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13" r:id="rId2"/>
    <p:sldId id="523" r:id="rId3"/>
    <p:sldId id="524" r:id="rId4"/>
    <p:sldId id="525" r:id="rId5"/>
    <p:sldId id="530" r:id="rId6"/>
    <p:sldId id="526" r:id="rId7"/>
    <p:sldId id="527" r:id="rId8"/>
    <p:sldId id="528" r:id="rId9"/>
    <p:sldId id="532" r:id="rId10"/>
    <p:sldId id="531" r:id="rId11"/>
    <p:sldId id="534" r:id="rId12"/>
    <p:sldId id="535" r:id="rId13"/>
    <p:sldId id="536" r:id="rId14"/>
    <p:sldId id="537" r:id="rId15"/>
    <p:sldId id="538" r:id="rId16"/>
    <p:sldId id="539" r:id="rId17"/>
    <p:sldId id="540" r:id="rId18"/>
    <p:sldId id="541" r:id="rId19"/>
    <p:sldId id="533" r:id="rId20"/>
    <p:sldId id="52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mp;D Updates" id="{7702DF12-353F-49F5-BF07-4F9B82221373}">
          <p14:sldIdLst>
            <p14:sldId id="513"/>
            <p14:sldId id="523"/>
            <p14:sldId id="524"/>
            <p14:sldId id="525"/>
            <p14:sldId id="530"/>
            <p14:sldId id="526"/>
            <p14:sldId id="527"/>
            <p14:sldId id="528"/>
            <p14:sldId id="532"/>
            <p14:sldId id="531"/>
            <p14:sldId id="534"/>
            <p14:sldId id="535"/>
            <p14:sldId id="536"/>
            <p14:sldId id="537"/>
            <p14:sldId id="538"/>
            <p14:sldId id="539"/>
            <p14:sldId id="540"/>
            <p14:sldId id="541"/>
            <p14:sldId id="533"/>
            <p14:sldId id="52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SAN SAEED" initials="AS" lastIdx="1" clrIdx="0">
    <p:extLst>
      <p:ext uri="{19B8F6BF-5375-455C-9EA6-DF929625EA0E}">
        <p15:presenceInfo xmlns:p15="http://schemas.microsoft.com/office/powerpoint/2012/main" userId="AHSAN SAE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379" autoAdjust="0"/>
  </p:normalViewPr>
  <p:slideViewPr>
    <p:cSldViewPr snapToGrid="0">
      <p:cViewPr varScale="1">
        <p:scale>
          <a:sx n="108" d="100"/>
          <a:sy n="108" d="100"/>
        </p:scale>
        <p:origin x="6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02EF1-F1DD-4F13-88AB-0440CE89F831}" type="datetimeFigureOut">
              <a:rPr lang="en-US" smtClean="0"/>
              <a:t>8/31/2024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63267-67BA-44E9-9648-E836093C1C5A}" type="slidenum">
              <a:rPr lang="en-US" smtClean="0"/>
              <a:t>‹#›</a:t>
            </a:fld>
            <a:endParaRPr lang="en-US"/>
          </a:p>
        </p:txBody>
      </p:sp>
    </p:spTree>
    <p:extLst>
      <p:ext uri="{BB962C8B-B14F-4D97-AF65-F5344CB8AC3E}">
        <p14:creationId xmlns:p14="http://schemas.microsoft.com/office/powerpoint/2010/main" val="231662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08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46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407688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499799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825811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337960" y="5993260"/>
            <a:ext cx="1910081" cy="6096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10696135" y="-322683"/>
            <a:ext cx="1784123" cy="2993556"/>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8145431" y="6478271"/>
            <a:ext cx="2951576" cy="192360"/>
          </a:xfrm>
          <a:prstGeom prst="rect">
            <a:avLst/>
          </a:prstGeom>
        </p:spPr>
        <p:txBody>
          <a:bodyPr lIns="0" tIns="0" rIns="0" bIns="0" rtlCol="0" anchor="t">
            <a:spAutoFit/>
          </a:bodyPr>
          <a:lstStyle/>
          <a:p>
            <a:pPr algn="r" defTabSz="609585">
              <a:lnSpc>
                <a:spcPts val="1540"/>
              </a:lnSpc>
              <a:buClrTx/>
              <a:defRPr/>
            </a:pPr>
            <a:r>
              <a:rPr lang="en-US" sz="1200" kern="1200" dirty="0">
                <a:solidFill>
                  <a:srgbClr val="58595B"/>
                </a:solidFill>
                <a:latin typeface="Proxima Nova" panose="020B0604020202020204" charset="0"/>
                <a:ea typeface="+mn-ea"/>
                <a:cs typeface="Proxima Nova" panose="020B0604020202020204" charset="0"/>
              </a:rPr>
              <a:t>© CareCloud, Inc. 2023 </a:t>
            </a:r>
          </a:p>
        </p:txBody>
      </p:sp>
      <p:pic>
        <p:nvPicPr>
          <p:cNvPr id="7" name="Picture 6">
            <a:extLst>
              <a:ext uri="{FF2B5EF4-FFF2-40B4-BE49-F238E27FC236}">
                <a16:creationId xmlns:a16="http://schemas.microsoft.com/office/drawing/2014/main" id="{184C1D2D-E404-B20C-D31F-4077AE6684F2}"/>
              </a:ext>
            </a:extLst>
          </p:cNvPr>
          <p:cNvPicPr>
            <a:picLocks noChangeAspect="1"/>
          </p:cNvPicPr>
          <p:nvPr userDrawn="1"/>
        </p:nvPicPr>
        <p:blipFill rotWithShape="1">
          <a:blip r:embed="rId3"/>
          <a:srcRect b="83832"/>
          <a:stretch/>
        </p:blipFill>
        <p:spPr>
          <a:xfrm>
            <a:off x="1514886" y="6097694"/>
            <a:ext cx="4682135" cy="760308"/>
          </a:xfrm>
          <a:prstGeom prst="rect">
            <a:avLst/>
          </a:prstGeom>
        </p:spPr>
      </p:pic>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413464" y="255143"/>
            <a:ext cx="11025147" cy="539989"/>
          </a:xfrm>
          <a:prstGeom prst="rect">
            <a:avLst/>
          </a:prstGeom>
          <a:noFill/>
        </p:spPr>
        <p:txBody>
          <a:bodyPr lIns="45720" rIns="45720"/>
          <a:lstStyle>
            <a:lvl1pPr>
              <a:defRPr sz="2667" b="1">
                <a:solidFill>
                  <a:srgbClr val="009BDE"/>
                </a:solidFill>
                <a:latin typeface="Proxima Nova" panose="020B0604020202020204" charset="0"/>
                <a:cs typeface="Proxima Nova" panose="020B0604020202020204" charset="0"/>
              </a:defRPr>
            </a:lvl1pPr>
          </a:lstStyle>
          <a:p>
            <a:r>
              <a:rPr lang="en-US" dirty="0"/>
              <a:t>Click to edit title</a:t>
            </a:r>
          </a:p>
        </p:txBody>
      </p:sp>
      <p:sp>
        <p:nvSpPr>
          <p:cNvPr id="9" name="Text Placeholder 2">
            <a:extLst>
              <a:ext uri="{FF2B5EF4-FFF2-40B4-BE49-F238E27FC236}">
                <a16:creationId xmlns:a16="http://schemas.microsoft.com/office/drawing/2014/main" id="{51365370-478D-EB40-4773-3BCF7191EF48}"/>
              </a:ext>
            </a:extLst>
          </p:cNvPr>
          <p:cNvSpPr>
            <a:spLocks noGrp="1"/>
          </p:cNvSpPr>
          <p:nvPr>
            <p:ph type="body" idx="1" hasCustomPrompt="1"/>
          </p:nvPr>
        </p:nvSpPr>
        <p:spPr>
          <a:xfrm>
            <a:off x="415600" y="1201800"/>
            <a:ext cx="11360800" cy="4555200"/>
          </a:xfrm>
          <a:prstGeom prst="rect">
            <a:avLst/>
          </a:prstGeom>
        </p:spPr>
        <p:txBody>
          <a:bodyPr/>
          <a:lstStyle>
            <a:lvl1pPr marL="228594" indent="-228594">
              <a:lnSpc>
                <a:spcPct val="100000"/>
              </a:lnSpc>
              <a:spcBef>
                <a:spcPts val="0"/>
              </a:spcBef>
              <a:buClr>
                <a:schemeClr val="tx2"/>
              </a:buClr>
              <a:buSzPct val="120000"/>
              <a:buFont typeface="Proxima Nova" panose="020B0604020202020204" charset="0"/>
              <a:buChar char="•"/>
              <a:defRPr sz="1867">
                <a:solidFill>
                  <a:schemeClr val="tx1"/>
                </a:solidFill>
                <a:latin typeface="Proxima Nova" panose="020B0604020202020204" charset="0"/>
              </a:defRPr>
            </a:lvl1pPr>
            <a:lvl2pPr marL="690016" indent="-232828">
              <a:lnSpc>
                <a:spcPct val="100000"/>
              </a:lnSpc>
              <a:buClr>
                <a:schemeClr val="tx1"/>
              </a:buClr>
              <a:buFont typeface="Proxima Nova" panose="020B0604020202020204" charset="0"/>
              <a:buChar char="̶"/>
              <a:defRPr sz="1867">
                <a:solidFill>
                  <a:schemeClr val="tx1"/>
                </a:solidFill>
                <a:latin typeface="Proxima Nova" panose="020B0604020202020204" charset="0"/>
              </a:defRPr>
            </a:lvl2pPr>
          </a:lstStyle>
          <a:p>
            <a:r>
              <a:rPr lang="en-US" dirty="0"/>
              <a:t>Click to add text</a:t>
            </a:r>
          </a:p>
          <a:p>
            <a:pPr lvl="1"/>
            <a:r>
              <a:rPr lang="en-US" dirty="0"/>
              <a:t>Click to add text </a:t>
            </a:r>
          </a:p>
          <a:p>
            <a:pPr lvl="0"/>
            <a:endParaRPr lang="en-US" dirty="0"/>
          </a:p>
          <a:p>
            <a:pPr lvl="0"/>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5950501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a:srcRect r="9474" b="10500"/>
          <a:stretch/>
        </p:blipFill>
        <p:spPr>
          <a:xfrm>
            <a:off x="7158759" y="1859957"/>
            <a:ext cx="5033243" cy="4998044"/>
          </a:xfrm>
          <a:prstGeom prst="rect">
            <a:avLst/>
          </a:prstGeom>
        </p:spPr>
      </p:pic>
      <p:grpSp>
        <p:nvGrpSpPr>
          <p:cNvPr id="4" name="Group 9">
            <a:extLst>
              <a:ext uri="{FF2B5EF4-FFF2-40B4-BE49-F238E27FC236}">
                <a16:creationId xmlns:a16="http://schemas.microsoft.com/office/drawing/2014/main" id="{230AFF9B-440D-FF03-3119-83A3579E5C1C}"/>
              </a:ext>
            </a:extLst>
          </p:cNvPr>
          <p:cNvGrpSpPr/>
          <p:nvPr userDrawn="1"/>
        </p:nvGrpSpPr>
        <p:grpSpPr>
          <a:xfrm>
            <a:off x="-721158" y="-2826108"/>
            <a:ext cx="5652215" cy="5652215"/>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sp>
        <p:nvSpPr>
          <p:cNvPr id="17" name="Text Placeholder 16">
            <a:extLst>
              <a:ext uri="{FF2B5EF4-FFF2-40B4-BE49-F238E27FC236}">
                <a16:creationId xmlns:a16="http://schemas.microsoft.com/office/drawing/2014/main" id="{0C73C7B1-CA16-7A76-982F-B483E742A042}"/>
              </a:ext>
            </a:extLst>
          </p:cNvPr>
          <p:cNvSpPr>
            <a:spLocks noGrp="1"/>
          </p:cNvSpPr>
          <p:nvPr>
            <p:ph type="body" sz="quarter" idx="11" hasCustomPrompt="1"/>
          </p:nvPr>
        </p:nvSpPr>
        <p:spPr>
          <a:xfrm>
            <a:off x="1142755" y="2431180"/>
            <a:ext cx="6701367" cy="338376"/>
          </a:xfrm>
          <a:prstGeom prst="rect">
            <a:avLst/>
          </a:prstGeom>
        </p:spPr>
        <p:txBody>
          <a:bodyPr/>
          <a:lstStyle>
            <a:lvl1pPr marL="0" indent="0">
              <a:buNone/>
              <a:defRPr sz="1467" b="0" i="1">
                <a:solidFill>
                  <a:schemeClr val="tx1"/>
                </a:solidFill>
                <a:latin typeface="Proxima Nova" panose="020B0604020202020204" charset="0"/>
              </a:defRPr>
            </a:lvl1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467" b="0" i="1" u="none" strike="noStrike" kern="0" cap="none" spc="0" normalizeH="0" baseline="0" noProof="0" dirty="0">
                <a:ln>
                  <a:noFill/>
                </a:ln>
                <a:solidFill>
                  <a:srgbClr val="000000"/>
                </a:solidFill>
                <a:effectLst/>
                <a:uLnTx/>
                <a:uFillTx/>
                <a:latin typeface="Proxima Nova" panose="020B0604020202020204" charset="0"/>
                <a:cs typeface="Proxima Nova" panose="020B0604020202020204" charset="0"/>
                <a:sym typeface="Arial"/>
              </a:rPr>
              <a:t>Nasdaq Global Market: CCLD, CCLDP, CCLDO</a:t>
            </a:r>
          </a:p>
        </p:txBody>
      </p:sp>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1142755" y="967445"/>
            <a:ext cx="7266432" cy="731520"/>
          </a:xfrm>
          <a:prstGeom prst="rect">
            <a:avLst/>
          </a:prstGeom>
        </p:spPr>
        <p:txBody>
          <a:bodyPr/>
          <a:lstStyle>
            <a:lvl1pPr>
              <a:defRPr sz="5200" b="1">
                <a:solidFill>
                  <a:srgbClr val="009BDE"/>
                </a:solidFill>
                <a:latin typeface="Proxima Nova" panose="020B0604020202020204" charset="0"/>
                <a:cs typeface="Proxima Nova" panose="020B0604020202020204" charset="0"/>
              </a:defRPr>
            </a:lvl1pPr>
          </a:lstStyle>
          <a:p>
            <a:r>
              <a:rPr lang="en-US" dirty="0"/>
              <a:t>TITLE 1</a:t>
            </a:r>
          </a:p>
        </p:txBody>
      </p:sp>
      <p:grpSp>
        <p:nvGrpSpPr>
          <p:cNvPr id="7" name="Group 2">
            <a:extLst>
              <a:ext uri="{FF2B5EF4-FFF2-40B4-BE49-F238E27FC236}">
                <a16:creationId xmlns:a16="http://schemas.microsoft.com/office/drawing/2014/main" id="{7C989A27-7899-FFA5-EE8E-AEFCE7D8EDA4}"/>
              </a:ext>
            </a:extLst>
          </p:cNvPr>
          <p:cNvGrpSpPr/>
          <p:nvPr userDrawn="1"/>
        </p:nvGrpSpPr>
        <p:grpSpPr>
          <a:xfrm>
            <a:off x="6107027" y="3489961"/>
            <a:ext cx="5652215" cy="5652215"/>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sp>
        <p:nvSpPr>
          <p:cNvPr id="9" name="AutoShape 8">
            <a:extLst>
              <a:ext uri="{FF2B5EF4-FFF2-40B4-BE49-F238E27FC236}">
                <a16:creationId xmlns:a16="http://schemas.microsoft.com/office/drawing/2014/main" id="{838C42ED-E25E-5B65-51D6-F8E8AD74A65F}"/>
              </a:ext>
            </a:extLst>
          </p:cNvPr>
          <p:cNvSpPr/>
          <p:nvPr userDrawn="1"/>
        </p:nvSpPr>
        <p:spPr>
          <a:xfrm rot="-5400000">
            <a:off x="-1975065" y="3471657"/>
            <a:ext cx="5375532"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a:srcRect/>
          <a:stretch>
            <a:fillRect/>
          </a:stretch>
        </p:blipFill>
        <p:spPr>
          <a:xfrm>
            <a:off x="8933133" y="389172"/>
            <a:ext cx="2573067" cy="821192"/>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1267818" y="5963920"/>
            <a:ext cx="164757" cy="164757"/>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1267817" y="4665972"/>
            <a:ext cx="5537581" cy="807913"/>
          </a:xfrm>
          <a:prstGeom prst="rect">
            <a:avLst/>
          </a:prstGeom>
        </p:spPr>
        <p:txBody>
          <a:bodyPr lIns="0" tIns="0" rIns="0" bIns="0" rtlCol="0" anchor="t">
            <a:spAutoFit/>
          </a:bodyPr>
          <a:lstStyle/>
          <a:p>
            <a:pPr>
              <a:lnSpc>
                <a:spcPts val="2127"/>
              </a:lnSpc>
            </a:pPr>
            <a:r>
              <a:rPr lang="en-US" sz="1933" dirty="0">
                <a:solidFill>
                  <a:srgbClr val="444445"/>
                </a:solidFill>
                <a:latin typeface="Proxima Nova" panose="020B0604020202020204" charset="0"/>
                <a:cs typeface="Proxima Nova" panose="020B0604020202020204" charset="0"/>
              </a:rPr>
              <a:t>A leading healthcare technology company with a complete suite of proprietary, </a:t>
            </a:r>
            <a:r>
              <a:rPr lang="en-US" sz="1933" dirty="0" err="1" smtClean="0">
                <a:solidFill>
                  <a:srgbClr val="444445"/>
                </a:solidFill>
                <a:latin typeface="Proxima Nova" panose="020B0604020202020204" charset="0"/>
                <a:cs typeface="Proxima Nova" panose="020B0604020202020204" charset="0"/>
              </a:rPr>
              <a:t>cloudbased</a:t>
            </a:r>
            <a:r>
              <a:rPr lang="en-US" sz="1933" dirty="0" smtClean="0">
                <a:solidFill>
                  <a:srgbClr val="444445"/>
                </a:solidFill>
                <a:latin typeface="Proxima Nova" panose="020B0604020202020204" charset="0"/>
                <a:cs typeface="Proxima Nova" panose="020B0604020202020204" charset="0"/>
              </a:rPr>
              <a:t> </a:t>
            </a:r>
            <a:r>
              <a:rPr lang="en-US" sz="1933" dirty="0">
                <a:solidFill>
                  <a:srgbClr val="444445"/>
                </a:solidFill>
                <a:latin typeface="Proxima Nova" panose="020B0604020202020204" charset="0"/>
                <a:cs typeface="Proxima Nova" panose="020B0604020202020204" charset="0"/>
              </a:rPr>
              <a:t>solutions for healthcare providers​</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515124" y="5948509"/>
            <a:ext cx="2951576" cy="192360"/>
          </a:xfrm>
          <a:prstGeom prst="rect">
            <a:avLst/>
          </a:prstGeom>
        </p:spPr>
        <p:txBody>
          <a:bodyPr lIns="0" tIns="0" rIns="0" bIns="0" rtlCol="0" anchor="t">
            <a:spAutoFit/>
          </a:bodyPr>
          <a:lstStyle/>
          <a:p>
            <a:pPr>
              <a:lnSpc>
                <a:spcPts val="1540"/>
              </a:lnSpc>
            </a:pPr>
            <a:r>
              <a:rPr lang="en-US" sz="1400" dirty="0">
                <a:solidFill>
                  <a:srgbClr val="444445"/>
                </a:solidFill>
                <a:latin typeface="Proxima Nova" panose="020B0604020202020204" charset="0"/>
                <a:cs typeface="Proxima Nova" panose="020B0604020202020204" charset="0"/>
              </a:rPr>
              <a:t>© CareCloud, Inc. </a:t>
            </a:r>
            <a:r>
              <a:rPr lang="en-US" sz="1400" dirty="0" smtClean="0">
                <a:solidFill>
                  <a:srgbClr val="444445"/>
                </a:solidFill>
                <a:latin typeface="Proxima Nova" panose="020B0604020202020204" charset="0"/>
                <a:cs typeface="Proxima Nova" panose="020B0604020202020204" charset="0"/>
              </a:rPr>
              <a:t>2024 </a:t>
            </a:r>
            <a:endParaRPr lang="en-US" sz="1400" dirty="0">
              <a:solidFill>
                <a:srgbClr val="444445"/>
              </a:solidFill>
              <a:latin typeface="Proxima Nova" panose="020B0604020202020204" charset="0"/>
              <a:cs typeface="Proxima Nova" panose="020B0604020202020204" charset="0"/>
            </a:endParaRPr>
          </a:p>
        </p:txBody>
      </p:sp>
      <p:sp>
        <p:nvSpPr>
          <p:cNvPr id="3" name="Text Placeholder 2">
            <a:extLst>
              <a:ext uri="{FF2B5EF4-FFF2-40B4-BE49-F238E27FC236}">
                <a16:creationId xmlns:a16="http://schemas.microsoft.com/office/drawing/2014/main" id="{84300D19-9587-EFF9-5DD5-C6044E37A607}"/>
              </a:ext>
            </a:extLst>
          </p:cNvPr>
          <p:cNvSpPr>
            <a:spLocks noGrp="1"/>
          </p:cNvSpPr>
          <p:nvPr>
            <p:ph type="body" sz="quarter" idx="10" hasCustomPrompt="1"/>
          </p:nvPr>
        </p:nvSpPr>
        <p:spPr>
          <a:xfrm>
            <a:off x="1133079" y="1625495"/>
            <a:ext cx="7266517" cy="726016"/>
          </a:xfrm>
          <a:prstGeom prst="rect">
            <a:avLst/>
          </a:prstGeom>
        </p:spPr>
        <p:txBody>
          <a:bodyPr/>
          <a:lstStyle>
            <a:lvl1pPr marL="0" indent="0">
              <a:buNone/>
              <a:defRPr sz="5200" b="1">
                <a:solidFill>
                  <a:schemeClr val="tx1"/>
                </a:solidFill>
                <a:latin typeface="Proxima Nova" panose="020B0604020202020204" charset="0"/>
                <a:cs typeface="Proxima Nova" panose="020B0604020202020204" charset="0"/>
              </a:defRPr>
            </a:lvl1pPr>
          </a:lstStyle>
          <a:p>
            <a:pPr lvl="0"/>
            <a:r>
              <a:rPr lang="en-US" dirty="0"/>
              <a:t>TITLE 2</a:t>
            </a:r>
          </a:p>
        </p:txBody>
      </p:sp>
    </p:spTree>
    <p:extLst>
      <p:ext uri="{BB962C8B-B14F-4D97-AF65-F5344CB8AC3E}">
        <p14:creationId xmlns:p14="http://schemas.microsoft.com/office/powerpoint/2010/main" val="9545506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789458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7261953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40C46E-86FA-46A9-9586-1E75898F476E}"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1628638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40C46E-86FA-46A9-9586-1E75898F476E}" type="datetimeFigureOut">
              <a:rPr lang="en-US" smtClean="0"/>
              <a:t>8/31/2024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41007589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0C46E-86FA-46A9-9586-1E75898F476E}" type="datetimeFigureOut">
              <a:rPr lang="en-US" smtClean="0"/>
              <a:t>8/31/2024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5537755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C46E-86FA-46A9-9586-1E75898F476E}" type="datetimeFigureOut">
              <a:rPr lang="en-US" smtClean="0"/>
              <a:t>8/31/2024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7178902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40C46E-86FA-46A9-9586-1E75898F476E}"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4162501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40C46E-86FA-46A9-9586-1E75898F476E}"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7894864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C46E-86FA-46A9-9586-1E75898F476E}" type="datetimeFigureOut">
              <a:rPr lang="en-US" smtClean="0"/>
              <a:t>8/31/2024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98E38-05BD-4FEB-904C-96C27526C7A0}" type="slidenum">
              <a:rPr lang="en-US" smtClean="0"/>
              <a:t>‹#›</a:t>
            </a:fld>
            <a:endParaRPr lang="en-US"/>
          </a:p>
        </p:txBody>
      </p:sp>
    </p:spTree>
    <p:extLst>
      <p:ext uri="{BB962C8B-B14F-4D97-AF65-F5344CB8AC3E}">
        <p14:creationId xmlns:p14="http://schemas.microsoft.com/office/powerpoint/2010/main" val="3156406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2"/>
          </p:nvPr>
        </p:nvSpPr>
        <p:spPr/>
        <p:txBody>
          <a:bodyPr/>
          <a:lstStyle/>
          <a:p>
            <a:fld id="{7AD7BA39-CD1C-4FBC-AA7C-BA7CC4082953}" type="slidenum">
              <a:rPr lang="en-US" smtClean="0"/>
              <a:pPr/>
              <a:t>1</a:t>
            </a:fld>
            <a:endParaRPr lang="en-US" dirty="0"/>
          </a:p>
        </p:txBody>
      </p:sp>
      <p:sp>
        <p:nvSpPr>
          <p:cNvPr id="16" name="Rectangle 15"/>
          <p:cNvSpPr/>
          <p:nvPr/>
        </p:nvSpPr>
        <p:spPr>
          <a:xfrm>
            <a:off x="5924945" y="6269666"/>
            <a:ext cx="4729467" cy="103417"/>
          </a:xfrm>
          <a:prstGeom prst="rect">
            <a:avLst/>
          </a:prstGeom>
          <a:solidFill>
            <a:srgbClr val="FFFF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 name="Rectangle 2"/>
          <p:cNvSpPr/>
          <p:nvPr/>
        </p:nvSpPr>
        <p:spPr>
          <a:xfrm>
            <a:off x="511642" y="1829642"/>
            <a:ext cx="8373278" cy="2308324"/>
          </a:xfrm>
          <a:prstGeom prst="rect">
            <a:avLst/>
          </a:prstGeom>
        </p:spPr>
        <p:txBody>
          <a:bodyPr wrap="square">
            <a:spAutoFit/>
          </a:bodyPr>
          <a:lstStyle/>
          <a:p>
            <a:pPr>
              <a:lnSpc>
                <a:spcPct val="150000"/>
              </a:lnSpc>
            </a:pPr>
            <a:r>
              <a:rPr lang="en-US" sz="2400" b="1" dirty="0" smtClean="0">
                <a:solidFill>
                  <a:srgbClr val="2F3033"/>
                </a:solidFill>
              </a:rPr>
              <a:t>Agenda :</a:t>
            </a:r>
          </a:p>
          <a:p>
            <a:pPr marL="285750" indent="-285750">
              <a:lnSpc>
                <a:spcPct val="150000"/>
              </a:lnSpc>
              <a:buFont typeface="Arial" panose="020B0604020202020204" pitchFamily="34" charset="0"/>
              <a:buChar char="•"/>
            </a:pPr>
            <a:r>
              <a:rPr lang="en-US" sz="2400" dirty="0" smtClean="0">
                <a:solidFill>
                  <a:srgbClr val="2F3033"/>
                </a:solidFill>
              </a:rPr>
              <a:t>Top Features in Visual Studio 2022</a:t>
            </a:r>
          </a:p>
          <a:p>
            <a:pPr marL="285750" indent="-285750">
              <a:lnSpc>
                <a:spcPct val="150000"/>
              </a:lnSpc>
              <a:buFont typeface="Arial" panose="020B0604020202020204" pitchFamily="34" charset="0"/>
              <a:buChar char="•"/>
            </a:pPr>
            <a:r>
              <a:rPr lang="en-US" sz="2400" dirty="0" smtClean="0">
                <a:solidFill>
                  <a:srgbClr val="2F3033"/>
                </a:solidFill>
              </a:rPr>
              <a:t>New Debugger Features</a:t>
            </a:r>
          </a:p>
          <a:p>
            <a:pPr marL="285750" indent="-285750">
              <a:lnSpc>
                <a:spcPct val="150000"/>
              </a:lnSpc>
              <a:buFont typeface="Arial" panose="020B0604020202020204" pitchFamily="34" charset="0"/>
              <a:buChar char="•"/>
            </a:pPr>
            <a:r>
              <a:rPr lang="en-US" sz="2400" dirty="0">
                <a:solidFill>
                  <a:srgbClr val="2F3033"/>
                </a:solidFill>
              </a:rPr>
              <a:t>Shortcut </a:t>
            </a:r>
            <a:r>
              <a:rPr lang="en-US" sz="2400" dirty="0" smtClean="0">
                <a:solidFill>
                  <a:srgbClr val="2F3033"/>
                </a:solidFill>
              </a:rPr>
              <a:t>Keys</a:t>
            </a:r>
            <a:endParaRPr lang="en-US" sz="2400" dirty="0">
              <a:solidFill>
                <a:srgbClr val="2F3033"/>
              </a:solidFill>
            </a:endParaRPr>
          </a:p>
        </p:txBody>
      </p:sp>
      <p:sp>
        <p:nvSpPr>
          <p:cNvPr id="5" name="Rectangle 4"/>
          <p:cNvSpPr/>
          <p:nvPr/>
        </p:nvSpPr>
        <p:spPr>
          <a:xfrm>
            <a:off x="11381422" y="6373083"/>
            <a:ext cx="246698" cy="279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437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descr="Hot Reload Feature in Visual Studio 2022"/>
          <p:cNvSpPr>
            <a:spLocks noChangeAspect="1" noChangeArrowheads="1"/>
          </p:cNvSpPr>
          <p:nvPr/>
        </p:nvSpPr>
        <p:spPr bwMode="auto">
          <a:xfrm>
            <a:off x="2619365" y="-121659"/>
            <a:ext cx="218900" cy="21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689733385"/>
              </p:ext>
            </p:extLst>
          </p:nvPr>
        </p:nvGraphicFramePr>
        <p:xfrm>
          <a:off x="1493241" y="1179674"/>
          <a:ext cx="9446002" cy="4558396"/>
        </p:xfrm>
        <a:graphic>
          <a:graphicData uri="http://schemas.openxmlformats.org/drawingml/2006/table">
            <a:tbl>
              <a:tblPr>
                <a:tableStyleId>{2D5ABB26-0587-4C30-8999-92F81FD0307C}</a:tableStyleId>
              </a:tblPr>
              <a:tblGrid>
                <a:gridCol w="1968698">
                  <a:extLst>
                    <a:ext uri="{9D8B030D-6E8A-4147-A177-3AD203B41FA5}">
                      <a16:colId xmlns:a16="http://schemas.microsoft.com/office/drawing/2014/main" val="413514818"/>
                    </a:ext>
                  </a:extLst>
                </a:gridCol>
                <a:gridCol w="4212801">
                  <a:extLst>
                    <a:ext uri="{9D8B030D-6E8A-4147-A177-3AD203B41FA5}">
                      <a16:colId xmlns:a16="http://schemas.microsoft.com/office/drawing/2014/main" val="2480616608"/>
                    </a:ext>
                  </a:extLst>
                </a:gridCol>
                <a:gridCol w="3264503">
                  <a:extLst>
                    <a:ext uri="{9D8B030D-6E8A-4147-A177-3AD203B41FA5}">
                      <a16:colId xmlns:a16="http://schemas.microsoft.com/office/drawing/2014/main" val="1892402586"/>
                    </a:ext>
                  </a:extLst>
                </a:gridCol>
              </a:tblGrid>
              <a:tr h="321869">
                <a:tc>
                  <a:txBody>
                    <a:bodyPr/>
                    <a:lstStyle/>
                    <a:p>
                      <a:pPr algn="l" fontAlgn="base"/>
                      <a:r>
                        <a:rPr lang="en-US" sz="1200" b="1" dirty="0">
                          <a:effectLst/>
                        </a:rPr>
                        <a:t>Feature</a:t>
                      </a:r>
                      <a:endParaRPr lang="en-US" sz="1200" b="1" dirty="0">
                        <a:effectLst/>
                        <a:latin typeface="inherit"/>
                      </a:endParaRPr>
                    </a:p>
                  </a:txBody>
                  <a:tcPr marL="36980" marR="36980" marT="18490" marB="184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b="1" dirty="0">
                          <a:effectLst/>
                        </a:rPr>
                        <a:t>Visual Studio 2019</a:t>
                      </a:r>
                      <a:endParaRPr lang="en-US" sz="1200" b="1" dirty="0">
                        <a:effectLst/>
                        <a:latin typeface="inherit"/>
                      </a:endParaRPr>
                    </a:p>
                  </a:txBody>
                  <a:tcPr marL="36980" marR="36980" marT="18490" marB="184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b="1" dirty="0">
                          <a:effectLst/>
                        </a:rPr>
                        <a:t>Visual Studio 2022</a:t>
                      </a:r>
                      <a:endParaRPr lang="en-US" sz="1200" b="1" dirty="0">
                        <a:effectLst/>
                        <a:latin typeface="inherit"/>
                      </a:endParaRPr>
                    </a:p>
                  </a:txBody>
                  <a:tcPr marL="36980" marR="36980" marT="18490" marB="184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151875"/>
                  </a:ext>
                </a:extLst>
              </a:tr>
              <a:tr h="709996">
                <a:tc>
                  <a:txBody>
                    <a:bodyPr/>
                    <a:lstStyle/>
                    <a:p>
                      <a:pPr algn="l" fontAlgn="base"/>
                      <a:r>
                        <a:rPr lang="en-US" sz="1200" dirty="0">
                          <a:effectLst/>
                        </a:rPr>
                        <a:t>Shared Benefits</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New home screen, code sharing (Live Share), easier code </a:t>
                      </a:r>
                      <a:r>
                        <a:rPr lang="en-US" sz="1200" dirty="0" smtClean="0">
                          <a:effectLst/>
                        </a:rPr>
                        <a:t>refactoring.</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kern="1200" dirty="0" smtClean="0">
                          <a:solidFill>
                            <a:schemeClr val="tx1"/>
                          </a:solidFill>
                          <a:effectLst/>
                          <a:latin typeface="+mn-lt"/>
                          <a:ea typeface="+mn-ea"/>
                          <a:cs typeface="+mn-cs"/>
                        </a:rPr>
                        <a:t>Same as 2019, with additional benefits i.e AI-powered IntelliSense, Live Share, Simplified Git integration, and Automatic CI/CD setup</a:t>
                      </a:r>
                      <a:endParaRPr lang="en-US" sz="1200" kern="1200" dirty="0">
                        <a:solidFill>
                          <a:schemeClr val="tx1"/>
                        </a:solidFill>
                        <a:effectLst/>
                        <a:latin typeface="+mn-lt"/>
                        <a:ea typeface="+mn-ea"/>
                        <a:cs typeface="+mn-cs"/>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3155172"/>
                  </a:ext>
                </a:extLst>
              </a:tr>
              <a:tr h="516749">
                <a:tc>
                  <a:txBody>
                    <a:bodyPr/>
                    <a:lstStyle/>
                    <a:p>
                      <a:pPr algn="l" fontAlgn="base"/>
                      <a:r>
                        <a:rPr lang="en-US" sz="1200" dirty="0">
                          <a:effectLst/>
                        </a:rPr>
                        <a:t>Code Editing</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Intellicode for C#</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Intellicode for multiple </a:t>
                      </a:r>
                      <a:r>
                        <a:rPr lang="en-US" sz="1200" dirty="0" smtClean="0">
                          <a:effectLst/>
                        </a:rPr>
                        <a:t>languages i.e C++ ,Java, SQL</a:t>
                      </a:r>
                      <a:r>
                        <a:rPr lang="en-US" sz="1200" baseline="0" dirty="0" smtClean="0">
                          <a:effectLst/>
                        </a:rPr>
                        <a:t> , Python.</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858548"/>
                  </a:ext>
                </a:extLst>
              </a:tr>
              <a:tr h="634122">
                <a:tc>
                  <a:txBody>
                    <a:bodyPr/>
                    <a:lstStyle/>
                    <a:p>
                      <a:pPr algn="l" fontAlgn="base"/>
                      <a:r>
                        <a:rPr lang="en-US" sz="1200" dirty="0">
                          <a:effectLst/>
                        </a:rPr>
                        <a:t>Debugging</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Basic debugging features</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a:effectLst/>
                        </a:rPr>
                        <a:t>Simplified decompiling for local and remote debugging</a:t>
                      </a:r>
                      <a:endParaRPr lang="en-US" sz="120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83068"/>
                  </a:ext>
                </a:extLst>
              </a:tr>
              <a:tr h="604080">
                <a:tc>
                  <a:txBody>
                    <a:bodyPr/>
                    <a:lstStyle/>
                    <a:p>
                      <a:pPr algn="l" fontAlgn="base"/>
                      <a:r>
                        <a:rPr lang="en-US" sz="1200" dirty="0">
                          <a:effectLst/>
                        </a:rPr>
                        <a:t>User Interface (UI)</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Limited customization options</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More customization options, document management system</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743595"/>
                  </a:ext>
                </a:extLst>
              </a:tr>
              <a:tr h="484100">
                <a:tc>
                  <a:txBody>
                    <a:bodyPr/>
                    <a:lstStyle/>
                    <a:p>
                      <a:pPr algn="l" fontAlgn="base"/>
                      <a:r>
                        <a:rPr lang="en-US" sz="1200">
                          <a:effectLst/>
                        </a:rPr>
                        <a:t>Accessibility</a:t>
                      </a:r>
                      <a:endParaRPr lang="en-US" sz="120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Basic accessibility features</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a:effectLst/>
                        </a:rPr>
                        <a:t>Improved access features and extension overview</a:t>
                      </a:r>
                      <a:endParaRPr lang="en-US" sz="120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974185"/>
                  </a:ext>
                </a:extLst>
              </a:tr>
              <a:tr h="429160">
                <a:tc>
                  <a:txBody>
                    <a:bodyPr/>
                    <a:lstStyle/>
                    <a:p>
                      <a:pPr algn="l" fontAlgn="base"/>
                      <a:r>
                        <a:rPr lang="en-US" sz="1200" dirty="0">
                          <a:effectLst/>
                        </a:rPr>
                        <a:t>C++ Support</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C++ 17 </a:t>
                      </a:r>
                      <a:r>
                        <a:rPr lang="en-US" sz="1200" dirty="0" smtClean="0">
                          <a:effectLst/>
                        </a:rPr>
                        <a:t>tools</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C++ 20 </a:t>
                      </a:r>
                      <a:r>
                        <a:rPr lang="en-US" sz="1200" dirty="0" smtClean="0">
                          <a:effectLst/>
                        </a:rPr>
                        <a:t>tools </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320089"/>
                  </a:ext>
                </a:extLst>
              </a:tr>
              <a:tr h="429160">
                <a:tc>
                  <a:txBody>
                    <a:bodyPr/>
                    <a:lstStyle/>
                    <a:p>
                      <a:pPr algn="l" fontAlgn="base"/>
                      <a:r>
                        <a:rPr lang="en-US" sz="1200" dirty="0">
                          <a:effectLst/>
                        </a:rPr>
                        <a:t>Performance</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Standard weight, 32-bit application</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Lightweight, 64-bit application</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8227231"/>
                  </a:ext>
                </a:extLst>
              </a:tr>
              <a:tr h="429160">
                <a:tc>
                  <a:txBody>
                    <a:bodyPr/>
                    <a:lstStyle/>
                    <a:p>
                      <a:pPr algn="l" fontAlgn="base"/>
                      <a:r>
                        <a:rPr lang="en-US" sz="1200" dirty="0">
                          <a:effectLst/>
                        </a:rPr>
                        <a:t>Memory</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Limited to 4 GB</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200" dirty="0">
                          <a:effectLst/>
                        </a:rPr>
                        <a:t>Significantly more memory</a:t>
                      </a:r>
                      <a:endParaRPr lang="en-US" sz="1200" dirty="0">
                        <a:effectLst/>
                        <a:latin typeface="inherit"/>
                      </a:endParaRPr>
                    </a:p>
                  </a:txBody>
                  <a:tcPr marL="61634" marR="61634" marT="61634" marB="616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758306"/>
                  </a:ext>
                </a:extLst>
              </a:tr>
            </a:tbl>
          </a:graphicData>
        </a:graphic>
      </p:graphicFrame>
      <p:sp>
        <p:nvSpPr>
          <p:cNvPr id="8"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454378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
        <p:nvSpPr>
          <p:cNvPr id="14" name="Rectangle 13"/>
          <p:cNvSpPr/>
          <p:nvPr/>
        </p:nvSpPr>
        <p:spPr>
          <a:xfrm>
            <a:off x="413464" y="1596804"/>
            <a:ext cx="9628158" cy="3385542"/>
          </a:xfrm>
          <a:prstGeom prst="rect">
            <a:avLst/>
          </a:prstGeom>
        </p:spPr>
        <p:txBody>
          <a:bodyPr wrap="square">
            <a:spAutoFit/>
          </a:bodyPr>
          <a:lstStyle/>
          <a:p>
            <a:pPr algn="just"/>
            <a:r>
              <a:rPr lang="en-US" sz="1500" dirty="0"/>
              <a:t>These are additional functionalities and enhancements introduced in the debugger tool of Visual Studio 2022, aiming to provide developers with improved debugging capabilities and efficiency during the software development </a:t>
            </a:r>
            <a:r>
              <a:rPr lang="en-US" sz="1500" dirty="0" smtClean="0"/>
              <a:t>process.</a:t>
            </a:r>
            <a:endParaRPr lang="en-US" sz="1500" dirty="0"/>
          </a:p>
          <a:p>
            <a:pPr algn="just"/>
            <a:endParaRPr lang="en-US" sz="1600" dirty="0">
              <a:solidFill>
                <a:srgbClr val="2F3033"/>
              </a:solidFill>
            </a:endParaRPr>
          </a:p>
          <a:p>
            <a:pPr marL="285750" indent="-285750">
              <a:lnSpc>
                <a:spcPct val="150000"/>
              </a:lnSpc>
              <a:buFont typeface="Arial" panose="020B0604020202020204" pitchFamily="34" charset="0"/>
              <a:buChar char="•"/>
            </a:pPr>
            <a:r>
              <a:rPr lang="en-US" sz="1600" dirty="0"/>
              <a:t>Temporary Breakpoints</a:t>
            </a:r>
          </a:p>
          <a:p>
            <a:pPr marL="285750" indent="-285750">
              <a:lnSpc>
                <a:spcPct val="150000"/>
              </a:lnSpc>
              <a:buFont typeface="Arial" panose="020B0604020202020204" pitchFamily="34" charset="0"/>
              <a:buChar char="•"/>
            </a:pPr>
            <a:r>
              <a:rPr lang="en-US" sz="1600" dirty="0"/>
              <a:t>Dependent Breakpoints</a:t>
            </a:r>
          </a:p>
          <a:p>
            <a:pPr marL="285750" indent="-285750">
              <a:lnSpc>
                <a:spcPct val="150000"/>
              </a:lnSpc>
              <a:buFont typeface="Arial" panose="020B0604020202020204" pitchFamily="34" charset="0"/>
              <a:buChar char="•"/>
            </a:pPr>
            <a:r>
              <a:rPr lang="en-US" sz="1600" dirty="0"/>
              <a:t>Conditional </a:t>
            </a:r>
            <a:r>
              <a:rPr lang="en-US" sz="1600" dirty="0" smtClean="0"/>
              <a:t>Breakpoints</a:t>
            </a:r>
            <a:endParaRPr lang="en-US" sz="1600" dirty="0"/>
          </a:p>
          <a:p>
            <a:pPr marL="285750" indent="-285750">
              <a:lnSpc>
                <a:spcPct val="150000"/>
              </a:lnSpc>
              <a:buFont typeface="Arial" panose="020B0604020202020204" pitchFamily="34" charset="0"/>
              <a:buChar char="•"/>
            </a:pPr>
            <a:r>
              <a:rPr lang="en-US" sz="1600" dirty="0"/>
              <a:t>Force Run to </a:t>
            </a:r>
            <a:r>
              <a:rPr lang="en-US" sz="1600" dirty="0" smtClean="0"/>
              <a:t>cursor</a:t>
            </a:r>
            <a:endParaRPr lang="en-US" sz="1600" dirty="0"/>
          </a:p>
          <a:p>
            <a:pPr marL="285750" indent="-285750">
              <a:lnSpc>
                <a:spcPct val="150000"/>
              </a:lnSpc>
              <a:buFont typeface="Arial" panose="020B0604020202020204" pitchFamily="34" charset="0"/>
              <a:buChar char="•"/>
            </a:pPr>
            <a:r>
              <a:rPr lang="en-US" sz="1600" dirty="0"/>
              <a:t>External Sources</a:t>
            </a:r>
          </a:p>
          <a:p>
            <a:pPr marL="285750" indent="-285750">
              <a:lnSpc>
                <a:spcPct val="150000"/>
              </a:lnSpc>
              <a:buFont typeface="Arial" panose="020B0604020202020204" pitchFamily="34" charset="0"/>
              <a:buChar char="•"/>
            </a:pPr>
            <a:r>
              <a:rPr lang="en-US" sz="1600" dirty="0"/>
              <a:t>Attach Process / Select Process by Window</a:t>
            </a:r>
          </a:p>
          <a:p>
            <a:pPr marL="285750" indent="-285750">
              <a:lnSpc>
                <a:spcPct val="150000"/>
              </a:lnSpc>
              <a:buFont typeface="Arial" panose="020B0604020202020204" pitchFamily="34" charset="0"/>
              <a:buChar char="•"/>
            </a:pPr>
            <a:r>
              <a:rPr lang="en-US" sz="1600" dirty="0"/>
              <a:t>Debug faster with </a:t>
            </a:r>
            <a:r>
              <a:rPr lang="en-US" sz="1600" dirty="0" smtClean="0"/>
              <a:t>IntelliTrace</a:t>
            </a:r>
            <a:endParaRPr lang="en-US" sz="1600" dirty="0"/>
          </a:p>
        </p:txBody>
      </p:sp>
      <p:sp>
        <p:nvSpPr>
          <p:cNvPr id="2" name="Rectangle 1"/>
          <p:cNvSpPr/>
          <p:nvPr/>
        </p:nvSpPr>
        <p:spPr>
          <a:xfrm>
            <a:off x="395358" y="1157546"/>
            <a:ext cx="4639219" cy="369332"/>
          </a:xfrm>
          <a:prstGeom prst="rect">
            <a:avLst/>
          </a:prstGeom>
        </p:spPr>
        <p:txBody>
          <a:bodyPr wrap="none">
            <a:spAutoFit/>
          </a:bodyPr>
          <a:lstStyle/>
          <a:p>
            <a:pPr algn="just"/>
            <a:r>
              <a:rPr lang="en-US" b="1" dirty="0" smtClean="0">
                <a:solidFill>
                  <a:srgbClr val="202124"/>
                </a:solidFill>
                <a:ea typeface="Roboto" panose="02000000000000000000" pitchFamily="2" charset="0"/>
              </a:rPr>
              <a:t>New </a:t>
            </a:r>
            <a:r>
              <a:rPr lang="en-US" b="1" dirty="0">
                <a:solidFill>
                  <a:srgbClr val="202124"/>
                </a:solidFill>
                <a:ea typeface="Roboto" panose="02000000000000000000" pitchFamily="2" charset="0"/>
              </a:rPr>
              <a:t>Debugger Features in Visual Studio 2022</a:t>
            </a:r>
          </a:p>
        </p:txBody>
      </p:sp>
    </p:spTree>
    <p:extLst>
      <p:ext uri="{BB962C8B-B14F-4D97-AF65-F5344CB8AC3E}">
        <p14:creationId xmlns:p14="http://schemas.microsoft.com/office/powerpoint/2010/main" val="1132099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682404"/>
            <a:ext cx="11447610" cy="1738938"/>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a:t>Temporary </a:t>
            </a:r>
            <a:r>
              <a:rPr lang="en-US" sz="1400" b="1" dirty="0" smtClean="0"/>
              <a:t>Breakpoints</a:t>
            </a:r>
            <a:r>
              <a:rPr lang="en-US" sz="1400" b="1" dirty="0" smtClean="0">
                <a:solidFill>
                  <a:srgbClr val="2F3033"/>
                </a:solidFill>
              </a:rPr>
              <a:t> :</a:t>
            </a:r>
          </a:p>
          <a:p>
            <a:pPr marL="285750" indent="-285750" algn="just">
              <a:lnSpc>
                <a:spcPct val="150000"/>
              </a:lnSpc>
              <a:buFont typeface="Arial" panose="020B0604020202020204" pitchFamily="34" charset="0"/>
              <a:buChar char="•"/>
            </a:pPr>
            <a:r>
              <a:rPr lang="en-US" sz="1200" dirty="0"/>
              <a:t>Temporary breakpoints are breakpoints that are automatically removed once they are hit during debugging.</a:t>
            </a:r>
          </a:p>
          <a:p>
            <a:pPr marL="285750" indent="-285750" algn="just">
              <a:lnSpc>
                <a:spcPct val="150000"/>
              </a:lnSpc>
              <a:buFont typeface="Arial" panose="020B0604020202020204" pitchFamily="34" charset="0"/>
              <a:buChar char="•"/>
            </a:pPr>
            <a:r>
              <a:rPr lang="en-US" sz="1200" dirty="0"/>
              <a:t>They can be set by right-clicking on the left margin of the code editor or by clicking on the margin directly.</a:t>
            </a:r>
          </a:p>
          <a:p>
            <a:pPr marL="285750" indent="-285750" algn="just">
              <a:lnSpc>
                <a:spcPct val="150000"/>
              </a:lnSpc>
              <a:buFont typeface="Arial" panose="020B0604020202020204" pitchFamily="34" charset="0"/>
              <a:buChar char="•"/>
            </a:pPr>
            <a:r>
              <a:rPr lang="en-US" sz="1200" dirty="0"/>
              <a:t>You can make a breakpoint temporary by setting its hit count to "Only once" in the breakpoint settings</a:t>
            </a:r>
            <a:r>
              <a:rPr lang="en-US" sz="1200" dirty="0" smtClean="0"/>
              <a:t>.</a:t>
            </a:r>
            <a:r>
              <a:rPr lang="en-US" sz="1100" dirty="0" smtClean="0">
                <a:solidFill>
                  <a:srgbClr val="2F3033"/>
                </a:solidFill>
              </a:rPr>
              <a:t> </a:t>
            </a:r>
            <a:endParaRPr lang="en-US" sz="11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03" y="2581387"/>
            <a:ext cx="4367375" cy="2904304"/>
          </a:xfrm>
          <a:prstGeom prst="rect">
            <a:avLst/>
          </a:prstGeom>
        </p:spPr>
      </p:pic>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
        <p:nvSpPr>
          <p:cNvPr id="3" name="TextBox 2"/>
          <p:cNvSpPr txBox="1"/>
          <p:nvPr/>
        </p:nvSpPr>
        <p:spPr>
          <a:xfrm>
            <a:off x="2525486" y="5485691"/>
            <a:ext cx="803105" cy="369332"/>
          </a:xfrm>
          <a:prstGeom prst="rect">
            <a:avLst/>
          </a:prstGeom>
          <a:noFill/>
        </p:spPr>
        <p:txBody>
          <a:bodyPr wrap="none" rtlCol="0">
            <a:spAutoFit/>
          </a:bodyPr>
          <a:lstStyle/>
          <a:p>
            <a:r>
              <a:rPr lang="en-US" dirty="0" smtClean="0"/>
              <a:t>Before</a:t>
            </a:r>
            <a:endParaRPr lang="en-US" dirty="0"/>
          </a:p>
        </p:txBody>
      </p:sp>
      <p:sp>
        <p:nvSpPr>
          <p:cNvPr id="12" name="TextBox 11"/>
          <p:cNvSpPr txBox="1"/>
          <p:nvPr/>
        </p:nvSpPr>
        <p:spPr>
          <a:xfrm>
            <a:off x="8612776" y="5485691"/>
            <a:ext cx="658257" cy="369332"/>
          </a:xfrm>
          <a:prstGeom prst="rect">
            <a:avLst/>
          </a:prstGeom>
          <a:noFill/>
        </p:spPr>
        <p:txBody>
          <a:bodyPr wrap="none" rtlCol="0">
            <a:spAutoFit/>
          </a:bodyPr>
          <a:lstStyle/>
          <a:p>
            <a:r>
              <a:rPr lang="en-US" dirty="0" smtClean="0"/>
              <a:t>After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772" y="2581387"/>
            <a:ext cx="4610007" cy="2904304"/>
          </a:xfrm>
          <a:prstGeom prst="rect">
            <a:avLst/>
          </a:prstGeom>
        </p:spPr>
      </p:pic>
    </p:spTree>
    <p:extLst>
      <p:ext uri="{BB962C8B-B14F-4D97-AF65-F5344CB8AC3E}">
        <p14:creationId xmlns:p14="http://schemas.microsoft.com/office/powerpoint/2010/main" val="2487744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682404"/>
            <a:ext cx="5308011" cy="2339102"/>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smtClean="0"/>
              <a:t>Dependent Breakpoints </a:t>
            </a:r>
            <a:r>
              <a:rPr lang="en-US" sz="1400" b="1" dirty="0" smtClean="0">
                <a:solidFill>
                  <a:srgbClr val="2F3033"/>
                </a:solidFill>
              </a:rPr>
              <a:t>:</a:t>
            </a:r>
          </a:p>
          <a:p>
            <a:pPr algn="just">
              <a:lnSpc>
                <a:spcPct val="150000"/>
              </a:lnSpc>
            </a:pPr>
            <a:endParaRPr lang="en-US" sz="1400" b="1" dirty="0" smtClean="0">
              <a:solidFill>
                <a:srgbClr val="2F3033"/>
              </a:solidFill>
            </a:endParaRPr>
          </a:p>
          <a:p>
            <a:pPr marL="171450" indent="-171450" algn="just">
              <a:lnSpc>
                <a:spcPct val="150000"/>
              </a:lnSpc>
              <a:buFont typeface="Arial" panose="020B0604020202020204" pitchFamily="34" charset="0"/>
              <a:buChar char="•"/>
            </a:pPr>
            <a:r>
              <a:rPr lang="en-US" sz="1200" b="1" dirty="0" smtClean="0"/>
              <a:t>Dependency</a:t>
            </a:r>
            <a:r>
              <a:rPr lang="en-US" sz="1200" b="1" dirty="0"/>
              <a:t>: </a:t>
            </a:r>
            <a:r>
              <a:rPr lang="en-US" sz="1200" dirty="0"/>
              <a:t>Dependent breakpoints in Visual Studio rely on the state or execution of other breakpoints.</a:t>
            </a:r>
          </a:p>
          <a:p>
            <a:pPr marL="171450" indent="-171450" algn="just">
              <a:lnSpc>
                <a:spcPct val="150000"/>
              </a:lnSpc>
              <a:buFont typeface="Arial" panose="020B0604020202020204" pitchFamily="34" charset="0"/>
              <a:buChar char="•"/>
            </a:pPr>
            <a:r>
              <a:rPr lang="en-US" sz="1200" b="1" dirty="0" smtClean="0"/>
              <a:t>Usage</a:t>
            </a:r>
            <a:r>
              <a:rPr lang="en-US" sz="1200" b="1" dirty="0"/>
              <a:t>: </a:t>
            </a:r>
            <a:r>
              <a:rPr lang="en-US" sz="1200" dirty="0"/>
              <a:t>Dependent breakpoints are handy for debugging intricate logic or scenarios requiring coordinated breakpoint activation.</a:t>
            </a:r>
          </a:p>
        </p:txBody>
      </p:sp>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799" y="1123745"/>
            <a:ext cx="5793559" cy="4335513"/>
          </a:xfrm>
          <a:prstGeom prst="rect">
            <a:avLst/>
          </a:prstGeom>
        </p:spPr>
      </p:pic>
    </p:spTree>
    <p:extLst>
      <p:ext uri="{BB962C8B-B14F-4D97-AF65-F5344CB8AC3E}">
        <p14:creationId xmlns:p14="http://schemas.microsoft.com/office/powerpoint/2010/main" val="823561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682404"/>
            <a:ext cx="5308011" cy="2339102"/>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smtClean="0"/>
              <a:t>Conditional Breakpoints:</a:t>
            </a:r>
          </a:p>
          <a:p>
            <a:pPr algn="just">
              <a:lnSpc>
                <a:spcPct val="150000"/>
              </a:lnSpc>
            </a:pPr>
            <a:endParaRPr lang="en-US" sz="1400" b="1" dirty="0" smtClean="0"/>
          </a:p>
          <a:p>
            <a:pPr marL="285750" indent="-285750" algn="just">
              <a:lnSpc>
                <a:spcPct val="150000"/>
              </a:lnSpc>
              <a:buFont typeface="Arial" panose="020B0604020202020204" pitchFamily="34" charset="0"/>
              <a:buChar char="•"/>
            </a:pPr>
            <a:r>
              <a:rPr lang="en-US" sz="1200" dirty="0" smtClean="0"/>
              <a:t>Conditional </a:t>
            </a:r>
            <a:r>
              <a:rPr lang="en-US" sz="1200" dirty="0"/>
              <a:t>breakpoints in Visual Studio 2022 allow you to specify conditions for when a breakpoint should be hit during </a:t>
            </a:r>
            <a:r>
              <a:rPr lang="en-US" sz="1200" dirty="0" smtClean="0"/>
              <a:t>debugging.</a:t>
            </a:r>
          </a:p>
          <a:p>
            <a:pPr marL="285750" indent="-285750" algn="just">
              <a:lnSpc>
                <a:spcPct val="150000"/>
              </a:lnSpc>
              <a:buFont typeface="Arial" panose="020B0604020202020204" pitchFamily="34" charset="0"/>
              <a:buChar char="•"/>
            </a:pPr>
            <a:r>
              <a:rPr lang="en-US" sz="1200" dirty="0" smtClean="0"/>
              <a:t>Instead </a:t>
            </a:r>
            <a:r>
              <a:rPr lang="en-US" sz="1200" dirty="0"/>
              <a:t>of breaking every time the line is reached, the breakpoint only triggers if the condition you set evaluates to true. </a:t>
            </a:r>
          </a:p>
        </p:txBody>
      </p:sp>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765" y="1105989"/>
            <a:ext cx="6190927" cy="4354285"/>
          </a:xfrm>
          <a:prstGeom prst="rect">
            <a:avLst/>
          </a:prstGeom>
        </p:spPr>
      </p:pic>
    </p:spTree>
    <p:extLst>
      <p:ext uri="{BB962C8B-B14F-4D97-AF65-F5344CB8AC3E}">
        <p14:creationId xmlns:p14="http://schemas.microsoft.com/office/powerpoint/2010/main" val="2292682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682404"/>
            <a:ext cx="5308011" cy="2616101"/>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a:t>Force Run to </a:t>
            </a:r>
            <a:r>
              <a:rPr lang="en-US" sz="1400" b="1" dirty="0" smtClean="0"/>
              <a:t>Cursor:</a:t>
            </a:r>
          </a:p>
          <a:p>
            <a:pPr algn="just">
              <a:lnSpc>
                <a:spcPct val="150000"/>
              </a:lnSpc>
            </a:pPr>
            <a:endParaRPr lang="en-US" sz="1400" b="1" dirty="0"/>
          </a:p>
          <a:p>
            <a:pPr marL="285750" indent="-285750" algn="just">
              <a:lnSpc>
                <a:spcPct val="150000"/>
              </a:lnSpc>
              <a:buFont typeface="Arial" panose="020B0604020202020204" pitchFamily="34" charset="0"/>
              <a:buChar char="•"/>
            </a:pPr>
            <a:r>
              <a:rPr lang="en-US" sz="1200" dirty="0" smtClean="0"/>
              <a:t>In Visual Studio 2022, "Force Run to Cursor" refers to the action of directing the debugger to execute the program until it reaches the line of code where the cursor is positioned, bypassing all intermediate code execution. </a:t>
            </a:r>
          </a:p>
          <a:p>
            <a:pPr marL="285750" indent="-285750" algn="just">
              <a:lnSpc>
                <a:spcPct val="150000"/>
              </a:lnSpc>
              <a:buFont typeface="Arial" panose="020B0604020202020204" pitchFamily="34" charset="0"/>
              <a:buChar char="•"/>
            </a:pPr>
            <a:r>
              <a:rPr lang="en-US" sz="1200" dirty="0" smtClean="0"/>
              <a:t>This feature accelerates debugging by allowing developers to swiftly navigate to a specific point in their code for inspection or analysis.</a:t>
            </a:r>
            <a:endParaRPr lang="en-US" sz="1200" dirty="0"/>
          </a:p>
        </p:txBody>
      </p:sp>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692" y="462588"/>
            <a:ext cx="5715000" cy="5505450"/>
          </a:xfrm>
          <a:prstGeom prst="rect">
            <a:avLst/>
          </a:prstGeom>
        </p:spPr>
      </p:pic>
    </p:spTree>
    <p:extLst>
      <p:ext uri="{BB962C8B-B14F-4D97-AF65-F5344CB8AC3E}">
        <p14:creationId xmlns:p14="http://schemas.microsoft.com/office/powerpoint/2010/main" val="56793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5" y="682404"/>
            <a:ext cx="4985849" cy="2616101"/>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smtClean="0"/>
              <a:t>External Sources</a:t>
            </a:r>
          </a:p>
          <a:p>
            <a:pPr algn="just">
              <a:lnSpc>
                <a:spcPct val="150000"/>
              </a:lnSpc>
            </a:pPr>
            <a:endParaRPr lang="en-US" sz="1400" b="1" dirty="0"/>
          </a:p>
          <a:p>
            <a:pPr marL="285750" indent="-285750" algn="just">
              <a:lnSpc>
                <a:spcPct val="150000"/>
              </a:lnSpc>
              <a:buFont typeface="Arial" panose="020B0604020202020204" pitchFamily="34" charset="0"/>
              <a:buChar char="•"/>
            </a:pPr>
            <a:r>
              <a:rPr lang="en-US" sz="1200" dirty="0"/>
              <a:t>The feature adds a new top-level node to Solution Explorer, which appears when you are in a debugging session</a:t>
            </a:r>
          </a:p>
          <a:p>
            <a:pPr marL="285750" indent="-285750" algn="just">
              <a:lnSpc>
                <a:spcPct val="150000"/>
              </a:lnSpc>
              <a:buFont typeface="Arial" panose="020B0604020202020204" pitchFamily="34" charset="0"/>
              <a:buChar char="•"/>
            </a:pPr>
            <a:r>
              <a:rPr lang="en-US" sz="1200" dirty="0" smtClean="0"/>
              <a:t>It </a:t>
            </a:r>
            <a:r>
              <a:rPr lang="en-US" sz="1200" dirty="0"/>
              <a:t>provides a convenient way to browse and access source files from external modules, aiding in debugging processes involving multiple external libraries or frameworks.</a:t>
            </a:r>
          </a:p>
        </p:txBody>
      </p:sp>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217" y="175329"/>
            <a:ext cx="5341790" cy="3285201"/>
          </a:xfrm>
          <a:prstGeom prst="rect">
            <a:avLst/>
          </a:prstGeom>
        </p:spPr>
      </p:pic>
      <p:pic>
        <p:nvPicPr>
          <p:cNvPr id="2050" name="Picture 2" descr="Debugging External Sources with Visual Studio - Visual Studio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973" y="3622260"/>
            <a:ext cx="3649034" cy="27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951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5" y="682404"/>
            <a:ext cx="4985849" cy="4001095"/>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smtClean="0"/>
              <a:t>Attach Process / Select Process by Window</a:t>
            </a:r>
          </a:p>
          <a:p>
            <a:pPr algn="just">
              <a:lnSpc>
                <a:spcPct val="150000"/>
              </a:lnSpc>
            </a:pPr>
            <a:endParaRPr lang="en-US" sz="1400" b="1" dirty="0"/>
          </a:p>
          <a:p>
            <a:pPr marL="285750" indent="-285750" algn="just">
              <a:lnSpc>
                <a:spcPct val="150000"/>
              </a:lnSpc>
              <a:buFont typeface="Arial" panose="020B0604020202020204" pitchFamily="34" charset="0"/>
              <a:buChar char="•"/>
            </a:pPr>
            <a:r>
              <a:rPr lang="en-US" sz="1200" dirty="0" smtClean="0"/>
              <a:t>The "Attach </a:t>
            </a:r>
            <a:r>
              <a:rPr lang="en-US" sz="1200" dirty="0"/>
              <a:t>to Process“ </a:t>
            </a:r>
            <a:r>
              <a:rPr lang="en-US" sz="1200" dirty="0" smtClean="0"/>
              <a:t>(Ctrl </a:t>
            </a:r>
            <a:r>
              <a:rPr lang="en-US" sz="1200" dirty="0"/>
              <a:t>+ Alt + </a:t>
            </a:r>
            <a:r>
              <a:rPr lang="en-US" sz="1200" dirty="0" smtClean="0"/>
              <a:t>P) dialog box in Visual Studio 2022 allows you to connect the debugger to an existing running process. </a:t>
            </a:r>
          </a:p>
          <a:p>
            <a:pPr marL="285750" indent="-285750" algn="just">
              <a:lnSpc>
                <a:spcPct val="150000"/>
              </a:lnSpc>
              <a:buFont typeface="Arial" panose="020B0604020202020204" pitchFamily="34" charset="0"/>
              <a:buChar char="•"/>
            </a:pPr>
            <a:r>
              <a:rPr lang="en-US" sz="1200" dirty="0" smtClean="0"/>
              <a:t>This feature enables you to inspect and debug code execution within external applications or processes, even if they were not started from within Visual Studio. </a:t>
            </a:r>
          </a:p>
          <a:p>
            <a:pPr marL="285750" indent="-285750" algn="just">
              <a:lnSpc>
                <a:spcPct val="150000"/>
              </a:lnSpc>
              <a:buFont typeface="Arial" panose="020B0604020202020204" pitchFamily="34" charset="0"/>
              <a:buChar char="•"/>
            </a:pPr>
            <a:r>
              <a:rPr lang="en-US" sz="1200" dirty="0" smtClean="0"/>
              <a:t>By attaching the debugger, you gain access to debugging tools and capabilities to analyze the behavior of the process, set breakpoints, inspect variables, and diagnose issues effectively.</a:t>
            </a:r>
          </a:p>
          <a:p>
            <a:pPr marL="285750" indent="-285750" algn="just">
              <a:lnSpc>
                <a:spcPct val="150000"/>
              </a:lnSpc>
              <a:buFont typeface="Arial" panose="020B0604020202020204" pitchFamily="34" charset="0"/>
              <a:buChar char="•"/>
            </a:pPr>
            <a:endParaRPr lang="en-US" sz="1200" dirty="0" smtClean="0"/>
          </a:p>
          <a:p>
            <a:pPr marL="285750" indent="-285750" algn="just">
              <a:lnSpc>
                <a:spcPct val="150000"/>
              </a:lnSpc>
              <a:buFont typeface="Arial" panose="020B0604020202020204" pitchFamily="34" charset="0"/>
              <a:buChar char="•"/>
            </a:pPr>
            <a:endParaRPr lang="en-US" sz="1200" dirty="0" smtClean="0"/>
          </a:p>
        </p:txBody>
      </p:sp>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417" y="429855"/>
            <a:ext cx="5715000" cy="5410200"/>
          </a:xfrm>
          <a:prstGeom prst="rect">
            <a:avLst/>
          </a:prstGeom>
        </p:spPr>
      </p:pic>
    </p:spTree>
    <p:extLst>
      <p:ext uri="{BB962C8B-B14F-4D97-AF65-F5344CB8AC3E}">
        <p14:creationId xmlns:p14="http://schemas.microsoft.com/office/powerpoint/2010/main" val="3425905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5" y="682404"/>
            <a:ext cx="5255815" cy="4924425"/>
          </a:xfrm>
          <a:prstGeom prst="rect">
            <a:avLst/>
          </a:prstGeom>
        </p:spPr>
        <p:txBody>
          <a:bodyPr wrap="square">
            <a:spAutoFit/>
          </a:bodyPr>
          <a:lstStyle/>
          <a:p>
            <a:pPr algn="just"/>
            <a:r>
              <a:rPr lang="en-US" sz="1600" dirty="0">
                <a:solidFill>
                  <a:srgbClr val="2F3033"/>
                </a:solidFill>
              </a:rPr>
              <a:t>New Debugger Features in Visual Studio 2022</a:t>
            </a:r>
          </a:p>
          <a:p>
            <a:pPr algn="just"/>
            <a:endParaRPr lang="en-US" sz="1600" dirty="0">
              <a:solidFill>
                <a:srgbClr val="2F3033"/>
              </a:solidFill>
            </a:endParaRPr>
          </a:p>
          <a:p>
            <a:pPr algn="just">
              <a:lnSpc>
                <a:spcPct val="150000"/>
              </a:lnSpc>
            </a:pPr>
            <a:r>
              <a:rPr lang="en-US" sz="1400" b="1" dirty="0"/>
              <a:t>Debug </a:t>
            </a:r>
            <a:r>
              <a:rPr lang="en-US" sz="1400" b="1" dirty="0" smtClean="0"/>
              <a:t>Faster </a:t>
            </a:r>
            <a:r>
              <a:rPr lang="en-US" sz="1400" b="1" dirty="0"/>
              <a:t>with IntelliTrace in Visual Studio </a:t>
            </a:r>
            <a:r>
              <a:rPr lang="en-US" sz="1400" b="1" dirty="0" smtClean="0"/>
              <a:t>2022</a:t>
            </a:r>
          </a:p>
          <a:p>
            <a:pPr algn="just">
              <a:lnSpc>
                <a:spcPct val="150000"/>
              </a:lnSpc>
            </a:pPr>
            <a:endParaRPr lang="en-US" sz="1400" b="1" dirty="0" smtClean="0"/>
          </a:p>
          <a:p>
            <a:pPr marL="171450" indent="-171450" algn="just">
              <a:buFont typeface="Arial" panose="020B0604020202020204" pitchFamily="34" charset="0"/>
              <a:buChar char="•"/>
            </a:pPr>
            <a:r>
              <a:rPr lang="en-US" sz="1200" b="1" dirty="0"/>
              <a:t>IntelliTrace: </a:t>
            </a:r>
            <a:r>
              <a:rPr lang="en-US" sz="1200" dirty="0"/>
              <a:t>It's a debugging tool in Visual Studio that records program execution details</a:t>
            </a:r>
            <a:r>
              <a:rPr lang="en-US" sz="1200" dirty="0" smtClean="0"/>
              <a:t>.</a:t>
            </a:r>
          </a:p>
          <a:p>
            <a:pPr marL="171450" indent="-171450" algn="just">
              <a:buFont typeface="Arial" panose="020B0604020202020204" pitchFamily="34" charset="0"/>
              <a:buChar char="•"/>
            </a:pPr>
            <a:endParaRPr lang="en-US" sz="1200" dirty="0" smtClean="0"/>
          </a:p>
          <a:p>
            <a:pPr marL="171450" indent="-171450" algn="just">
              <a:buFont typeface="Arial" panose="020B0604020202020204" pitchFamily="34" charset="0"/>
              <a:buChar char="•"/>
            </a:pPr>
            <a:r>
              <a:rPr lang="en-US" sz="1200" b="1" dirty="0" smtClean="0"/>
              <a:t>Availability </a:t>
            </a:r>
            <a:r>
              <a:rPr lang="en-US" sz="1200" dirty="0" smtClean="0"/>
              <a:t>: It is available in Visual Studio Enterprise Version.</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b="1" dirty="0"/>
              <a:t>Fast Debugging: </a:t>
            </a:r>
            <a:r>
              <a:rPr lang="en-US" sz="1200" dirty="0"/>
              <a:t>IntelliTrace allows developers to quickly debug issues by providing detailed historical data. </a:t>
            </a:r>
            <a:r>
              <a:rPr lang="en-US" sz="1200" dirty="0" smtClean="0"/>
              <a:t>The </a:t>
            </a:r>
            <a:r>
              <a:rPr lang="en-US" sz="1200" dirty="0"/>
              <a:t>debugger controls such as stepping into (F11), stepping over (F10), and stepping out (Shift + F11).</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b="1" dirty="0"/>
              <a:t>Time Travel Debugging: </a:t>
            </a:r>
            <a:r>
              <a:rPr lang="en-US" sz="1200" dirty="0"/>
              <a:t>Developers can step back in time during debugging sessions to explore previous states of the application</a:t>
            </a:r>
            <a:r>
              <a:rPr lang="en-US" sz="1200" dirty="0" smtClean="0"/>
              <a:t>.</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b="1" dirty="0"/>
              <a:t>Event Collection: </a:t>
            </a:r>
            <a:r>
              <a:rPr lang="en-US" sz="1200" dirty="0"/>
              <a:t>IntelliTrace captures events, exceptions, method calls, and other runtime information</a:t>
            </a:r>
            <a:r>
              <a:rPr lang="en-US" sz="1200" dirty="0" smtClean="0"/>
              <a:t>.</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b="1" dirty="0"/>
              <a:t>Advanced Analysis: </a:t>
            </a:r>
            <a:r>
              <a:rPr lang="en-US" sz="1200" dirty="0"/>
              <a:t>It offers deep insights into application behavior and helps in pinpointing bugs effectively</a:t>
            </a:r>
            <a:r>
              <a:rPr lang="en-US" sz="1200" dirty="0" smtClean="0"/>
              <a:t>.</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b="1" dirty="0"/>
              <a:t>Integrated Tool: </a:t>
            </a:r>
            <a:r>
              <a:rPr lang="en-US" sz="1200" dirty="0"/>
              <a:t>IntelliTrace seamlessly integrates into Visual Studio, making debugging more convenient for developers</a:t>
            </a:r>
            <a:r>
              <a:rPr lang="en-US" sz="1200" dirty="0" smtClean="0"/>
              <a:t>.</a:t>
            </a:r>
          </a:p>
        </p:txBody>
      </p:sp>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782" y="1949881"/>
            <a:ext cx="6140627" cy="3183027"/>
          </a:xfrm>
          <a:prstGeom prst="rect">
            <a:avLst/>
          </a:prstGeom>
        </p:spPr>
      </p:pic>
    </p:spTree>
    <p:extLst>
      <p:ext uri="{BB962C8B-B14F-4D97-AF65-F5344CB8AC3E}">
        <p14:creationId xmlns:p14="http://schemas.microsoft.com/office/powerpoint/2010/main" val="3466923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
        <p:nvSpPr>
          <p:cNvPr id="6" name="Rectangle 5"/>
          <p:cNvSpPr/>
          <p:nvPr/>
        </p:nvSpPr>
        <p:spPr>
          <a:xfrm>
            <a:off x="413464" y="683898"/>
            <a:ext cx="9628158" cy="338554"/>
          </a:xfrm>
          <a:prstGeom prst="rect">
            <a:avLst/>
          </a:prstGeom>
        </p:spPr>
        <p:txBody>
          <a:bodyPr wrap="square">
            <a:spAutoFit/>
          </a:bodyPr>
          <a:lstStyle/>
          <a:p>
            <a:pPr algn="just"/>
            <a:r>
              <a:rPr lang="en-US" sz="1600" dirty="0">
                <a:solidFill>
                  <a:srgbClr val="2F3033"/>
                </a:solidFill>
              </a:rPr>
              <a:t>Useful Shortcuts to Code Faster with Visual </a:t>
            </a:r>
            <a:r>
              <a:rPr lang="en-US" sz="1600" dirty="0" smtClean="0">
                <a:solidFill>
                  <a:srgbClr val="2F3033"/>
                </a:solidFill>
              </a:rPr>
              <a:t>Studio 2022</a:t>
            </a:r>
            <a:endParaRPr lang="en-US" sz="1600" dirty="0">
              <a:solidFill>
                <a:srgbClr val="2F3033"/>
              </a:solidFill>
            </a:endParaRPr>
          </a:p>
        </p:txBody>
      </p:sp>
      <p:pic>
        <p:nvPicPr>
          <p:cNvPr id="13" name="Picture 12"/>
          <p:cNvPicPr>
            <a:picLocks noChangeAspect="1"/>
          </p:cNvPicPr>
          <p:nvPr/>
        </p:nvPicPr>
        <p:blipFill>
          <a:blip r:embed="rId2"/>
          <a:stretch>
            <a:fillRect/>
          </a:stretch>
        </p:blipFill>
        <p:spPr>
          <a:xfrm>
            <a:off x="361210" y="1922230"/>
            <a:ext cx="5446881" cy="3407410"/>
          </a:xfrm>
          <a:prstGeom prst="rect">
            <a:avLst/>
          </a:prstGeom>
        </p:spPr>
      </p:pic>
      <p:pic>
        <p:nvPicPr>
          <p:cNvPr id="14" name="Picture 13"/>
          <p:cNvPicPr>
            <a:picLocks noChangeAspect="1"/>
          </p:cNvPicPr>
          <p:nvPr/>
        </p:nvPicPr>
        <p:blipFill>
          <a:blip r:embed="rId3"/>
          <a:stretch>
            <a:fillRect/>
          </a:stretch>
        </p:blipFill>
        <p:spPr>
          <a:xfrm>
            <a:off x="5906289" y="1922230"/>
            <a:ext cx="5947726" cy="3407410"/>
          </a:xfrm>
          <a:prstGeom prst="rect">
            <a:avLst/>
          </a:prstGeom>
        </p:spPr>
      </p:pic>
    </p:spTree>
    <p:extLst>
      <p:ext uri="{BB962C8B-B14F-4D97-AF65-F5344CB8AC3E}">
        <p14:creationId xmlns:p14="http://schemas.microsoft.com/office/powerpoint/2010/main" val="915057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082895"/>
            <a:ext cx="9628158" cy="3293209"/>
          </a:xfrm>
          <a:prstGeom prst="rect">
            <a:avLst/>
          </a:prstGeom>
        </p:spPr>
        <p:txBody>
          <a:bodyPr wrap="square">
            <a:spAutoFit/>
          </a:bodyPr>
          <a:lstStyle/>
          <a:p>
            <a:pPr algn="just">
              <a:lnSpc>
                <a:spcPct val="150000"/>
              </a:lnSpc>
            </a:pPr>
            <a:r>
              <a:rPr lang="en-US" sz="1600" dirty="0">
                <a:solidFill>
                  <a:srgbClr val="202124"/>
                </a:solidFill>
                <a:ea typeface="Roboto" panose="02000000000000000000" pitchFamily="2" charset="0"/>
              </a:rPr>
              <a:t>Visual Studio 2022 marks the latest milestone in Microsoft's flagship integrated development environment (IDE), representing a significant evolution in the tools and capabilities available to developers. </a:t>
            </a:r>
            <a:r>
              <a:rPr lang="en-US" sz="1600" dirty="0" smtClean="0">
                <a:solidFill>
                  <a:srgbClr val="202124"/>
                </a:solidFill>
                <a:ea typeface="Roboto" panose="02000000000000000000" pitchFamily="2" charset="0"/>
              </a:rPr>
              <a:t>The </a:t>
            </a:r>
            <a:r>
              <a:rPr lang="en-US" sz="1600" dirty="0">
                <a:solidFill>
                  <a:srgbClr val="202124"/>
                </a:solidFill>
                <a:ea typeface="Roboto" panose="02000000000000000000" pitchFamily="2" charset="0"/>
              </a:rPr>
              <a:t>latest enhancements introduced in Visual Studio 2022 present a multitude of compelling features that greatly captivate our </a:t>
            </a:r>
            <a:r>
              <a:rPr lang="en-US" sz="1600" dirty="0" smtClean="0">
                <a:solidFill>
                  <a:srgbClr val="202124"/>
                </a:solidFill>
                <a:ea typeface="Roboto" panose="02000000000000000000" pitchFamily="2" charset="0"/>
              </a:rPr>
              <a:t>attention :</a:t>
            </a:r>
            <a:endParaRPr lang="en-US" sz="1600" dirty="0">
              <a:solidFill>
                <a:srgbClr val="202124"/>
              </a:solidFill>
              <a:ea typeface="Roboto" panose="02000000000000000000" pitchFamily="2" charset="0"/>
            </a:endParaRPr>
          </a:p>
          <a:p>
            <a:pPr algn="just"/>
            <a:endParaRPr lang="en-US" sz="1600" dirty="0" smtClean="0">
              <a:solidFill>
                <a:srgbClr val="202124"/>
              </a:solidFill>
              <a:ea typeface="Roboto" panose="02000000000000000000" pitchFamily="2" charset="0"/>
            </a:endParaRPr>
          </a:p>
          <a:p>
            <a:pPr marL="285750" indent="-285750">
              <a:lnSpc>
                <a:spcPct val="150000"/>
              </a:lnSpc>
              <a:buFont typeface="Arial" panose="020B0604020202020204" pitchFamily="34" charset="0"/>
              <a:buChar char="•"/>
            </a:pPr>
            <a:r>
              <a:rPr lang="en-US" sz="1600" dirty="0" smtClean="0">
                <a:solidFill>
                  <a:srgbClr val="202124"/>
                </a:solidFill>
                <a:ea typeface="Roboto" panose="02000000000000000000" pitchFamily="2" charset="0"/>
              </a:rPr>
              <a:t>64-bit </a:t>
            </a:r>
            <a:r>
              <a:rPr lang="en-US" sz="1600" dirty="0">
                <a:solidFill>
                  <a:srgbClr val="202124"/>
                </a:solidFill>
                <a:ea typeface="Roboto" panose="02000000000000000000" pitchFamily="2" charset="0"/>
              </a:rPr>
              <a:t>IDE</a:t>
            </a:r>
          </a:p>
          <a:p>
            <a:pPr marL="285750" indent="-285750">
              <a:lnSpc>
                <a:spcPct val="150000"/>
              </a:lnSpc>
              <a:buFont typeface="Arial" panose="020B0604020202020204" pitchFamily="34" charset="0"/>
              <a:buChar char="•"/>
            </a:pPr>
            <a:r>
              <a:rPr lang="en-US" sz="1600" dirty="0">
                <a:solidFill>
                  <a:srgbClr val="202124"/>
                </a:solidFill>
                <a:ea typeface="Roboto" panose="02000000000000000000" pitchFamily="2" charset="0"/>
              </a:rPr>
              <a:t>.NET 6 support</a:t>
            </a:r>
          </a:p>
          <a:p>
            <a:pPr marL="285750" indent="-285750">
              <a:lnSpc>
                <a:spcPct val="150000"/>
              </a:lnSpc>
              <a:buFont typeface="Arial" panose="020B0604020202020204" pitchFamily="34" charset="0"/>
              <a:buChar char="•"/>
            </a:pPr>
            <a:r>
              <a:rPr lang="en-US" sz="1600" dirty="0">
                <a:solidFill>
                  <a:srgbClr val="202124"/>
                </a:solidFill>
                <a:ea typeface="Roboto" panose="02000000000000000000" pitchFamily="2" charset="0"/>
              </a:rPr>
              <a:t>Intellicode</a:t>
            </a:r>
          </a:p>
          <a:p>
            <a:pPr marL="285750" indent="-285750">
              <a:lnSpc>
                <a:spcPct val="150000"/>
              </a:lnSpc>
              <a:buFont typeface="Arial" panose="020B0604020202020204" pitchFamily="34" charset="0"/>
              <a:buChar char="•"/>
            </a:pPr>
            <a:r>
              <a:rPr lang="en-US" sz="1600" dirty="0">
                <a:solidFill>
                  <a:srgbClr val="202124"/>
                </a:solidFill>
                <a:ea typeface="Roboto" panose="02000000000000000000" pitchFamily="2" charset="0"/>
              </a:rPr>
              <a:t>Hot </a:t>
            </a:r>
            <a:r>
              <a:rPr lang="en-US" sz="1600" dirty="0" smtClean="0">
                <a:solidFill>
                  <a:srgbClr val="202124"/>
                </a:solidFill>
                <a:ea typeface="Roboto" panose="02000000000000000000" pitchFamily="2" charset="0"/>
              </a:rPr>
              <a:t>Reload</a:t>
            </a:r>
            <a:endParaRPr lang="en-US" sz="1600" dirty="0">
              <a:solidFill>
                <a:srgbClr val="202124"/>
              </a:solidFill>
              <a:ea typeface="Roboto" panose="02000000000000000000" pitchFamily="2" charset="0"/>
            </a:endParaRPr>
          </a:p>
          <a:p>
            <a:pPr marL="285750" indent="-285750">
              <a:lnSpc>
                <a:spcPct val="150000"/>
              </a:lnSpc>
              <a:buFont typeface="Arial" panose="020B0604020202020204" pitchFamily="34" charset="0"/>
              <a:buChar char="•"/>
            </a:pPr>
            <a:r>
              <a:rPr lang="en-US" sz="1600" dirty="0">
                <a:solidFill>
                  <a:srgbClr val="202124"/>
                </a:solidFill>
                <a:ea typeface="Roboto" panose="02000000000000000000" pitchFamily="2" charset="0"/>
              </a:rPr>
              <a:t>Find in Files is </a:t>
            </a:r>
            <a:r>
              <a:rPr lang="en-US" sz="1600" dirty="0" smtClean="0">
                <a:solidFill>
                  <a:srgbClr val="202124"/>
                </a:solidFill>
                <a:ea typeface="Roboto" panose="02000000000000000000" pitchFamily="2" charset="0"/>
              </a:rPr>
              <a:t>faster</a:t>
            </a:r>
          </a:p>
        </p:txBody>
      </p:sp>
      <p:sp>
        <p:nvSpPr>
          <p:cNvPr id="8"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1358840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924945" y="6269666"/>
            <a:ext cx="4729467" cy="103417"/>
          </a:xfrm>
          <a:prstGeom prst="rect">
            <a:avLst/>
          </a:prstGeom>
          <a:solidFill>
            <a:srgbClr val="FFFF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 name="Rectangle 2"/>
          <p:cNvSpPr/>
          <p:nvPr/>
        </p:nvSpPr>
        <p:spPr>
          <a:xfrm>
            <a:off x="0" y="2777598"/>
            <a:ext cx="12192000" cy="589072"/>
          </a:xfrm>
          <a:prstGeom prst="rect">
            <a:avLst/>
          </a:prstGeom>
        </p:spPr>
        <p:txBody>
          <a:bodyPr wrap="square">
            <a:spAutoFit/>
          </a:bodyPr>
          <a:lstStyle/>
          <a:p>
            <a:pPr algn="ctr">
              <a:lnSpc>
                <a:spcPct val="150000"/>
              </a:lnSpc>
            </a:pPr>
            <a:r>
              <a:rPr lang="en-US" sz="2400" b="1" dirty="0" smtClean="0">
                <a:solidFill>
                  <a:srgbClr val="2F3033"/>
                </a:solidFill>
              </a:rPr>
              <a:t>Thankyou</a:t>
            </a:r>
            <a:endParaRPr lang="en-US" sz="2400" dirty="0">
              <a:solidFill>
                <a:srgbClr val="2F3033"/>
              </a:solidFill>
            </a:endParaRPr>
          </a:p>
        </p:txBody>
      </p:sp>
      <p:sp>
        <p:nvSpPr>
          <p:cNvPr id="5" name="Rectangle 4"/>
          <p:cNvSpPr/>
          <p:nvPr/>
        </p:nvSpPr>
        <p:spPr>
          <a:xfrm>
            <a:off x="11381422" y="6373083"/>
            <a:ext cx="246698" cy="279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897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238540"/>
            <a:ext cx="6582954" cy="3154710"/>
          </a:xfrm>
          <a:prstGeom prst="rect">
            <a:avLst/>
          </a:prstGeom>
        </p:spPr>
        <p:txBody>
          <a:bodyPr wrap="square">
            <a:spAutoFit/>
          </a:bodyPr>
          <a:lstStyle/>
          <a:p>
            <a:pPr algn="just"/>
            <a:r>
              <a:rPr lang="en-US" b="1" dirty="0">
                <a:solidFill>
                  <a:srgbClr val="202124"/>
                </a:solidFill>
                <a:ea typeface="Roboto" panose="02000000000000000000" pitchFamily="2" charset="0"/>
              </a:rPr>
              <a:t>64-bit </a:t>
            </a:r>
            <a:r>
              <a:rPr lang="en-US" b="1" dirty="0" smtClean="0">
                <a:solidFill>
                  <a:srgbClr val="202124"/>
                </a:solidFill>
                <a:ea typeface="Roboto" panose="02000000000000000000" pitchFamily="2" charset="0"/>
              </a:rPr>
              <a:t>IDE :</a:t>
            </a:r>
            <a:endParaRPr lang="en-US" b="1" dirty="0">
              <a:solidFill>
                <a:srgbClr val="202124"/>
              </a:solidFill>
              <a:ea typeface="Roboto" panose="02000000000000000000" pitchFamily="2" charset="0"/>
            </a:endParaRPr>
          </a:p>
          <a:p>
            <a:pPr algn="just"/>
            <a:endParaRPr lang="en-US" sz="1600" dirty="0">
              <a:solidFill>
                <a:srgbClr val="202124"/>
              </a:solidFill>
              <a:ea typeface="Roboto" panose="02000000000000000000" pitchFamily="2" charset="0"/>
            </a:endParaRPr>
          </a:p>
          <a:p>
            <a:pPr marL="285750" indent="-2857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Visual Studio is now available as a 64-bit application.</a:t>
            </a:r>
          </a:p>
          <a:p>
            <a:pPr marL="285750" indent="-2857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This transition brings significant improvements in project loading and execution times compared to previous 32-bit versions.</a:t>
            </a:r>
          </a:p>
          <a:p>
            <a:pPr marL="285750" indent="-2857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Users can now effectively work on projects of any size and complexity.</a:t>
            </a:r>
          </a:p>
          <a:p>
            <a:pPr marL="285750" indent="-2857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The transition to 64-bit architecture allows for better utilization of system resources, resulting in enhanced performance.</a:t>
            </a:r>
          </a:p>
          <a:p>
            <a:pPr marL="285750" indent="-2857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In Visual Studio 2022, the rapid loading of 1,601 projects containing 298,326 files was demonstrated, highlighting the efficiency of the new version</a:t>
            </a:r>
            <a:r>
              <a:rPr lang="en-US" sz="1100" dirty="0" smtClean="0">
                <a:solidFill>
                  <a:srgbClr val="202124"/>
                </a:solidFill>
                <a:ea typeface="Roboto" panose="02000000000000000000" pitchFamily="2" charset="0"/>
              </a:rPr>
              <a:t>.</a:t>
            </a:r>
          </a:p>
          <a:p>
            <a:pPr marL="285750" indent="-285750" algn="just">
              <a:lnSpc>
                <a:spcPct val="150000"/>
              </a:lnSpc>
              <a:buFont typeface="Arial" panose="020B0604020202020204" pitchFamily="34" charset="0"/>
              <a:buChar char="•"/>
            </a:pPr>
            <a:r>
              <a:rPr lang="en-US" sz="1100" dirty="0"/>
              <a:t>Devenv.exe has been migrated from 32 bit to 64 bit. Providing larger memory which gives developers more roam to edit &amp; debug huge &amp; complex </a:t>
            </a:r>
            <a:r>
              <a:rPr lang="en-US" sz="1100" dirty="0" smtClean="0"/>
              <a:t>applications.</a:t>
            </a:r>
            <a:endParaRPr lang="en-US" sz="1100" dirty="0">
              <a:solidFill>
                <a:srgbClr val="202124"/>
              </a:solidFill>
              <a:ea typeface="Roboto" panose="02000000000000000000"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699" y="2213562"/>
            <a:ext cx="4365072" cy="2455353"/>
          </a:xfrm>
          <a:prstGeom prst="rect">
            <a:avLst/>
          </a:prstGeom>
        </p:spPr>
      </p:pic>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441990" y="4668915"/>
            <a:ext cx="6554428" cy="1015663"/>
          </a:xfrm>
          <a:prstGeom prst="rect">
            <a:avLst/>
          </a:prstGeom>
        </p:spPr>
        <p:txBody>
          <a:bodyPr wrap="square">
            <a:spAutoFit/>
          </a:bodyPr>
          <a:lstStyle/>
          <a:p>
            <a:pPr algn="just"/>
            <a:r>
              <a:rPr lang="en-US" sz="1200" b="1" dirty="0">
                <a:solidFill>
                  <a:srgbClr val="202124"/>
                </a:solidFill>
                <a:ea typeface="Roboto" panose="02000000000000000000" pitchFamily="2" charset="0"/>
              </a:rPr>
              <a:t>Benefits of this feature to developer:</a:t>
            </a:r>
          </a:p>
          <a:p>
            <a:pPr marL="171450" indent="-171450" algn="just">
              <a:buFont typeface="Arial" panose="020B0604020202020204" pitchFamily="34" charset="0"/>
              <a:buChar char="•"/>
            </a:pPr>
            <a:endParaRPr lang="en-US" sz="1200" b="1" dirty="0" smtClean="0">
              <a:solidFill>
                <a:srgbClr val="202124"/>
              </a:solidFill>
              <a:ea typeface="Roboto" panose="02000000000000000000" pitchFamily="2" charset="0"/>
            </a:endParaRPr>
          </a:p>
          <a:p>
            <a:pPr marL="171450" indent="-171450" algn="just">
              <a:buFont typeface="Arial" panose="020B0604020202020204" pitchFamily="34" charset="0"/>
              <a:buChar char="•"/>
            </a:pPr>
            <a:r>
              <a:rPr lang="en-US" sz="1200" b="1" dirty="0" smtClean="0">
                <a:solidFill>
                  <a:srgbClr val="202124"/>
                </a:solidFill>
                <a:ea typeface="Roboto" panose="02000000000000000000" pitchFamily="2" charset="0"/>
              </a:rPr>
              <a:t>Faster </a:t>
            </a:r>
            <a:r>
              <a:rPr lang="en-US" sz="1200" b="1" dirty="0">
                <a:solidFill>
                  <a:srgbClr val="202124"/>
                </a:solidFill>
                <a:ea typeface="Roboto" panose="02000000000000000000" pitchFamily="2" charset="0"/>
              </a:rPr>
              <a:t>Performance: </a:t>
            </a:r>
            <a:r>
              <a:rPr lang="en-US" sz="1200" dirty="0">
                <a:solidFill>
                  <a:srgbClr val="202124"/>
                </a:solidFill>
                <a:ea typeface="Roboto" panose="02000000000000000000" pitchFamily="2" charset="0"/>
              </a:rPr>
              <a:t>Visual Studio's transition to 64-bit ensures quicker project loading and execution times.</a:t>
            </a:r>
          </a:p>
          <a:p>
            <a:pPr marL="171450" indent="-171450" algn="just">
              <a:buFont typeface="Arial" panose="020B0604020202020204" pitchFamily="34" charset="0"/>
              <a:buChar char="•"/>
            </a:pPr>
            <a:r>
              <a:rPr lang="en-US" sz="1200" b="1" dirty="0">
                <a:solidFill>
                  <a:srgbClr val="202124"/>
                </a:solidFill>
                <a:ea typeface="Roboto" panose="02000000000000000000" pitchFamily="2" charset="0"/>
              </a:rPr>
              <a:t>Handling </a:t>
            </a:r>
            <a:r>
              <a:rPr lang="en-US" sz="1200" b="1" dirty="0" smtClean="0">
                <a:solidFill>
                  <a:srgbClr val="202124"/>
                </a:solidFill>
                <a:ea typeface="Roboto" panose="02000000000000000000" pitchFamily="2" charset="0"/>
              </a:rPr>
              <a:t>Complexity: </a:t>
            </a:r>
            <a:r>
              <a:rPr lang="en-US" sz="1200" dirty="0" smtClean="0">
                <a:solidFill>
                  <a:srgbClr val="202124"/>
                </a:solidFill>
                <a:ea typeface="Roboto" panose="02000000000000000000" pitchFamily="2" charset="0"/>
              </a:rPr>
              <a:t>Developers </a:t>
            </a:r>
            <a:r>
              <a:rPr lang="en-US" sz="1200" dirty="0">
                <a:solidFill>
                  <a:srgbClr val="202124"/>
                </a:solidFill>
                <a:ea typeface="Roboto" panose="02000000000000000000" pitchFamily="2" charset="0"/>
              </a:rPr>
              <a:t>can seamlessly manage projects of any size and </a:t>
            </a:r>
            <a:r>
              <a:rPr lang="en-US" sz="1200" dirty="0" smtClean="0">
                <a:solidFill>
                  <a:srgbClr val="202124"/>
                </a:solidFill>
                <a:ea typeface="Roboto" panose="02000000000000000000" pitchFamily="2" charset="0"/>
              </a:rPr>
              <a:t>complexity.</a:t>
            </a:r>
            <a:endParaRPr lang="en-US" sz="1200" dirty="0">
              <a:solidFill>
                <a:srgbClr val="202124"/>
              </a:solidFill>
              <a:ea typeface="Roboto" panose="02000000000000000000" pitchFamily="2" charset="0"/>
            </a:endParaRPr>
          </a:p>
        </p:txBody>
      </p:sp>
      <p:sp>
        <p:nvSpPr>
          <p:cNvPr id="8"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23550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230151"/>
            <a:ext cx="6297729" cy="2185214"/>
          </a:xfrm>
          <a:prstGeom prst="rect">
            <a:avLst/>
          </a:prstGeom>
        </p:spPr>
        <p:txBody>
          <a:bodyPr wrap="square">
            <a:spAutoFit/>
          </a:bodyPr>
          <a:lstStyle/>
          <a:p>
            <a:pPr algn="just"/>
            <a:r>
              <a:rPr lang="en-US" b="1" dirty="0" smtClean="0">
                <a:solidFill>
                  <a:srgbClr val="202124"/>
                </a:solidFill>
                <a:ea typeface="Roboto" panose="02000000000000000000" pitchFamily="2" charset="0"/>
              </a:rPr>
              <a:t>.NET </a:t>
            </a:r>
            <a:r>
              <a:rPr lang="en-US" b="1" dirty="0">
                <a:solidFill>
                  <a:srgbClr val="202124"/>
                </a:solidFill>
                <a:ea typeface="Roboto" panose="02000000000000000000" pitchFamily="2" charset="0"/>
              </a:rPr>
              <a:t>6 </a:t>
            </a:r>
            <a:r>
              <a:rPr lang="en-US" b="1" dirty="0" smtClean="0">
                <a:solidFill>
                  <a:srgbClr val="202124"/>
                </a:solidFill>
                <a:ea typeface="Roboto" panose="02000000000000000000" pitchFamily="2" charset="0"/>
              </a:rPr>
              <a:t>support :</a:t>
            </a:r>
          </a:p>
          <a:p>
            <a:pPr algn="just"/>
            <a:endParaRPr lang="en-US" sz="1600" dirty="0" smtClean="0">
              <a:solidFill>
                <a:srgbClr val="202124"/>
              </a:solidFill>
              <a:ea typeface="Roboto" panose="02000000000000000000" pitchFamily="2" charset="0"/>
            </a:endParaRPr>
          </a:p>
          <a:p>
            <a:pPr marL="285750" indent="-2857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Visual Studio 2022 now fully supports .NET 6.</a:t>
            </a:r>
          </a:p>
          <a:p>
            <a:pPr marL="285750" indent="-2857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.NET 6 is a unified framework enabling development of web, client, and mobile apps.</a:t>
            </a:r>
          </a:p>
          <a:p>
            <a:pPr marL="285750" indent="-2857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Developers can target both Windows and Mac operating systems with .NET 6.</a:t>
            </a:r>
          </a:p>
          <a:p>
            <a:pPr marL="285750" indent="-2857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Visual Studio 2022 provides comprehensive tooling and support for .NET 6 development, enhancing developer productivity and flexibility.</a:t>
            </a:r>
          </a:p>
          <a:p>
            <a:pPr algn="just"/>
            <a:endParaRPr lang="en-US" sz="1200" dirty="0">
              <a:solidFill>
                <a:srgbClr val="202124"/>
              </a:solidFill>
              <a:ea typeface="Roboto" panose="02000000000000000000" pitchFamily="2" charset="0"/>
            </a:endParaRPr>
          </a:p>
        </p:txBody>
      </p:sp>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514328" y="3688708"/>
            <a:ext cx="6096000" cy="1818062"/>
          </a:xfrm>
          <a:prstGeom prst="rect">
            <a:avLst/>
          </a:prstGeom>
        </p:spPr>
        <p:txBody>
          <a:bodyPr>
            <a:spAutoFit/>
          </a:bodyPr>
          <a:lstStyle/>
          <a:p>
            <a:r>
              <a:rPr lang="en-US" sz="1200" b="1" dirty="0" smtClean="0">
                <a:solidFill>
                  <a:srgbClr val="202124"/>
                </a:solidFill>
                <a:ea typeface="Roboto" panose="02000000000000000000" pitchFamily="2" charset="0"/>
              </a:rPr>
              <a:t>Benefits of this feature to developer:</a:t>
            </a:r>
          </a:p>
          <a:p>
            <a:endParaRPr lang="en-US" sz="1200" b="1" dirty="0" smtClean="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200" b="1" dirty="0" smtClean="0">
                <a:solidFill>
                  <a:srgbClr val="202124"/>
                </a:solidFill>
                <a:ea typeface="Roboto" panose="02000000000000000000" pitchFamily="2" charset="0"/>
              </a:rPr>
              <a:t>Unified </a:t>
            </a:r>
            <a:r>
              <a:rPr lang="en-US" sz="1200" b="1" dirty="0">
                <a:solidFill>
                  <a:srgbClr val="202124"/>
                </a:solidFill>
                <a:ea typeface="Roboto" panose="02000000000000000000" pitchFamily="2" charset="0"/>
              </a:rPr>
              <a:t>Development: </a:t>
            </a:r>
            <a:r>
              <a:rPr lang="en-US" sz="1200" dirty="0">
                <a:solidFill>
                  <a:srgbClr val="202124"/>
                </a:solidFill>
                <a:ea typeface="Roboto" panose="02000000000000000000" pitchFamily="2" charset="0"/>
              </a:rPr>
              <a:t>.NET 6 enables multi-platform application development.</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Cross-Platform Compatibility: </a:t>
            </a:r>
            <a:r>
              <a:rPr lang="en-US" sz="1200" dirty="0">
                <a:solidFill>
                  <a:srgbClr val="202124"/>
                </a:solidFill>
                <a:ea typeface="Roboto" panose="02000000000000000000" pitchFamily="2" charset="0"/>
              </a:rPr>
              <a:t>Target both Windows and Mac OS with .NET 6.</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Enhanced Productivity: </a:t>
            </a:r>
            <a:r>
              <a:rPr lang="en-US" sz="1200" dirty="0">
                <a:solidFill>
                  <a:srgbClr val="202124"/>
                </a:solidFill>
                <a:ea typeface="Roboto" panose="02000000000000000000" pitchFamily="2" charset="0"/>
              </a:rPr>
              <a:t>Visual Studio 2022 boosts efficiency for .NET 6 development.</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Latest Features &amp; Performance: </a:t>
            </a:r>
            <a:r>
              <a:rPr lang="en-US" sz="1200" dirty="0">
                <a:solidFill>
                  <a:srgbClr val="202124"/>
                </a:solidFill>
                <a:ea typeface="Roboto" panose="02000000000000000000" pitchFamily="2" charset="0"/>
              </a:rPr>
              <a:t>Access the newest features and optimizations.</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Future-Proofing: </a:t>
            </a:r>
            <a:r>
              <a:rPr lang="en-US" sz="1200" dirty="0">
                <a:solidFill>
                  <a:srgbClr val="202124"/>
                </a:solidFill>
                <a:ea typeface="Roboto" panose="02000000000000000000" pitchFamily="2" charset="0"/>
              </a:rPr>
              <a:t>Stay current with cutting-edge Microsoft technology</a:t>
            </a:r>
            <a:r>
              <a:rPr lang="en-US" sz="1200" dirty="0" smtClean="0">
                <a:solidFill>
                  <a:srgbClr val="202124"/>
                </a:solidFill>
                <a:ea typeface="Roboto" panose="02000000000000000000" pitchFamily="2" charset="0"/>
              </a:rPr>
              <a:t>.</a:t>
            </a:r>
            <a:endParaRPr lang="en-US" sz="1200" dirty="0">
              <a:solidFill>
                <a:srgbClr val="202124"/>
              </a:solidFill>
              <a:ea typeface="Roboto" panose="02000000000000000000" pitchFamily="2" charset="0"/>
            </a:endParaRPr>
          </a:p>
        </p:txBody>
      </p:sp>
      <p:sp>
        <p:nvSpPr>
          <p:cNvPr id="2" name="AutoShape 2" descr="https://sdtimes.com/wp-content/uploads/2021/11/dotnet-unified-platform-490x276.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3473" y="2162243"/>
            <a:ext cx="5004887" cy="2785577"/>
          </a:xfrm>
          <a:prstGeom prst="rect">
            <a:avLst/>
          </a:prstGeom>
        </p:spPr>
      </p:pic>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503948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230151"/>
            <a:ext cx="8948650" cy="3970318"/>
          </a:xfrm>
          <a:prstGeom prst="rect">
            <a:avLst/>
          </a:prstGeom>
        </p:spPr>
        <p:txBody>
          <a:bodyPr wrap="square">
            <a:spAutoFit/>
          </a:bodyPr>
          <a:lstStyle/>
          <a:p>
            <a:pPr algn="just"/>
            <a:r>
              <a:rPr lang="en-US" b="1" dirty="0" smtClean="0">
                <a:solidFill>
                  <a:srgbClr val="202124"/>
                </a:solidFill>
                <a:ea typeface="Roboto" panose="02000000000000000000" pitchFamily="2" charset="0"/>
              </a:rPr>
              <a:t>.NET </a:t>
            </a:r>
            <a:r>
              <a:rPr lang="en-US" b="1" dirty="0">
                <a:solidFill>
                  <a:srgbClr val="202124"/>
                </a:solidFill>
                <a:ea typeface="Roboto" panose="02000000000000000000" pitchFamily="2" charset="0"/>
              </a:rPr>
              <a:t>6 </a:t>
            </a:r>
            <a:r>
              <a:rPr lang="en-US" b="1" dirty="0" smtClean="0">
                <a:solidFill>
                  <a:srgbClr val="202124"/>
                </a:solidFill>
                <a:ea typeface="Roboto" panose="02000000000000000000" pitchFamily="2" charset="0"/>
              </a:rPr>
              <a:t>support :</a:t>
            </a:r>
          </a:p>
          <a:p>
            <a:pPr algn="just"/>
            <a:endParaRPr lang="en-US" b="1" dirty="0" smtClean="0">
              <a:solidFill>
                <a:srgbClr val="202124"/>
              </a:solidFill>
              <a:ea typeface="Roboto" panose="02000000000000000000" pitchFamily="2" charset="0"/>
            </a:endParaRPr>
          </a:p>
          <a:p>
            <a:pPr algn="just">
              <a:lnSpc>
                <a:spcPct val="150000"/>
              </a:lnSpc>
            </a:pPr>
            <a:r>
              <a:rPr lang="en-US" sz="1200" dirty="0" smtClean="0">
                <a:solidFill>
                  <a:srgbClr val="202124"/>
                </a:solidFill>
                <a:ea typeface="Roboto" panose="02000000000000000000" pitchFamily="2" charset="0"/>
              </a:rPr>
              <a:t>This </a:t>
            </a:r>
            <a:r>
              <a:rPr lang="en-US" sz="1200" dirty="0">
                <a:solidFill>
                  <a:srgbClr val="202124"/>
                </a:solidFill>
                <a:ea typeface="Roboto" panose="02000000000000000000" pitchFamily="2" charset="0"/>
              </a:rPr>
              <a:t>release marks the first time that .NET will be supported on macOS Apple Silicon. It will also be supported on Windows Arm64. </a:t>
            </a:r>
            <a:endParaRPr lang="en-US" sz="1200" dirty="0" smtClean="0">
              <a:solidFill>
                <a:srgbClr val="202124"/>
              </a:solidFill>
              <a:ea typeface="Roboto" panose="02000000000000000000" pitchFamily="2" charset="0"/>
            </a:endParaRPr>
          </a:p>
          <a:p>
            <a:pPr marL="285750" indent="-285750" algn="just">
              <a:lnSpc>
                <a:spcPct val="150000"/>
              </a:lnSpc>
              <a:buFont typeface="Arial" panose="020B0604020202020204" pitchFamily="34" charset="0"/>
              <a:buChar char="•"/>
            </a:pPr>
            <a:endParaRPr lang="en-US" sz="1200" dirty="0">
              <a:solidFill>
                <a:srgbClr val="202124"/>
              </a:solidFill>
              <a:ea typeface="Roboto" panose="02000000000000000000" pitchFamily="2" charset="0"/>
            </a:endParaRPr>
          </a:p>
          <a:p>
            <a:pPr>
              <a:lnSpc>
                <a:spcPct val="150000"/>
              </a:lnSpc>
            </a:pPr>
            <a:r>
              <a:rPr lang="en-US" sz="1200" dirty="0">
                <a:solidFill>
                  <a:srgbClr val="202124"/>
                </a:solidFill>
                <a:ea typeface="Roboto" panose="02000000000000000000" pitchFamily="2" charset="0"/>
              </a:rPr>
              <a:t>New features in .NET 6 include:</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Hot Reload, which allows code changes to be viewed without needing to restart the app</a:t>
            </a:r>
          </a:p>
          <a:p>
            <a:pPr marL="171450" indent="-171450">
              <a:lnSpc>
                <a:spcPct val="150000"/>
              </a:lnSpc>
              <a:buFont typeface="Arial" panose="020B0604020202020204" pitchFamily="34" charset="0"/>
              <a:buChar char="•"/>
            </a:pPr>
            <a:r>
              <a:rPr lang="en-US" sz="1200" dirty="0" smtClean="0">
                <a:solidFill>
                  <a:srgbClr val="202124"/>
                </a:solidFill>
                <a:ea typeface="Roboto" panose="02000000000000000000" pitchFamily="2" charset="0"/>
              </a:rPr>
              <a:t>OpenTelemetry and </a:t>
            </a:r>
            <a:r>
              <a:rPr lang="en-US" sz="1200" dirty="0">
                <a:solidFill>
                  <a:srgbClr val="202124"/>
                </a:solidFill>
                <a:ea typeface="Roboto" panose="02000000000000000000" pitchFamily="2" charset="0"/>
              </a:rPr>
              <a:t>dotnet monitor support</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Improvements to Visual Basic in the Visual Studio experience and Windows Form project experience</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The ability to render Blazor components from JavaScript</a:t>
            </a:r>
          </a:p>
          <a:p>
            <a:pPr marL="171450" indent="-171450">
              <a:lnSpc>
                <a:spcPct val="150000"/>
              </a:lnSpc>
              <a:buFont typeface="Arial" panose="020B0604020202020204" pitchFamily="34" charset="0"/>
              <a:buChar char="•"/>
            </a:pPr>
            <a:r>
              <a:rPr lang="en-US" sz="1200" dirty="0" smtClean="0">
                <a:solidFill>
                  <a:srgbClr val="202124"/>
                </a:solidFill>
                <a:ea typeface="Roboto" panose="02000000000000000000" pitchFamily="2" charset="0"/>
              </a:rPr>
              <a:t>HTTP/3 </a:t>
            </a:r>
            <a:r>
              <a:rPr lang="en-US" sz="1200" dirty="0">
                <a:solidFill>
                  <a:srgbClr val="202124"/>
                </a:solidFill>
                <a:ea typeface="Roboto" panose="02000000000000000000" pitchFamily="2" charset="0"/>
              </a:rPr>
              <a:t>support</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Support for symbolic links in File IO</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Support for OpenSSL, the ChaCha20Poly1305 encryption scheme, and runtime defense-in-depth mitigations</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Source generators and analyzers</a:t>
            </a:r>
          </a:p>
          <a:p>
            <a:pPr marL="285750" indent="-285750" algn="just">
              <a:lnSpc>
                <a:spcPct val="150000"/>
              </a:lnSpc>
              <a:buFont typeface="Arial" panose="020B0604020202020204" pitchFamily="34" charset="0"/>
              <a:buChar char="•"/>
            </a:pPr>
            <a:endParaRPr lang="en-US" sz="1200" dirty="0">
              <a:solidFill>
                <a:srgbClr val="202124"/>
              </a:solidFill>
              <a:ea typeface="Roboto" panose="02000000000000000000" pitchFamily="2" charset="0"/>
            </a:endParaRPr>
          </a:p>
        </p:txBody>
      </p:sp>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1271101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230151"/>
            <a:ext cx="6767512" cy="2769989"/>
          </a:xfrm>
          <a:prstGeom prst="rect">
            <a:avLst/>
          </a:prstGeom>
        </p:spPr>
        <p:txBody>
          <a:bodyPr wrap="square">
            <a:spAutoFit/>
          </a:bodyPr>
          <a:lstStyle/>
          <a:p>
            <a:pPr algn="just"/>
            <a:r>
              <a:rPr lang="en-US" b="1" dirty="0" smtClean="0">
                <a:solidFill>
                  <a:srgbClr val="202124"/>
                </a:solidFill>
                <a:ea typeface="Roboto" panose="02000000000000000000" pitchFamily="2" charset="0"/>
              </a:rPr>
              <a:t>Intellicode :</a:t>
            </a:r>
          </a:p>
          <a:p>
            <a:pPr algn="just"/>
            <a:endParaRPr lang="en-US" sz="1200" dirty="0" smtClean="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200" b="1" dirty="0" smtClean="0">
                <a:solidFill>
                  <a:srgbClr val="202124"/>
                </a:solidFill>
                <a:ea typeface="Roboto" panose="02000000000000000000" pitchFamily="2" charset="0"/>
              </a:rPr>
              <a:t>AI-Powered </a:t>
            </a:r>
            <a:r>
              <a:rPr lang="en-US" sz="1200" b="1" dirty="0">
                <a:solidFill>
                  <a:srgbClr val="202124"/>
                </a:solidFill>
                <a:ea typeface="Roboto" panose="02000000000000000000" pitchFamily="2" charset="0"/>
              </a:rPr>
              <a:t>Code Completion: </a:t>
            </a:r>
            <a:r>
              <a:rPr lang="en-US" sz="1200" dirty="0">
                <a:solidFill>
                  <a:srgbClr val="202124"/>
                </a:solidFill>
                <a:ea typeface="Roboto" panose="02000000000000000000" pitchFamily="2" charset="0"/>
              </a:rPr>
              <a:t>Intellicode utilizes AI to suggest code completions based on context.</a:t>
            </a:r>
          </a:p>
          <a:p>
            <a:pPr marL="171450" indent="-171450" algn="just">
              <a:lnSpc>
                <a:spcPct val="150000"/>
              </a:lnSpc>
              <a:buFont typeface="Arial" panose="020B0604020202020204" pitchFamily="34" charset="0"/>
              <a:buChar char="•"/>
            </a:pPr>
            <a:r>
              <a:rPr lang="en-US" sz="1200" b="1" dirty="0">
                <a:solidFill>
                  <a:srgbClr val="202124"/>
                </a:solidFill>
                <a:ea typeface="Roboto" panose="02000000000000000000" pitchFamily="2" charset="0"/>
              </a:rPr>
              <a:t>Contextual Suggestions: </a:t>
            </a:r>
            <a:r>
              <a:rPr lang="en-US" sz="1200" dirty="0">
                <a:solidFill>
                  <a:srgbClr val="202124"/>
                </a:solidFill>
                <a:ea typeface="Roboto" panose="02000000000000000000" pitchFamily="2" charset="0"/>
              </a:rPr>
              <a:t>Suggestions are tailored to variable names, functions, and the specific code being written</a:t>
            </a:r>
            <a:r>
              <a:rPr lang="en-US" sz="1200" dirty="0" smtClean="0">
                <a:solidFill>
                  <a:srgbClr val="202124"/>
                </a:solidFill>
                <a:ea typeface="Roboto" panose="02000000000000000000" pitchFamily="2" charset="0"/>
              </a:rPr>
              <a:t>.</a:t>
            </a:r>
            <a:endParaRPr lang="en-US" sz="12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200" dirty="0"/>
              <a:t>The AI suggests next chunk of the code to right of the cursor based on the current context. It is trained on 500,000 public repositories of the GitHub. Previously this only worked with C#, Microsoft has made it possible for multiple languages</a:t>
            </a:r>
            <a:r>
              <a:rPr lang="en-US" sz="1200" dirty="0" smtClean="0"/>
              <a:t>.</a:t>
            </a:r>
          </a:p>
          <a:p>
            <a:pPr marL="171450" indent="-171450" algn="just">
              <a:lnSpc>
                <a:spcPct val="150000"/>
              </a:lnSpc>
              <a:buFont typeface="Arial" panose="020B0604020202020204" pitchFamily="34" charset="0"/>
              <a:buChar char="•"/>
            </a:pPr>
            <a:r>
              <a:rPr lang="en-US" sz="1200" b="1" dirty="0"/>
              <a:t>IntelliTrace:</a:t>
            </a:r>
            <a:r>
              <a:rPr lang="en-US" sz="1200" dirty="0"/>
              <a:t> Move back &amp; forth among different brake points to easily perform debugging with state management.</a:t>
            </a:r>
            <a:endParaRPr lang="en-US" sz="1200" dirty="0">
              <a:solidFill>
                <a:srgbClr val="202124"/>
              </a:solidFill>
              <a:ea typeface="Roboto" panose="02000000000000000000" pitchFamily="2" charset="0"/>
            </a:endParaRPr>
          </a:p>
        </p:txBody>
      </p:sp>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77355" y="4170197"/>
            <a:ext cx="6096000" cy="1674241"/>
          </a:xfrm>
          <a:prstGeom prst="rect">
            <a:avLst/>
          </a:prstGeom>
        </p:spPr>
        <p:txBody>
          <a:bodyPr>
            <a:spAutoFit/>
          </a:bodyPr>
          <a:lstStyle/>
          <a:p>
            <a:r>
              <a:rPr lang="en-US" sz="1100" b="1" dirty="0" smtClean="0">
                <a:solidFill>
                  <a:srgbClr val="202124"/>
                </a:solidFill>
                <a:ea typeface="Roboto" panose="02000000000000000000" pitchFamily="2" charset="0"/>
              </a:rPr>
              <a:t>Benefits of this feature to developer:</a:t>
            </a:r>
          </a:p>
          <a:p>
            <a:endParaRPr lang="en-US" sz="1100" b="1" dirty="0" smtClean="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b="1" dirty="0">
                <a:solidFill>
                  <a:srgbClr val="202124"/>
                </a:solidFill>
                <a:ea typeface="Roboto" panose="02000000000000000000" pitchFamily="2" charset="0"/>
              </a:rPr>
              <a:t>Speed: </a:t>
            </a:r>
            <a:r>
              <a:rPr lang="en-US" sz="1100" dirty="0">
                <a:solidFill>
                  <a:srgbClr val="202124"/>
                </a:solidFill>
                <a:ea typeface="Roboto" panose="02000000000000000000" pitchFamily="2" charset="0"/>
              </a:rPr>
              <a:t>AI-powered suggestions accelerate coding, saving time.</a:t>
            </a:r>
          </a:p>
          <a:p>
            <a:pPr marL="171450" indent="-171450">
              <a:lnSpc>
                <a:spcPct val="150000"/>
              </a:lnSpc>
              <a:buFont typeface="Arial" panose="020B0604020202020204" pitchFamily="34" charset="0"/>
              <a:buChar char="•"/>
            </a:pPr>
            <a:r>
              <a:rPr lang="en-US" sz="1100" b="1" dirty="0">
                <a:solidFill>
                  <a:srgbClr val="202124"/>
                </a:solidFill>
                <a:ea typeface="Roboto" panose="02000000000000000000" pitchFamily="2" charset="0"/>
              </a:rPr>
              <a:t>Accuracy: </a:t>
            </a:r>
            <a:r>
              <a:rPr lang="en-US" sz="1100" dirty="0">
                <a:solidFill>
                  <a:srgbClr val="202124"/>
                </a:solidFill>
                <a:ea typeface="Roboto" panose="02000000000000000000" pitchFamily="2" charset="0"/>
              </a:rPr>
              <a:t>Contextual completions ensure code consistency and reduce errors.</a:t>
            </a:r>
          </a:p>
          <a:p>
            <a:pPr marL="171450" indent="-171450">
              <a:lnSpc>
                <a:spcPct val="150000"/>
              </a:lnSpc>
              <a:buFont typeface="Arial" panose="020B0604020202020204" pitchFamily="34" charset="0"/>
              <a:buChar char="•"/>
            </a:pPr>
            <a:r>
              <a:rPr lang="en-US" sz="1100" b="1" dirty="0">
                <a:solidFill>
                  <a:srgbClr val="202124"/>
                </a:solidFill>
                <a:ea typeface="Roboto" panose="02000000000000000000" pitchFamily="2" charset="0"/>
              </a:rPr>
              <a:t>Focus: </a:t>
            </a:r>
            <a:r>
              <a:rPr lang="en-US" sz="1100" dirty="0">
                <a:solidFill>
                  <a:srgbClr val="202124"/>
                </a:solidFill>
                <a:ea typeface="Roboto" panose="02000000000000000000" pitchFamily="2" charset="0"/>
              </a:rPr>
              <a:t>Developers can concentrate on higher-level tasks with automated completion.</a:t>
            </a:r>
          </a:p>
          <a:p>
            <a:pPr marL="171450" indent="-171450">
              <a:lnSpc>
                <a:spcPct val="150000"/>
              </a:lnSpc>
              <a:buFont typeface="Arial" panose="020B0604020202020204" pitchFamily="34" charset="0"/>
              <a:buChar char="•"/>
            </a:pPr>
            <a:r>
              <a:rPr lang="en-US" sz="1100" b="1" dirty="0">
                <a:solidFill>
                  <a:srgbClr val="202124"/>
                </a:solidFill>
                <a:ea typeface="Roboto" panose="02000000000000000000" pitchFamily="2" charset="0"/>
              </a:rPr>
              <a:t>Learning Aid: </a:t>
            </a:r>
            <a:r>
              <a:rPr lang="en-US" sz="1100" dirty="0">
                <a:solidFill>
                  <a:srgbClr val="202124"/>
                </a:solidFill>
                <a:ea typeface="Roboto" panose="02000000000000000000" pitchFamily="2" charset="0"/>
              </a:rPr>
              <a:t>Helps developers learn syntax and patterns faster.</a:t>
            </a:r>
          </a:p>
          <a:p>
            <a:pPr marL="171450" indent="-171450">
              <a:lnSpc>
                <a:spcPct val="150000"/>
              </a:lnSpc>
              <a:buFont typeface="Arial" panose="020B0604020202020204" pitchFamily="34" charset="0"/>
              <a:buChar char="•"/>
            </a:pPr>
            <a:r>
              <a:rPr lang="en-US" sz="1100" b="1" dirty="0">
                <a:solidFill>
                  <a:srgbClr val="202124"/>
                </a:solidFill>
                <a:ea typeface="Roboto" panose="02000000000000000000" pitchFamily="2" charset="0"/>
              </a:rPr>
              <a:t>Efficiency: </a:t>
            </a:r>
            <a:r>
              <a:rPr lang="en-US" sz="1100" dirty="0">
                <a:solidFill>
                  <a:srgbClr val="202124"/>
                </a:solidFill>
                <a:ea typeface="Roboto" panose="02000000000000000000" pitchFamily="2" charset="0"/>
              </a:rPr>
              <a:t>Overall, Intellicode boosts developer productivity and effectiveness.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925" y="2418447"/>
            <a:ext cx="4454554" cy="2323792"/>
          </a:xfrm>
          <a:prstGeom prst="rect">
            <a:avLst/>
          </a:prstGeom>
        </p:spPr>
      </p:pic>
      <p:sp>
        <p:nvSpPr>
          <p:cNvPr id="9"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3320674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230151"/>
            <a:ext cx="5400107" cy="2769989"/>
          </a:xfrm>
          <a:prstGeom prst="rect">
            <a:avLst/>
          </a:prstGeom>
        </p:spPr>
        <p:txBody>
          <a:bodyPr wrap="square">
            <a:spAutoFit/>
          </a:bodyPr>
          <a:lstStyle/>
          <a:p>
            <a:pPr algn="just"/>
            <a:r>
              <a:rPr lang="en-US" b="1" dirty="0">
                <a:solidFill>
                  <a:srgbClr val="202124"/>
                </a:solidFill>
                <a:ea typeface="Roboto" panose="02000000000000000000" pitchFamily="2" charset="0"/>
              </a:rPr>
              <a:t>Hot </a:t>
            </a:r>
            <a:r>
              <a:rPr lang="en-US" b="1" dirty="0" smtClean="0">
                <a:solidFill>
                  <a:srgbClr val="202124"/>
                </a:solidFill>
                <a:ea typeface="Roboto" panose="02000000000000000000" pitchFamily="2" charset="0"/>
              </a:rPr>
              <a:t>Reload :</a:t>
            </a:r>
          </a:p>
          <a:p>
            <a:pPr algn="just"/>
            <a:endParaRPr lang="en-US" sz="1200" b="1"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200" b="1" dirty="0">
                <a:solidFill>
                  <a:srgbClr val="202124"/>
                </a:solidFill>
                <a:ea typeface="Roboto" panose="02000000000000000000" pitchFamily="2" charset="0"/>
              </a:rPr>
              <a:t>Accelerated Development: </a:t>
            </a:r>
            <a:r>
              <a:rPr lang="en-US" sz="1200" dirty="0">
                <a:solidFill>
                  <a:srgbClr val="202124"/>
                </a:solidFill>
                <a:ea typeface="Roboto" panose="02000000000000000000" pitchFamily="2" charset="0"/>
              </a:rPr>
              <a:t>Hot reload reduces rebuild and deployment time, speeding up the development process.</a:t>
            </a:r>
          </a:p>
          <a:p>
            <a:pPr marL="171450" indent="-171450" algn="just">
              <a:lnSpc>
                <a:spcPct val="150000"/>
              </a:lnSpc>
              <a:buFont typeface="Arial" panose="020B0604020202020204" pitchFamily="34" charset="0"/>
              <a:buChar char="•"/>
            </a:pPr>
            <a:r>
              <a:rPr lang="en-US" sz="1200" b="1" dirty="0">
                <a:solidFill>
                  <a:srgbClr val="202124"/>
                </a:solidFill>
                <a:ea typeface="Roboto" panose="02000000000000000000" pitchFamily="2" charset="0"/>
              </a:rPr>
              <a:t>Efficient Code Changes: </a:t>
            </a:r>
            <a:r>
              <a:rPr lang="en-US" sz="1200" dirty="0">
                <a:solidFill>
                  <a:srgbClr val="202124"/>
                </a:solidFill>
                <a:ea typeface="Roboto" panose="02000000000000000000" pitchFamily="2" charset="0"/>
              </a:rPr>
              <a:t>Developers can see immediate results of code modifications without the need for full rebuilds or deployments.</a:t>
            </a:r>
          </a:p>
          <a:p>
            <a:pPr marL="171450" indent="-171450" algn="just">
              <a:lnSpc>
                <a:spcPct val="150000"/>
              </a:lnSpc>
              <a:buFont typeface="Arial" panose="020B0604020202020204" pitchFamily="34" charset="0"/>
              <a:buChar char="•"/>
            </a:pPr>
            <a:r>
              <a:rPr lang="en-US" sz="1200" b="1" dirty="0">
                <a:solidFill>
                  <a:srgbClr val="202124"/>
                </a:solidFill>
                <a:ea typeface="Roboto" panose="02000000000000000000" pitchFamily="2" charset="0"/>
              </a:rPr>
              <a:t>Enhanced Support: </a:t>
            </a:r>
            <a:r>
              <a:rPr lang="en-US" sz="1200" dirty="0">
                <a:solidFill>
                  <a:srgbClr val="202124"/>
                </a:solidFill>
                <a:ea typeface="Roboto" panose="02000000000000000000" pitchFamily="2" charset="0"/>
              </a:rPr>
              <a:t>Visual Studio 2022 improves hot reload functionality, particularly benefiting Blazor and Razor editors.</a:t>
            </a:r>
          </a:p>
          <a:p>
            <a:pPr marL="171450" indent="-171450" algn="just">
              <a:lnSpc>
                <a:spcPct val="150000"/>
              </a:lnSpc>
              <a:buFont typeface="Arial" panose="020B0604020202020204" pitchFamily="34" charset="0"/>
              <a:buChar char="•"/>
            </a:pPr>
            <a:r>
              <a:rPr lang="en-US" sz="1200" b="1" dirty="0">
                <a:solidFill>
                  <a:srgbClr val="202124"/>
                </a:solidFill>
                <a:ea typeface="Roboto" panose="02000000000000000000" pitchFamily="2" charset="0"/>
              </a:rPr>
              <a:t>CSS Integration: </a:t>
            </a:r>
            <a:r>
              <a:rPr lang="en-US" sz="1200" dirty="0">
                <a:solidFill>
                  <a:srgbClr val="202124"/>
                </a:solidFill>
                <a:ea typeface="Roboto" panose="02000000000000000000" pitchFamily="2" charset="0"/>
              </a:rPr>
              <a:t>Hot reload now supports changes made in CSS files, providing a seamless development experience across different code types</a:t>
            </a:r>
            <a:r>
              <a:rPr lang="en-US" sz="1200" dirty="0" smtClean="0">
                <a:solidFill>
                  <a:srgbClr val="202124"/>
                </a:solidFill>
                <a:ea typeface="Roboto" panose="02000000000000000000" pitchFamily="2" charset="0"/>
              </a:rPr>
              <a:t>.</a:t>
            </a:r>
            <a:endParaRPr lang="en-US" sz="1200" dirty="0">
              <a:solidFill>
                <a:srgbClr val="202124"/>
              </a:solidFill>
              <a:ea typeface="Roboto" panose="02000000000000000000" pitchFamily="2" charset="0"/>
            </a:endParaRPr>
          </a:p>
        </p:txBody>
      </p:sp>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13464" y="4168028"/>
            <a:ext cx="5400107" cy="1846659"/>
          </a:xfrm>
          <a:prstGeom prst="rect">
            <a:avLst/>
          </a:prstGeom>
        </p:spPr>
        <p:txBody>
          <a:bodyPr wrap="square">
            <a:spAutoFit/>
          </a:bodyPr>
          <a:lstStyle/>
          <a:p>
            <a:r>
              <a:rPr lang="en-US" sz="1200" b="1" dirty="0" smtClean="0">
                <a:solidFill>
                  <a:srgbClr val="202124"/>
                </a:solidFill>
                <a:ea typeface="Roboto" panose="02000000000000000000" pitchFamily="2" charset="0"/>
              </a:rPr>
              <a:t>Benefits of this feature to developer:</a:t>
            </a:r>
          </a:p>
          <a:p>
            <a:endParaRPr lang="en-US" sz="1200" b="1" dirty="0" smtClean="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Instant Feedback: </a:t>
            </a:r>
            <a:r>
              <a:rPr lang="en-US" sz="1200" dirty="0">
                <a:solidFill>
                  <a:srgbClr val="202124"/>
                </a:solidFill>
                <a:ea typeface="Roboto" panose="02000000000000000000" pitchFamily="2" charset="0"/>
              </a:rPr>
              <a:t>See code changes immediately.</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Boosted Productivity: </a:t>
            </a:r>
            <a:r>
              <a:rPr lang="en-US" sz="1200" dirty="0">
                <a:solidFill>
                  <a:srgbClr val="202124"/>
                </a:solidFill>
                <a:ea typeface="Roboto" panose="02000000000000000000" pitchFamily="2" charset="0"/>
              </a:rPr>
              <a:t>Less wait time means more work done.</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Efficient Workflow: </a:t>
            </a:r>
            <a:r>
              <a:rPr lang="en-US" sz="1200" dirty="0">
                <a:solidFill>
                  <a:srgbClr val="202124"/>
                </a:solidFill>
                <a:ea typeface="Roboto" panose="02000000000000000000" pitchFamily="2" charset="0"/>
              </a:rPr>
              <a:t>Change code on-the-fly for faster iteration.</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Better User Experience: </a:t>
            </a:r>
            <a:r>
              <a:rPr lang="en-US" sz="1200" dirty="0">
                <a:solidFill>
                  <a:srgbClr val="202124"/>
                </a:solidFill>
                <a:ea typeface="Roboto" panose="02000000000000000000" pitchFamily="2" charset="0"/>
              </a:rPr>
              <a:t>Quick updates lead to smoother apps.</a:t>
            </a:r>
          </a:p>
          <a:p>
            <a:pPr marL="171450" indent="-171450">
              <a:lnSpc>
                <a:spcPct val="150000"/>
              </a:lnSpc>
              <a:buFont typeface="Arial" panose="020B0604020202020204" pitchFamily="34" charset="0"/>
              <a:buChar char="•"/>
            </a:pPr>
            <a:r>
              <a:rPr lang="en-US" sz="1200" b="1" dirty="0">
                <a:solidFill>
                  <a:srgbClr val="202124"/>
                </a:solidFill>
                <a:ea typeface="Roboto" panose="02000000000000000000" pitchFamily="2" charset="0"/>
              </a:rPr>
              <a:t>Team Collaboration: </a:t>
            </a:r>
            <a:r>
              <a:rPr lang="en-US" sz="1200" dirty="0">
                <a:solidFill>
                  <a:srgbClr val="202124"/>
                </a:solidFill>
                <a:ea typeface="Roboto" panose="02000000000000000000" pitchFamily="2" charset="0"/>
              </a:rPr>
              <a:t>Share and review changes instantly.</a:t>
            </a:r>
          </a:p>
        </p:txBody>
      </p:sp>
      <p:sp>
        <p:nvSpPr>
          <p:cNvPr id="11" name="AutoShape 2" descr="Hot Reload Feature in Visual Studio 2022"/>
          <p:cNvSpPr>
            <a:spLocks noChangeAspect="1" noChangeArrowheads="1"/>
          </p:cNvSpPr>
          <p:nvPr/>
        </p:nvSpPr>
        <p:spPr bwMode="auto">
          <a:xfrm>
            <a:off x="2619365" y="-121659"/>
            <a:ext cx="218900" cy="21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8552" y="3155433"/>
            <a:ext cx="5499329" cy="307402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450" y="585179"/>
            <a:ext cx="4237515" cy="2380411"/>
          </a:xfrm>
          <a:prstGeom prst="rect">
            <a:avLst/>
          </a:prstGeom>
        </p:spPr>
      </p:pic>
      <p:sp>
        <p:nvSpPr>
          <p:cNvPr id="10"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2983721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64" y="1230151"/>
            <a:ext cx="6297729" cy="2677656"/>
          </a:xfrm>
          <a:prstGeom prst="rect">
            <a:avLst/>
          </a:prstGeom>
        </p:spPr>
        <p:txBody>
          <a:bodyPr wrap="square">
            <a:spAutoFit/>
          </a:bodyPr>
          <a:lstStyle/>
          <a:p>
            <a:pPr algn="just"/>
            <a:r>
              <a:rPr lang="en-US" b="1" dirty="0">
                <a:solidFill>
                  <a:srgbClr val="202124"/>
                </a:solidFill>
                <a:ea typeface="Roboto" panose="02000000000000000000" pitchFamily="2" charset="0"/>
              </a:rPr>
              <a:t>Find in Files is </a:t>
            </a:r>
            <a:r>
              <a:rPr lang="en-US" b="1" dirty="0" smtClean="0">
                <a:solidFill>
                  <a:srgbClr val="202124"/>
                </a:solidFill>
                <a:ea typeface="Roboto" panose="02000000000000000000" pitchFamily="2" charset="0"/>
              </a:rPr>
              <a:t>faster :</a:t>
            </a:r>
          </a:p>
          <a:p>
            <a:pPr algn="just"/>
            <a:endParaRPr lang="en-US" sz="1200" b="1"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Visual Studio's "Find in Files" feature facilitates searching for specific files within a project.</a:t>
            </a:r>
          </a:p>
          <a:p>
            <a:pPr marL="171450" indent="-1714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The latest version of Visual Studio boasts significant enhancements to the performance of this feature.</a:t>
            </a:r>
          </a:p>
          <a:p>
            <a:pPr marL="171450" indent="-171450" algn="just">
              <a:lnSpc>
                <a:spcPct val="150000"/>
              </a:lnSpc>
              <a:buFont typeface="Arial" panose="020B0604020202020204" pitchFamily="34" charset="0"/>
              <a:buChar char="•"/>
            </a:pPr>
            <a:r>
              <a:rPr lang="en-US" sz="1200" dirty="0">
                <a:solidFill>
                  <a:srgbClr val="202124"/>
                </a:solidFill>
                <a:ea typeface="Roboto" panose="02000000000000000000" pitchFamily="2" charset="0"/>
              </a:rPr>
              <a:t>The performance improvement is remarkable, with the new version being three times faster than its predecessors</a:t>
            </a:r>
            <a:r>
              <a:rPr lang="en-US" sz="1200" dirty="0" smtClean="0">
                <a:solidFill>
                  <a:srgbClr val="202124"/>
                </a:solidFill>
                <a:ea typeface="Roboto" panose="02000000000000000000" pitchFamily="2" charset="0"/>
              </a:rPr>
              <a:t>.</a:t>
            </a:r>
          </a:p>
          <a:p>
            <a:pPr marL="171450" indent="-171450" algn="just">
              <a:lnSpc>
                <a:spcPct val="150000"/>
              </a:lnSpc>
              <a:buFont typeface="Arial" panose="020B0604020202020204" pitchFamily="34" charset="0"/>
              <a:buChar char="•"/>
            </a:pPr>
            <a:r>
              <a:rPr lang="en-US" sz="1200" dirty="0" smtClean="0">
                <a:solidFill>
                  <a:srgbClr val="202124"/>
                </a:solidFill>
                <a:ea typeface="Roboto" panose="02000000000000000000" pitchFamily="2" charset="0"/>
              </a:rPr>
              <a:t>Two types of searches : Code Search (Ctrl+T) and Feature Search (Ctrl+Q)</a:t>
            </a:r>
            <a:endParaRPr lang="en-US" sz="12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endParaRPr lang="en-US" sz="1200" dirty="0">
              <a:solidFill>
                <a:srgbClr val="202124"/>
              </a:solidFill>
              <a:ea typeface="Roboto" panose="02000000000000000000" pitchFamily="2" charset="0"/>
            </a:endParaRPr>
          </a:p>
          <a:p>
            <a:pPr algn="just"/>
            <a:endParaRPr lang="en-US" sz="1200" dirty="0">
              <a:solidFill>
                <a:srgbClr val="202124"/>
              </a:solidFill>
              <a:ea typeface="Roboto" panose="02000000000000000000" pitchFamily="2" charset="0"/>
            </a:endParaRPr>
          </a:p>
        </p:txBody>
      </p:sp>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13464" y="3924746"/>
            <a:ext cx="6096000" cy="1846659"/>
          </a:xfrm>
          <a:prstGeom prst="rect">
            <a:avLst/>
          </a:prstGeom>
        </p:spPr>
        <p:txBody>
          <a:bodyPr>
            <a:spAutoFit/>
          </a:bodyPr>
          <a:lstStyle/>
          <a:p>
            <a:r>
              <a:rPr lang="en-US" sz="1200" b="1" dirty="0" smtClean="0">
                <a:solidFill>
                  <a:srgbClr val="202124"/>
                </a:solidFill>
                <a:ea typeface="Roboto" panose="02000000000000000000" pitchFamily="2" charset="0"/>
              </a:rPr>
              <a:t>Benefits of this feature to developer:</a:t>
            </a:r>
          </a:p>
          <a:p>
            <a:endParaRPr lang="en-US" sz="1200" b="1" dirty="0" smtClean="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Faster search performance boosts productivity by reducing wait times.</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Quick file access enables efficient navigation in codebases.</a:t>
            </a:r>
          </a:p>
          <a:p>
            <a:pPr marL="171450" indent="-171450">
              <a:lnSpc>
                <a:spcPct val="150000"/>
              </a:lnSpc>
              <a:buFont typeface="Arial" panose="020B0604020202020204" pitchFamily="34" charset="0"/>
              <a:buChar char="•"/>
            </a:pPr>
            <a:r>
              <a:rPr lang="en-US" sz="1200" dirty="0">
                <a:solidFill>
                  <a:srgbClr val="202124"/>
                </a:solidFill>
                <a:ea typeface="Roboto" panose="02000000000000000000" pitchFamily="2" charset="0"/>
              </a:rPr>
              <a:t>Improved file search streamlines development workflows.</a:t>
            </a:r>
          </a:p>
          <a:p>
            <a:pPr marL="171450" indent="-171450">
              <a:lnSpc>
                <a:spcPct val="150000"/>
              </a:lnSpc>
              <a:buFont typeface="Arial" panose="020B0604020202020204" pitchFamily="34" charset="0"/>
              <a:buChar char="•"/>
            </a:pPr>
            <a:r>
              <a:rPr lang="en-US" sz="1200" dirty="0" smtClean="0">
                <a:solidFill>
                  <a:srgbClr val="202124"/>
                </a:solidFill>
                <a:ea typeface="Roboto" panose="02000000000000000000" pitchFamily="2" charset="0"/>
              </a:rPr>
              <a:t>Significant </a:t>
            </a:r>
            <a:r>
              <a:rPr lang="en-US" sz="1200" dirty="0">
                <a:solidFill>
                  <a:srgbClr val="202124"/>
                </a:solidFill>
                <a:ea typeface="Roboto" panose="02000000000000000000" pitchFamily="2" charset="0"/>
              </a:rPr>
              <a:t>time savings result from the speed enhancement, allowing more focus on coding.</a:t>
            </a:r>
          </a:p>
          <a:p>
            <a:pPr marL="171450" indent="-171450">
              <a:lnSpc>
                <a:spcPct val="150000"/>
              </a:lnSpc>
              <a:buFont typeface="Arial" panose="020B0604020202020204" pitchFamily="34" charset="0"/>
              <a:buChar char="•"/>
            </a:pPr>
            <a:endParaRPr lang="en-US" sz="1200" dirty="0">
              <a:solidFill>
                <a:srgbClr val="202124"/>
              </a:solidFill>
              <a:ea typeface="Roboto" panose="02000000000000000000" pitchFamily="2" charset="0"/>
            </a:endParaRPr>
          </a:p>
        </p:txBody>
      </p:sp>
      <p:sp>
        <p:nvSpPr>
          <p:cNvPr id="11" name="AutoShape 2" descr="Hot Reload Feature in Visual Studio 2022"/>
          <p:cNvSpPr>
            <a:spLocks noChangeAspect="1" noChangeArrowheads="1"/>
          </p:cNvSpPr>
          <p:nvPr/>
        </p:nvSpPr>
        <p:spPr bwMode="auto">
          <a:xfrm>
            <a:off x="2619365" y="-121659"/>
            <a:ext cx="218900" cy="21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4468" y="205260"/>
            <a:ext cx="3276954" cy="1828053"/>
          </a:xfrm>
          <a:prstGeom prst="rect">
            <a:avLst/>
          </a:prstGeom>
        </p:spPr>
      </p:pic>
      <p:pic>
        <p:nvPicPr>
          <p:cNvPr id="2" name="Picture 1"/>
          <p:cNvPicPr>
            <a:picLocks noChangeAspect="1"/>
          </p:cNvPicPr>
          <p:nvPr/>
        </p:nvPicPr>
        <p:blipFill>
          <a:blip r:embed="rId3"/>
          <a:stretch>
            <a:fillRect/>
          </a:stretch>
        </p:blipFill>
        <p:spPr>
          <a:xfrm>
            <a:off x="8104468" y="2085059"/>
            <a:ext cx="3276954" cy="2024245"/>
          </a:xfrm>
          <a:prstGeom prst="rect">
            <a:avLst/>
          </a:prstGeom>
        </p:spPr>
      </p:pic>
      <p:pic>
        <p:nvPicPr>
          <p:cNvPr id="4" name="Picture 3"/>
          <p:cNvPicPr>
            <a:picLocks noChangeAspect="1"/>
          </p:cNvPicPr>
          <p:nvPr/>
        </p:nvPicPr>
        <p:blipFill>
          <a:blip r:embed="rId4"/>
          <a:stretch>
            <a:fillRect/>
          </a:stretch>
        </p:blipFill>
        <p:spPr>
          <a:xfrm>
            <a:off x="8104468" y="4177828"/>
            <a:ext cx="3276954" cy="2066810"/>
          </a:xfrm>
          <a:prstGeom prst="rect">
            <a:avLst/>
          </a:prstGeom>
        </p:spPr>
      </p:pic>
      <p:sp>
        <p:nvSpPr>
          <p:cNvPr id="16"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3225924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64-bit IDE in Visual Studio 2022"/>
          <p:cNvSpPr>
            <a:spLocks noChangeAspect="1" noChangeArrowheads="1"/>
          </p:cNvSpPr>
          <p:nvPr/>
        </p:nvSpPr>
        <p:spPr bwMode="auto">
          <a:xfrm>
            <a:off x="3174398" y="-121660"/>
            <a:ext cx="241901" cy="241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descr="Hot Reload Feature in Visual Studio 2022"/>
          <p:cNvSpPr>
            <a:spLocks noChangeAspect="1" noChangeArrowheads="1"/>
          </p:cNvSpPr>
          <p:nvPr/>
        </p:nvSpPr>
        <p:spPr bwMode="auto">
          <a:xfrm>
            <a:off x="2619365" y="-121659"/>
            <a:ext cx="218900" cy="21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40" y="2886620"/>
            <a:ext cx="6306631" cy="3158442"/>
          </a:xfrm>
          <a:prstGeom prst="rect">
            <a:avLst/>
          </a:prstGeom>
        </p:spPr>
      </p:pic>
      <p:sp>
        <p:nvSpPr>
          <p:cNvPr id="9" name="Rectangle 8"/>
          <p:cNvSpPr/>
          <p:nvPr/>
        </p:nvSpPr>
        <p:spPr>
          <a:xfrm>
            <a:off x="413464" y="1107913"/>
            <a:ext cx="10049691" cy="1469633"/>
          </a:xfrm>
          <a:prstGeom prst="rect">
            <a:avLst/>
          </a:prstGeom>
        </p:spPr>
        <p:txBody>
          <a:bodyPr wrap="square">
            <a:spAutoFit/>
          </a:bodyPr>
          <a:lstStyle/>
          <a:p>
            <a:pPr algn="just"/>
            <a:r>
              <a:rPr lang="en-US" sz="1600" b="1" dirty="0">
                <a:solidFill>
                  <a:srgbClr val="202124"/>
                </a:solidFill>
                <a:ea typeface="Roboto" panose="02000000000000000000" pitchFamily="2" charset="0"/>
              </a:rPr>
              <a:t>Clone a Repository :</a:t>
            </a:r>
          </a:p>
          <a:p>
            <a:pPr algn="just">
              <a:lnSpc>
                <a:spcPct val="150000"/>
              </a:lnSpc>
            </a:pPr>
            <a:r>
              <a:rPr lang="en-US" sz="1100" dirty="0">
                <a:solidFill>
                  <a:srgbClr val="202124"/>
                </a:solidFill>
                <a:ea typeface="Roboto" panose="02000000000000000000" pitchFamily="2" charset="0"/>
              </a:rPr>
              <a:t>Get code from online repository like GitHub or Azure DevOPS &amp; clone it in Visual Studio.</a:t>
            </a:r>
          </a:p>
          <a:p>
            <a:pPr algn="just">
              <a:lnSpc>
                <a:spcPct val="150000"/>
              </a:lnSpc>
            </a:pPr>
            <a:r>
              <a:rPr lang="en-US" sz="1600" b="1" dirty="0">
                <a:solidFill>
                  <a:srgbClr val="202124"/>
                </a:solidFill>
                <a:ea typeface="Roboto" panose="02000000000000000000" pitchFamily="2" charset="0"/>
              </a:rPr>
              <a:t>AI-Assisted Development: </a:t>
            </a:r>
          </a:p>
          <a:p>
            <a:pPr algn="just">
              <a:lnSpc>
                <a:spcPct val="150000"/>
              </a:lnSpc>
            </a:pPr>
            <a:r>
              <a:rPr lang="en-US" sz="1100" dirty="0">
                <a:solidFill>
                  <a:srgbClr val="202124"/>
                </a:solidFill>
                <a:ea typeface="Roboto" panose="02000000000000000000" pitchFamily="2" charset="0"/>
              </a:rPr>
              <a:t>With a subscription to GitHub Copilot, you can get answers to questions and consult with an AI while you code. To use GitHub Copilot in Visual Studio, you must have Visual Studio 2022 version 17.6 or later installed. For GitHub Copilot in Visual Studio Code, version 1.77 or later is required.</a:t>
            </a:r>
          </a:p>
        </p:txBody>
      </p:sp>
      <p:sp>
        <p:nvSpPr>
          <p:cNvPr id="13" name="Rectangle 12"/>
          <p:cNvSpPr/>
          <p:nvPr/>
        </p:nvSpPr>
        <p:spPr>
          <a:xfrm>
            <a:off x="413464" y="2526289"/>
            <a:ext cx="5225142" cy="3347070"/>
          </a:xfrm>
          <a:prstGeom prst="rect">
            <a:avLst/>
          </a:prstGeom>
        </p:spPr>
        <p:txBody>
          <a:bodyPr wrap="square">
            <a:spAutoFit/>
          </a:bodyPr>
          <a:lstStyle/>
          <a:p>
            <a:pPr algn="just">
              <a:lnSpc>
                <a:spcPct val="150000"/>
              </a:lnSpc>
            </a:pPr>
            <a:r>
              <a:rPr lang="en-US" sz="1600" b="1" dirty="0" smtClean="0">
                <a:solidFill>
                  <a:srgbClr val="202124"/>
                </a:solidFill>
                <a:ea typeface="Roboto" panose="02000000000000000000" pitchFamily="2" charset="0"/>
              </a:rPr>
              <a:t>Git Tooling is Faster: </a:t>
            </a:r>
          </a:p>
          <a:p>
            <a:pPr algn="just">
              <a:lnSpc>
                <a:spcPct val="150000"/>
              </a:lnSpc>
            </a:pPr>
            <a:r>
              <a:rPr lang="en-US" sz="1100" dirty="0"/>
              <a:t>You can create a pull request from the Visual Studio IDE. Also, try the new summary view for diffs, to make it easier to focus on what changed.</a:t>
            </a:r>
          </a:p>
          <a:p>
            <a:pPr algn="just">
              <a:lnSpc>
                <a:spcPct val="150000"/>
              </a:lnSpc>
            </a:pPr>
            <a:endParaRPr lang="en-US" sz="700" dirty="0" smtClean="0">
              <a:solidFill>
                <a:srgbClr val="202124"/>
              </a:solidFill>
              <a:ea typeface="Roboto" panose="02000000000000000000" pitchFamily="2" charset="0"/>
            </a:endParaRPr>
          </a:p>
          <a:p>
            <a:pPr algn="just"/>
            <a:r>
              <a:rPr lang="en-US" sz="1600" b="1" dirty="0">
                <a:solidFill>
                  <a:srgbClr val="202124"/>
                </a:solidFill>
                <a:ea typeface="Roboto" panose="02000000000000000000" pitchFamily="2" charset="0"/>
              </a:rPr>
              <a:t>Performance </a:t>
            </a:r>
            <a:r>
              <a:rPr lang="en-US" sz="1600" b="1" dirty="0" smtClean="0">
                <a:solidFill>
                  <a:srgbClr val="202124"/>
                </a:solidFill>
                <a:ea typeface="Roboto" panose="02000000000000000000" pitchFamily="2" charset="0"/>
              </a:rPr>
              <a:t>Improvement:</a:t>
            </a:r>
          </a:p>
          <a:p>
            <a:pPr algn="just"/>
            <a:endParaRPr lang="en-US" sz="800" b="1" dirty="0">
              <a:solidFill>
                <a:srgbClr val="202124"/>
              </a:solidFill>
              <a:ea typeface="Roboto" panose="02000000000000000000" pitchFamily="2" charset="0"/>
            </a:endParaRPr>
          </a:p>
          <a:p>
            <a:pPr marL="171450" indent="-171450" algn="just">
              <a:buFont typeface="Arial" panose="020B0604020202020204" pitchFamily="34" charset="0"/>
              <a:buChar char="•"/>
            </a:pPr>
            <a:r>
              <a:rPr lang="en-US" sz="1100" dirty="0" smtClean="0"/>
              <a:t>Solution </a:t>
            </a:r>
            <a:r>
              <a:rPr lang="en-US" sz="1100" dirty="0"/>
              <a:t>Load is up to 8x faster</a:t>
            </a:r>
          </a:p>
          <a:p>
            <a:pPr marL="171450" indent="-171450" algn="just">
              <a:buFont typeface="Arial" panose="020B0604020202020204" pitchFamily="34" charset="0"/>
              <a:buChar char="•"/>
            </a:pPr>
            <a:r>
              <a:rPr lang="en-US" sz="1100" dirty="0"/>
              <a:t>Solution close is up to 50% </a:t>
            </a:r>
            <a:r>
              <a:rPr lang="en-US" sz="1100" dirty="0" smtClean="0"/>
              <a:t>faster</a:t>
            </a:r>
            <a:r>
              <a:rPr lang="en-US" sz="1100" dirty="0"/>
              <a:t> </a:t>
            </a:r>
          </a:p>
          <a:p>
            <a:pPr marL="171450" indent="-171450" algn="just">
              <a:buFont typeface="Arial" panose="020B0604020202020204" pitchFamily="34" charset="0"/>
              <a:buChar char="•"/>
            </a:pPr>
            <a:r>
              <a:rPr lang="en-US" sz="1100" dirty="0"/>
              <a:t>.NET build time is reduced by 80%</a:t>
            </a:r>
          </a:p>
          <a:p>
            <a:pPr marL="171450" indent="-171450" algn="just">
              <a:buFont typeface="Arial" panose="020B0604020202020204" pitchFamily="34" charset="0"/>
              <a:buChar char="•"/>
            </a:pPr>
            <a:r>
              <a:rPr lang="en-US" sz="1100" dirty="0"/>
              <a:t>Decompilation 10x faster</a:t>
            </a:r>
          </a:p>
          <a:p>
            <a:pPr marL="171450" indent="-171450" algn="just">
              <a:buFont typeface="Arial" panose="020B0604020202020204" pitchFamily="34" charset="0"/>
              <a:buChar char="•"/>
            </a:pPr>
            <a:r>
              <a:rPr lang="en-US" sz="1100" dirty="0"/>
              <a:t>Code Coverage is 35% </a:t>
            </a:r>
            <a:r>
              <a:rPr lang="en-US" sz="1100" dirty="0" smtClean="0"/>
              <a:t>faster</a:t>
            </a:r>
          </a:p>
          <a:p>
            <a:pPr algn="just"/>
            <a:endParaRPr lang="en-US" sz="1100" dirty="0"/>
          </a:p>
          <a:p>
            <a:pPr algn="just"/>
            <a:r>
              <a:rPr lang="en-US" sz="1600" b="1" dirty="0">
                <a:solidFill>
                  <a:srgbClr val="202124"/>
                </a:solidFill>
                <a:ea typeface="Roboto" panose="02000000000000000000" pitchFamily="2" charset="0"/>
              </a:rPr>
              <a:t>Real </a:t>
            </a:r>
            <a:r>
              <a:rPr lang="en-US" sz="1600" b="1" dirty="0" smtClean="0">
                <a:solidFill>
                  <a:srgbClr val="202124"/>
                </a:solidFill>
                <a:ea typeface="Roboto" panose="02000000000000000000" pitchFamily="2" charset="0"/>
              </a:rPr>
              <a:t>Time Collaboration:</a:t>
            </a:r>
          </a:p>
          <a:p>
            <a:pPr algn="just"/>
            <a:r>
              <a:rPr lang="en-US" sz="1100" dirty="0" smtClean="0"/>
              <a:t>Live</a:t>
            </a:r>
            <a:r>
              <a:rPr lang="en-US" sz="1600" b="1" dirty="0" smtClean="0">
                <a:solidFill>
                  <a:srgbClr val="202124"/>
                </a:solidFill>
                <a:ea typeface="Roboto" panose="02000000000000000000" pitchFamily="2" charset="0"/>
              </a:rPr>
              <a:t> </a:t>
            </a:r>
            <a:r>
              <a:rPr lang="en-US" sz="1100" dirty="0"/>
              <a:t>share also get upgraded in </a:t>
            </a:r>
            <a:r>
              <a:rPr lang="en-US" sz="1100" dirty="0" smtClean="0"/>
              <a:t>Visual Studio </a:t>
            </a:r>
            <a:r>
              <a:rPr lang="en-US" sz="1100" dirty="0"/>
              <a:t>2022. To improve real time collaboration , live share now features integrated text chats. Devs can collaborate, exchange ideas, pair programming &amp; review code using the newly integrated text </a:t>
            </a:r>
            <a:r>
              <a:rPr lang="en-US" sz="1100" dirty="0" smtClean="0"/>
              <a:t>chat.</a:t>
            </a:r>
            <a:endParaRPr lang="en-US" sz="1100" dirty="0"/>
          </a:p>
        </p:txBody>
      </p:sp>
      <p:sp>
        <p:nvSpPr>
          <p:cNvPr id="14" name="Text Placeholder 5">
            <a:extLst>
              <a:ext uri="{FF2B5EF4-FFF2-40B4-BE49-F238E27FC236}">
                <a16:creationId xmlns:a16="http://schemas.microsoft.com/office/drawing/2014/main" id="{C9D61002-9127-459F-0311-AECB68504339}"/>
              </a:ext>
            </a:extLst>
          </p:cNvPr>
          <p:cNvSpPr txBox="1">
            <a:spLocks/>
          </p:cNvSpPr>
          <p:nvPr/>
        </p:nvSpPr>
        <p:spPr>
          <a:xfrm>
            <a:off x="413464" y="262955"/>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roxima Nova" panose="020B0604020202020204" charset="0"/>
              <a:buNone/>
            </a:pPr>
            <a:r>
              <a:rPr lang="en-US" b="1" dirty="0" smtClean="0"/>
              <a:t>Technology :  </a:t>
            </a:r>
            <a:r>
              <a:rPr lang="en-US" dirty="0" smtClean="0"/>
              <a:t>Visual Studio</a:t>
            </a:r>
            <a:endParaRPr lang="en-US" dirty="0"/>
          </a:p>
        </p:txBody>
      </p:sp>
    </p:spTree>
    <p:extLst>
      <p:ext uri="{BB962C8B-B14F-4D97-AF65-F5344CB8AC3E}">
        <p14:creationId xmlns:p14="http://schemas.microsoft.com/office/powerpoint/2010/main" val="2099374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BEEC3FF-0393-4110-8898-28BC202DA9E0}">
  <we:reference id="wa200003964" version="1.0.0.0" store="en-US" storeType="OMEX"/>
  <we:alternateReferences>
    <we:reference id="WA200003964" version="1.0.0.0" store="WA200003964"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108653</TotalTime>
  <Words>1779</Words>
  <Application>Microsoft Office PowerPoint</Application>
  <PresentationFormat>Widescreen</PresentationFormat>
  <Paragraphs>218</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inherit</vt:lpstr>
      <vt:lpstr>Proxima Nova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Orion Health's Virtuoso</dc:title>
  <dc:creator>AHSAN SAEED</dc:creator>
  <cp:lastModifiedBy>AHSAN SAEED</cp:lastModifiedBy>
  <cp:revision>2681</cp:revision>
  <dcterms:created xsi:type="dcterms:W3CDTF">2023-09-06T16:10:17Z</dcterms:created>
  <dcterms:modified xsi:type="dcterms:W3CDTF">2024-08-31T10:21:32Z</dcterms:modified>
</cp:coreProperties>
</file>