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5" r:id="rId3"/>
    <p:sldId id="270" r:id="rId4"/>
    <p:sldId id="289" r:id="rId5"/>
    <p:sldId id="290" r:id="rId6"/>
    <p:sldId id="262" r:id="rId7"/>
    <p:sldId id="271" r:id="rId8"/>
    <p:sldId id="272" r:id="rId9"/>
    <p:sldId id="274" r:id="rId10"/>
    <p:sldId id="275" r:id="rId11"/>
    <p:sldId id="277" r:id="rId12"/>
    <p:sldId id="278" r:id="rId13"/>
    <p:sldId id="279" r:id="rId14"/>
    <p:sldId id="282" r:id="rId15"/>
    <p:sldId id="280" r:id="rId16"/>
    <p:sldId id="281" r:id="rId17"/>
    <p:sldId id="283" r:id="rId18"/>
    <p:sldId id="284" r:id="rId19"/>
    <p:sldId id="285" r:id="rId20"/>
    <p:sldId id="286" r:id="rId21"/>
    <p:sldId id="287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BFB06-3655-CDED-343A-36E0566B1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120138-001A-F9CB-7E05-626198880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F364C-D14F-DFD8-CAFD-050DB231B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3D48-1543-D940-A82E-79C8D5826CBB}" type="datetimeFigureOut">
              <a:rPr lang="en-US" smtClean="0"/>
              <a:t>11/30/24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97A03-716F-3E34-9190-4705C56AE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098AE-727C-04A3-575F-8402F0472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601-CB9D-C942-AE52-DC54E5F7B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42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0C25F-3C14-4214-A1E6-2BEA261D9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BFDCB-ED79-55F1-249E-AACC066E9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1F9D-4F77-A05F-BF19-A500DBB3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3D48-1543-D940-A82E-79C8D5826CBB}" type="datetimeFigureOut">
              <a:rPr lang="en-US" smtClean="0"/>
              <a:t>11/30/24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EE068-F7E1-A6FF-B5F1-E38DCCEF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B39E4-62C9-16CA-1036-E68CEDD13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601-CB9D-C942-AE52-DC54E5F7B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98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7C1130-264F-C69A-8BDA-E48723814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AD0BC1-FFC5-3F46-98D5-06D3D8A7B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D75AE-EEC2-4B60-1E1B-4501FA415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3D48-1543-D940-A82E-79C8D5826CBB}" type="datetimeFigureOut">
              <a:rPr lang="en-US" smtClean="0"/>
              <a:t>11/30/24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7BBB0-1CB5-7CCC-2953-22D5AE259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E883B-1478-0025-B2BE-20C82B99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601-CB9D-C942-AE52-DC54E5F7B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2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7C63F-F193-1819-6448-53C32CE68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48262-4E43-2630-80AC-6552F7883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D9746-EC60-EE48-7246-43DD28B8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3D48-1543-D940-A82E-79C8D5826CBB}" type="datetimeFigureOut">
              <a:rPr lang="en-US" smtClean="0"/>
              <a:t>11/30/24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D532E-AEEC-0541-A148-9A376E981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78946-B4F0-D3DD-B6AA-3CD6FAB1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601-CB9D-C942-AE52-DC54E5F7B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5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60E9-F7D3-CEA3-A185-FB649778E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737A6-EC07-20F8-3A40-51577675A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273CF-28B6-8FA2-E2FD-6D141196B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3D48-1543-D940-A82E-79C8D5826CBB}" type="datetimeFigureOut">
              <a:rPr lang="en-US" smtClean="0"/>
              <a:t>11/30/24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9ACA1-80A6-AE74-2417-91CC626F1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1D7EE-A678-BB45-AF5B-5B50E91A4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601-CB9D-C942-AE52-DC54E5F7B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5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606A-DBFD-0A7A-A339-D21DB3D83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3AD31-E7FE-5EA9-BC95-F9BE314035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0931B-88BB-985A-0BD2-FB8409C87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7D5A7-703B-A579-403D-D0409E47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3D48-1543-D940-A82E-79C8D5826CBB}" type="datetimeFigureOut">
              <a:rPr lang="en-US" smtClean="0"/>
              <a:t>11/30/24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395A-4123-810F-6701-75F5349BC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E841B-5E3B-2028-7A54-254A611F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601-CB9D-C942-AE52-DC54E5F7B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2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800B4-58DF-D37B-F511-6C26ECBD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57969-6D35-F43A-F992-A33A90122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17333-17CD-6F7D-245B-B378E63F9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8A02C-9598-F70F-94C7-13E61281B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72A991-1CCC-7A98-710D-CA4B18672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9945BF-3A93-13C6-5FA4-B05F88B8E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3D48-1543-D940-A82E-79C8D5826CBB}" type="datetimeFigureOut">
              <a:rPr lang="en-US" smtClean="0"/>
              <a:t>11/30/24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12F325-95E8-B46F-DB47-78CCF6A27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CA3664-7BB4-EC63-4E93-F2ED2799A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601-CB9D-C942-AE52-DC54E5F7B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4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A8B2A-B65B-1F4C-5CFF-A6F1EA4F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0DE59B-EA2F-F17C-8DFA-7D55521BF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3D48-1543-D940-A82E-79C8D5826CBB}" type="datetimeFigureOut">
              <a:rPr lang="en-US" smtClean="0"/>
              <a:t>11/30/24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D60135-CA61-C9CA-E89C-707A8F17D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1386CF-75CC-52E6-F616-98CCBFF5A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601-CB9D-C942-AE52-DC54E5F7B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41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F22EEA-0341-E003-6D32-8703ADFE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3D48-1543-D940-A82E-79C8D5826CBB}" type="datetimeFigureOut">
              <a:rPr lang="en-US" smtClean="0"/>
              <a:t>11/30/24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2895D1-B747-23EF-8E1E-D1EC34E3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46D93-3E30-DAA3-B63D-BAD7CCF2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601-CB9D-C942-AE52-DC54E5F7B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3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6F341-3D5E-67B6-DDF6-845EEBDAF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1A622-AB41-D63B-3783-BEB505D01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2C194-F175-9DF2-A0E8-6E361CFF9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865A3-6DC3-1005-1A7C-A9C04EDE6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3D48-1543-D940-A82E-79C8D5826CBB}" type="datetimeFigureOut">
              <a:rPr lang="en-US" smtClean="0"/>
              <a:t>11/30/24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EB381-6D57-1F8D-A22F-0849A4DCF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B1AF5-EDE1-9595-43E0-3C29E3A3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601-CB9D-C942-AE52-DC54E5F7B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91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1F976-8175-62E2-3866-DAC21985E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D4505A-CF35-B406-31DC-7A726841A4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8185F-FD0C-896B-FE42-87706C52E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3D8E4-AC41-BCF7-F84C-D47AE17D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3D48-1543-D940-A82E-79C8D5826CBB}" type="datetimeFigureOut">
              <a:rPr lang="en-US" smtClean="0"/>
              <a:t>11/30/24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74353-8DC7-999C-CC1F-F54FF2321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42D06-3CB7-F7E9-221A-649B55B6E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F601-CB9D-C942-AE52-DC54E5F7B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37B0C4-A053-D4AE-56B3-FEF918274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34889-7D58-F903-5FEB-0E67DDC96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5DC82-9499-F6FB-9074-4E878A7B2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23D48-1543-D940-A82E-79C8D5826CBB}" type="datetimeFigureOut">
              <a:rPr lang="en-US" smtClean="0"/>
              <a:t>11/30/24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BB7AB-5A1E-4D97-F1A1-514063ACF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2374F-DEC8-3F11-8AF3-E83693BD9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1F601-CB9D-C942-AE52-DC54E5F7B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3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D52C7-9389-ACCA-4821-63357E2B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40" y="365126"/>
            <a:ext cx="9923720" cy="934409"/>
          </a:xfrm>
        </p:spPr>
        <p:txBody>
          <a:bodyPr>
            <a:normAutofit fontScale="90000"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Soft tissue biology in implant dentistry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                  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 Fatma Almaskari</a:t>
            </a:r>
            <a:b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2001D-963B-706B-FB76-4770EED09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76" y="2080729"/>
            <a:ext cx="8506047" cy="4412145"/>
          </a:xfrm>
        </p:spPr>
      </p:pic>
    </p:spTree>
    <p:extLst>
      <p:ext uri="{BB962C8B-B14F-4D97-AF65-F5344CB8AC3E}">
        <p14:creationId xmlns:p14="http://schemas.microsoft.com/office/powerpoint/2010/main" val="4032745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0A941-4637-F4BD-7C1C-2AEEC9496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0" u="none" strike="noStrike" dirty="0">
                <a:solidFill>
                  <a:srgbClr val="333333"/>
                </a:solidFill>
                <a:effectLst/>
                <a:latin typeface="Source Sans Pro" panose="020F0502020204030204" pitchFamily="34" charset="0"/>
              </a:rPr>
              <a:t>The peri-implant phenotype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C990D-5923-E553-62D4-1CC780603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45989" cy="435133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u="sng" dirty="0"/>
              <a:t>Definition and Components:</a:t>
            </a:r>
            <a:r>
              <a:rPr lang="en-US" dirty="0"/>
              <a:t>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•Refers to the observable characteristics of </a:t>
            </a:r>
            <a:r>
              <a:rPr lang="en-US" dirty="0">
                <a:solidFill>
                  <a:srgbClr val="C00000"/>
                </a:solidFill>
              </a:rPr>
              <a:t>tissues surrounding </a:t>
            </a:r>
            <a:r>
              <a:rPr lang="en-US" dirty="0" err="1">
                <a:solidFill>
                  <a:srgbClr val="C00000"/>
                </a:solidFill>
              </a:rPr>
              <a:t>osseointegrated</a:t>
            </a:r>
            <a:r>
              <a:rPr lang="en-US" dirty="0">
                <a:solidFill>
                  <a:srgbClr val="C00000"/>
                </a:solidFill>
              </a:rPr>
              <a:t> implants.</a:t>
            </a:r>
            <a:endParaRPr lang="en-GB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/>
              <a:t>•Includes both soft tissue and osseous components (Avila-Ortiz, Gonzalez-Martin et al., 2020).	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b="1" u="sng" dirty="0"/>
              <a:t>Soft Tissue Aspects:</a:t>
            </a:r>
            <a:endParaRPr lang="en-GB" b="1" u="sng" dirty="0"/>
          </a:p>
          <a:p>
            <a:pPr marL="0" indent="0">
              <a:buNone/>
            </a:pPr>
            <a:r>
              <a:rPr lang="en-US" dirty="0"/>
              <a:t>1.Keratinized Tissue (KT) Width: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•The distance from the </a:t>
            </a:r>
            <a:r>
              <a:rPr lang="en-US" dirty="0">
                <a:solidFill>
                  <a:srgbClr val="C00000"/>
                </a:solidFill>
              </a:rPr>
              <a:t>soft tissue margin</a:t>
            </a:r>
            <a:r>
              <a:rPr lang="en-US" dirty="0"/>
              <a:t> to the </a:t>
            </a:r>
            <a:r>
              <a:rPr lang="en-US" dirty="0" err="1">
                <a:solidFill>
                  <a:srgbClr val="C00000"/>
                </a:solidFill>
              </a:rPr>
              <a:t>mucogingival</a:t>
            </a:r>
            <a:r>
              <a:rPr lang="en-US" dirty="0">
                <a:solidFill>
                  <a:srgbClr val="C00000"/>
                </a:solidFill>
              </a:rPr>
              <a:t> junction.</a:t>
            </a:r>
            <a:endParaRPr lang="en-GB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/>
              <a:t>•Influences peri-implant health and esthetics.	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2.Mucosal Thickness: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•Horizontal soft tissue dimension critical for esthetic outcomes.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•May require surgical intervention for augmentation in certain cases.	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 err="1"/>
              <a:t>3.Supracrestal</a:t>
            </a:r>
            <a:r>
              <a:rPr lang="en-US" dirty="0"/>
              <a:t> Tissue Height: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•Vertical soft tissue dimension that affects bone remodeling.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•Plays a vital role in ensuring predictable implant therapy outcomes.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66BB54-5FC9-B987-DBD0-532F15FCF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913" y="1644712"/>
            <a:ext cx="4083296" cy="356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47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5F5F4-FE81-0E2C-B02A-0117AB9F0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0" u="none" strike="noStrike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Keratinized mucosa around implants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37517-E132-022B-8EB6-4D2835847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Debate on Importance:</a:t>
            </a:r>
            <a:r>
              <a:rPr lang="en-US" dirty="0"/>
              <a:t>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•The </a:t>
            </a:r>
            <a:r>
              <a:rPr lang="en-US" dirty="0">
                <a:solidFill>
                  <a:srgbClr val="C00000"/>
                </a:solidFill>
              </a:rPr>
              <a:t>role of keratinized tissue (KT)</a:t>
            </a:r>
            <a:r>
              <a:rPr lang="en-US" dirty="0"/>
              <a:t> around implants has been debated for decades.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•Some studies suggest </a:t>
            </a:r>
            <a:r>
              <a:rPr lang="en-US" dirty="0">
                <a:solidFill>
                  <a:srgbClr val="C00000"/>
                </a:solidFill>
              </a:rPr>
              <a:t>soft tissue quality minimally affects implant survival.	</a:t>
            </a:r>
            <a:endParaRPr lang="en-GB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/>
              <a:t>•Other research highlights the </a:t>
            </a:r>
            <a:r>
              <a:rPr lang="en-US" dirty="0">
                <a:solidFill>
                  <a:srgbClr val="C00000"/>
                </a:solidFill>
              </a:rPr>
              <a:t>benefits of adequate KT for plaque control and peri-implant health.</a:t>
            </a:r>
          </a:p>
        </p:txBody>
      </p:sp>
    </p:spTree>
    <p:extLst>
      <p:ext uri="{BB962C8B-B14F-4D97-AF65-F5344CB8AC3E}">
        <p14:creationId xmlns:p14="http://schemas.microsoft.com/office/powerpoint/2010/main" val="3829462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EFAF8-20A2-6FA6-8BE5-A99AC39A7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479" y="880508"/>
            <a:ext cx="10515600" cy="520367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Clinical Observations and Meta-Analysis Findings</a:t>
            </a:r>
            <a:r>
              <a:rPr lang="en-US" dirty="0"/>
              <a:t>:	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Lack of KT is associated with: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</a:t>
            </a:r>
            <a:r>
              <a:rPr lang="en-US" dirty="0">
                <a:solidFill>
                  <a:srgbClr val="C00000"/>
                </a:solidFill>
              </a:rPr>
              <a:t>Increased plaque accumulation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inflammation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attachment loss </a:t>
            </a:r>
            <a:r>
              <a:rPr lang="en-US" dirty="0"/>
              <a:t>(Wu, Qu et al. 2015; </a:t>
            </a:r>
            <a:r>
              <a:rPr lang="en-US" dirty="0" err="1"/>
              <a:t>Ramanauskaite</a:t>
            </a:r>
            <a:r>
              <a:rPr lang="en-US" dirty="0"/>
              <a:t>, Schwarz &amp; </a:t>
            </a:r>
            <a:r>
              <a:rPr lang="en-US" dirty="0" err="1"/>
              <a:t>Sader</a:t>
            </a:r>
            <a:r>
              <a:rPr lang="en-US" dirty="0"/>
              <a:t> 2022).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•</a:t>
            </a:r>
            <a:r>
              <a:rPr lang="en-US" dirty="0">
                <a:solidFill>
                  <a:srgbClr val="C00000"/>
                </a:solidFill>
              </a:rPr>
              <a:t>Discomfort</a:t>
            </a:r>
            <a:r>
              <a:rPr lang="en-US" dirty="0"/>
              <a:t> during brushing, </a:t>
            </a:r>
            <a:r>
              <a:rPr lang="en-US" dirty="0">
                <a:solidFill>
                  <a:srgbClr val="C00000"/>
                </a:solidFill>
              </a:rPr>
              <a:t>impacting oral hygiene</a:t>
            </a:r>
            <a:r>
              <a:rPr lang="en-US" dirty="0"/>
              <a:t> (</a:t>
            </a:r>
            <a:r>
              <a:rPr lang="en-US" dirty="0" err="1"/>
              <a:t>Kungsadalpipob</a:t>
            </a:r>
            <a:r>
              <a:rPr lang="en-US" dirty="0"/>
              <a:t> et al. 2020).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</a:t>
            </a:r>
            <a:r>
              <a:rPr lang="en-US" dirty="0">
                <a:solidFill>
                  <a:srgbClr val="C00000"/>
                </a:solidFill>
              </a:rPr>
              <a:t>Inflammatory</a:t>
            </a:r>
            <a:r>
              <a:rPr lang="en-US" dirty="0"/>
              <a:t> responses are more pronounced around implants without KT compared to natural teeth.</a:t>
            </a:r>
          </a:p>
        </p:txBody>
      </p:sp>
    </p:spTree>
    <p:extLst>
      <p:ext uri="{BB962C8B-B14F-4D97-AF65-F5344CB8AC3E}">
        <p14:creationId xmlns:p14="http://schemas.microsoft.com/office/powerpoint/2010/main" val="254710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5C0B2-922B-8604-7BAF-62F66E640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340" y="383953"/>
            <a:ext cx="10515600" cy="5881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33333"/>
                </a:solidFill>
                <a:latin typeface="Source Sans Pro" panose="020B0503030403020204" pitchFamily="34" charset="0"/>
              </a:rPr>
              <a:t>A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preclinical-animal study provide valuable insights into the biological processes involved in soft tissue regeneration around dental implants compared to natural teeth </a:t>
            </a:r>
            <a:r>
              <a:rPr lang="en-US" dirty="0"/>
              <a:t> (</a:t>
            </a:r>
            <a:r>
              <a:rPr lang="en-US" dirty="0" err="1"/>
              <a:t>Imber</a:t>
            </a:r>
            <a:r>
              <a:rPr lang="en-US" dirty="0"/>
              <a:t> et al. 2023):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EA994-C31C-54E4-A117-A2096C27B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34" y="1773770"/>
            <a:ext cx="9647919" cy="508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6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E05A7-7DD5-FDBF-3253-7C6D53117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502" y="268767"/>
            <a:ext cx="6489613" cy="63204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US" b="1" u="sng"/>
              <a:t>Tooth Sites:</a:t>
            </a:r>
            <a:endParaRPr lang="en-GB" b="1" u="sng"/>
          </a:p>
          <a:p>
            <a:pPr marL="0" indent="0">
              <a:buNone/>
            </a:pPr>
            <a:r>
              <a:rPr lang="en-US"/>
              <a:t>•After healing, </a:t>
            </a:r>
            <a:r>
              <a:rPr lang="en-US">
                <a:solidFill>
                  <a:srgbClr val="C00000"/>
                </a:solidFill>
              </a:rPr>
              <a:t>spontaneous regeneration of keratinized tissue occurs.</a:t>
            </a:r>
            <a:endParaRPr lang="en-GB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/>
              <a:t>•Formation of </a:t>
            </a:r>
            <a:r>
              <a:rPr lang="en-US">
                <a:solidFill>
                  <a:srgbClr val="C00000"/>
                </a:solidFill>
              </a:rPr>
              <a:t>masticatory mucosa</a:t>
            </a:r>
            <a:r>
              <a:rPr lang="en-US"/>
              <a:t> with CT but no elastic fibers below the keratinized epithelium.	</a:t>
            </a:r>
            <a:endParaRPr lang="en-GB"/>
          </a:p>
          <a:p>
            <a:pPr marL="0" indent="0">
              <a:buNone/>
            </a:pPr>
            <a:r>
              <a:rPr lang="en-US"/>
              <a:t>•</a:t>
            </a:r>
            <a:r>
              <a:rPr lang="en-US">
                <a:solidFill>
                  <a:srgbClr val="C00000"/>
                </a:solidFill>
              </a:rPr>
              <a:t>Greater height of keratinized tissue, junctional epithelium, and supracrestal tissue height compared to implants.</a:t>
            </a:r>
            <a:endParaRPr lang="en-GB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US" b="1" u="sng"/>
              <a:t>Implant Sites:</a:t>
            </a:r>
            <a:r>
              <a:rPr lang="en-US"/>
              <a:t>	</a:t>
            </a:r>
            <a:endParaRPr lang="en-GB"/>
          </a:p>
          <a:p>
            <a:pPr marL="0" indent="0">
              <a:buNone/>
            </a:pPr>
            <a:r>
              <a:rPr lang="en-US"/>
              <a:t>•</a:t>
            </a:r>
            <a:r>
              <a:rPr lang="en-US">
                <a:solidFill>
                  <a:srgbClr val="C00000"/>
                </a:solidFill>
              </a:rPr>
              <a:t>Healing results in alveolar mucosa </a:t>
            </a:r>
            <a:r>
              <a:rPr lang="en-US"/>
              <a:t>with </a:t>
            </a:r>
            <a:r>
              <a:rPr lang="en-US">
                <a:solidFill>
                  <a:srgbClr val="C00000"/>
                </a:solidFill>
              </a:rPr>
              <a:t>no keratinized tissue.	</a:t>
            </a:r>
            <a:endParaRPr lang="en-GB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/>
              <a:t>•CT contains </a:t>
            </a:r>
            <a:r>
              <a:rPr lang="en-US">
                <a:solidFill>
                  <a:srgbClr val="C00000"/>
                </a:solidFill>
              </a:rPr>
              <a:t>abundant elastic fibers </a:t>
            </a:r>
            <a:r>
              <a:rPr lang="en-US"/>
              <a:t>near and far from the mucosal margin.	</a:t>
            </a:r>
            <a:endParaRPr lang="en-GB"/>
          </a:p>
          <a:p>
            <a:pPr marL="0" indent="0">
              <a:buNone/>
            </a:pPr>
            <a:r>
              <a:rPr lang="en-US"/>
              <a:t>•More </a:t>
            </a:r>
            <a:r>
              <a:rPr lang="en-US">
                <a:solidFill>
                  <a:srgbClr val="C00000"/>
                </a:solidFill>
              </a:rPr>
              <a:t>vertical soft tissue loss</a:t>
            </a:r>
            <a:r>
              <a:rPr lang="en-US"/>
              <a:t> (e.g., gingival recession or dehiscence).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FE4E5-2EFF-A102-3C6D-257F965D5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15" y="268768"/>
            <a:ext cx="4985487" cy="632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84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75795-2FCA-4CBB-95A8-BBBB53FCD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7442"/>
            <a:ext cx="10515600" cy="5379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Clinical Implications:</a:t>
            </a:r>
            <a:endParaRPr lang="en-GB" b="1" u="sng" dirty="0"/>
          </a:p>
          <a:p>
            <a:pPr marL="0" indent="0">
              <a:buNone/>
            </a:pPr>
            <a:r>
              <a:rPr lang="en-US" dirty="0"/>
              <a:t>Maintaining adequate KT is essential for:	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 </a:t>
            </a:r>
            <a:r>
              <a:rPr lang="en-US" dirty="0"/>
              <a:t>•</a:t>
            </a:r>
            <a:r>
              <a:rPr lang="en-US" dirty="0">
                <a:solidFill>
                  <a:srgbClr val="C00000"/>
                </a:solidFill>
              </a:rPr>
              <a:t>Supporting peri-implant health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preventing complications</a:t>
            </a:r>
            <a:r>
              <a:rPr lang="en-US" dirty="0"/>
              <a:t> like </a:t>
            </a:r>
            <a:r>
              <a:rPr lang="en-US" dirty="0" err="1">
                <a:solidFill>
                  <a:srgbClr val="C00000"/>
                </a:solidFill>
              </a:rPr>
              <a:t>peri-implantitis</a:t>
            </a:r>
            <a:r>
              <a:rPr lang="en-US" dirty="0"/>
              <a:t>.	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 </a:t>
            </a:r>
            <a:r>
              <a:rPr lang="en-US" dirty="0"/>
              <a:t>•</a:t>
            </a:r>
            <a:r>
              <a:rPr lang="en-US" dirty="0">
                <a:solidFill>
                  <a:srgbClr val="C00000"/>
                </a:solidFill>
              </a:rPr>
              <a:t>Minimizing soft tissue dehiscence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improving long-term outcomes.</a:t>
            </a:r>
            <a:endParaRPr lang="en-GB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Procedures such as </a:t>
            </a:r>
            <a:r>
              <a:rPr lang="en-US" dirty="0">
                <a:solidFill>
                  <a:srgbClr val="C00000"/>
                </a:solidFill>
              </a:rPr>
              <a:t>grafting</a:t>
            </a:r>
            <a:r>
              <a:rPr lang="en-US" dirty="0"/>
              <a:t> to enhance or </a:t>
            </a:r>
            <a:r>
              <a:rPr lang="en-US" dirty="0">
                <a:solidFill>
                  <a:srgbClr val="C00000"/>
                </a:solidFill>
              </a:rPr>
              <a:t>preserve KT</a:t>
            </a:r>
            <a:r>
              <a:rPr lang="en-US" dirty="0"/>
              <a:t> should be considered to maintain the soft tissue seal and optimize implant therapy.</a:t>
            </a:r>
          </a:p>
        </p:txBody>
      </p:sp>
    </p:spTree>
    <p:extLst>
      <p:ext uri="{BB962C8B-B14F-4D97-AF65-F5344CB8AC3E}">
        <p14:creationId xmlns:p14="http://schemas.microsoft.com/office/powerpoint/2010/main" val="2408695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60D9-3654-DEE9-F18C-F1747742F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0" u="none" strike="noStrike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Soft tissue grafting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05C5-9B24-71DE-A889-701975995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4126" cy="4351338"/>
          </a:xfrm>
        </p:spPr>
        <p:txBody>
          <a:bodyPr>
            <a:normAutofit lnSpcReduction="10000"/>
          </a:bodyPr>
          <a:lstStyle/>
          <a:p>
            <a:endParaRPr lang="en-GB" b="1" i="0" u="none" strike="noStrike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Soft tissue grafting procedures around dental implants encompass a variety of surgical techniques tailored</a:t>
            </a:r>
            <a:r>
              <a:rPr lang="en-GB" b="0" i="0" u="none" strike="noStrike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 to meet specific patient needs and clinical challenges. </a:t>
            </a:r>
          </a:p>
          <a:p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The selection of the appropriate surgical approach depends on factors such as the </a:t>
            </a:r>
            <a:r>
              <a:rPr lang="en-GB" b="0" i="0" u="none" strike="noStrike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extent of soft tissue deficiency, 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the </a:t>
            </a:r>
            <a:r>
              <a:rPr lang="en-GB" b="0" i="0" u="none" strike="noStrike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desired outcome,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and the </a:t>
            </a:r>
            <a:r>
              <a:rPr lang="en-GB" b="0" i="0" u="none" strike="noStrike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clinician’s expertise.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FD6F0-7792-5BBE-0768-542DB682E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326" y="297480"/>
            <a:ext cx="4719674" cy="61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80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3AFBC-9724-70C4-5CF5-97EE7E8D8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012" y="903767"/>
            <a:ext cx="11257976" cy="59542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Common Techniques: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</a:t>
            </a:r>
            <a:r>
              <a:rPr lang="en-US" dirty="0" err="1">
                <a:solidFill>
                  <a:srgbClr val="C00000"/>
                </a:solidFill>
              </a:rPr>
              <a:t>Vestibuloplasty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tunneling</a:t>
            </a:r>
            <a:r>
              <a:rPr lang="en-US" dirty="0"/>
              <a:t> techniques, </a:t>
            </a:r>
            <a:r>
              <a:rPr lang="en-US" dirty="0" err="1">
                <a:solidFill>
                  <a:srgbClr val="C00000"/>
                </a:solidFill>
              </a:rPr>
              <a:t>coronally</a:t>
            </a:r>
            <a:r>
              <a:rPr lang="en-US" dirty="0">
                <a:solidFill>
                  <a:srgbClr val="C00000"/>
                </a:solidFill>
              </a:rPr>
              <a:t> advanced flaps,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guided bone regeneration (GBR) </a:t>
            </a:r>
            <a:r>
              <a:rPr lang="en-US" dirty="0"/>
              <a:t>with simultaneous soft tissue grafting are frequently employed.	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•Timing of augmentation can vary, including </a:t>
            </a:r>
            <a:r>
              <a:rPr lang="en-US" dirty="0">
                <a:solidFill>
                  <a:srgbClr val="C00000"/>
                </a:solidFill>
              </a:rPr>
              <a:t>pre-implant placement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post-implant placement,</a:t>
            </a:r>
            <a:r>
              <a:rPr lang="en-US" dirty="0"/>
              <a:t> o</a:t>
            </a:r>
            <a:r>
              <a:rPr lang="en-US" dirty="0">
                <a:solidFill>
                  <a:srgbClr val="C00000"/>
                </a:solidFill>
              </a:rPr>
              <a:t>r at the healing abutment connection phase</a:t>
            </a:r>
            <a:r>
              <a:rPr lang="en-US" dirty="0"/>
              <a:t> (Mancini, </a:t>
            </a:r>
            <a:r>
              <a:rPr lang="en-US" dirty="0" err="1"/>
              <a:t>Simeone</a:t>
            </a:r>
            <a:r>
              <a:rPr lang="en-US" dirty="0"/>
              <a:t> et al. 2023).</a:t>
            </a:r>
          </a:p>
        </p:txBody>
      </p:sp>
    </p:spTree>
    <p:extLst>
      <p:ext uri="{BB962C8B-B14F-4D97-AF65-F5344CB8AC3E}">
        <p14:creationId xmlns:p14="http://schemas.microsoft.com/office/powerpoint/2010/main" val="1244768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579EB-005C-A6B3-760F-3B0BE62E8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Factors for Success: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•Successful outcomes depend on </a:t>
            </a:r>
            <a:r>
              <a:rPr lang="en-US" dirty="0">
                <a:solidFill>
                  <a:srgbClr val="C00000"/>
                </a:solidFill>
              </a:rPr>
              <a:t>operator experience,</a:t>
            </a:r>
            <a:r>
              <a:rPr lang="en-US" dirty="0"/>
              <a:t> implant</a:t>
            </a:r>
            <a:r>
              <a:rPr lang="en-US" dirty="0">
                <a:solidFill>
                  <a:srgbClr val="C00000"/>
                </a:solidFill>
              </a:rPr>
              <a:t> position, patient expectations,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appropriate surgical planning.</a:t>
            </a:r>
          </a:p>
        </p:txBody>
      </p:sp>
    </p:spTree>
    <p:extLst>
      <p:ext uri="{BB962C8B-B14F-4D97-AF65-F5344CB8AC3E}">
        <p14:creationId xmlns:p14="http://schemas.microsoft.com/office/powerpoint/2010/main" val="2234512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803EF-7629-F241-2616-22A0C19EF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Types of Grafts:</a:t>
            </a:r>
            <a:r>
              <a:rPr lang="en-US" dirty="0"/>
              <a:t>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</a:t>
            </a:r>
            <a:r>
              <a:rPr lang="en-US" dirty="0">
                <a:solidFill>
                  <a:srgbClr val="C00000"/>
                </a:solidFill>
              </a:rPr>
              <a:t>Autogenous Grafts:</a:t>
            </a:r>
            <a:r>
              <a:rPr lang="en-US" dirty="0"/>
              <a:t>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Harvested from the patient’s tissues, they are the gold standard due to excellent </a:t>
            </a:r>
            <a:r>
              <a:rPr lang="en-US" dirty="0">
                <a:solidFill>
                  <a:srgbClr val="C00000"/>
                </a:solidFill>
              </a:rPr>
              <a:t>biocompatibility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minimal immunogenicity risk, and superior tissue integration.	</a:t>
            </a:r>
            <a:endParaRPr lang="en-GB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/>
              <a:t>Common examples include</a:t>
            </a:r>
            <a:r>
              <a:rPr lang="en-US" dirty="0">
                <a:solidFill>
                  <a:srgbClr val="C00000"/>
                </a:solidFill>
              </a:rPr>
              <a:t> connective tissue grafts (CTG</a:t>
            </a:r>
            <a:r>
              <a:rPr lang="en-US" dirty="0"/>
              <a:t>) and</a:t>
            </a:r>
            <a:r>
              <a:rPr lang="en-US" dirty="0">
                <a:solidFill>
                  <a:srgbClr val="C00000"/>
                </a:solidFill>
              </a:rPr>
              <a:t> free gingival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grafts (FGG), </a:t>
            </a:r>
            <a:r>
              <a:rPr lang="en-US" dirty="0"/>
              <a:t>often sourced from the palate or tuberosity region.	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•</a:t>
            </a:r>
            <a:r>
              <a:rPr lang="en-US" dirty="0">
                <a:solidFill>
                  <a:srgbClr val="C00000"/>
                </a:solidFill>
              </a:rPr>
              <a:t>Alternatives to Autogenous Grafts:</a:t>
            </a:r>
            <a:endParaRPr lang="en-GB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Allografts, xenografts, and </a:t>
            </a:r>
            <a:r>
              <a:rPr lang="en-US" dirty="0" err="1">
                <a:solidFill>
                  <a:srgbClr val="C00000"/>
                </a:solidFill>
              </a:rPr>
              <a:t>alloplastic</a:t>
            </a:r>
            <a:r>
              <a:rPr lang="en-US" dirty="0">
                <a:solidFill>
                  <a:srgbClr val="C00000"/>
                </a:solidFill>
              </a:rPr>
              <a:t> materials </a:t>
            </a:r>
            <a:r>
              <a:rPr lang="en-US" dirty="0"/>
              <a:t>offer reduced morbidity and simpler surgical procedures.</a:t>
            </a:r>
          </a:p>
        </p:txBody>
      </p:sp>
    </p:spTree>
    <p:extLst>
      <p:ext uri="{BB962C8B-B14F-4D97-AF65-F5344CB8AC3E}">
        <p14:creationId xmlns:p14="http://schemas.microsoft.com/office/powerpoint/2010/main" val="3395888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ED41-EF23-21C9-BF48-B64CA670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A9277-6144-9DE0-C2E2-218F61267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1.Introduction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2.Gingival Tissue and Peri-Implant Mucosa	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3.</a:t>
            </a:r>
            <a:r>
              <a:rPr lang="en-GB" b="1" i="0" u="none" strike="noStrike" dirty="0">
                <a:solidFill>
                  <a:srgbClr val="333333"/>
                </a:solidFill>
                <a:effectLst/>
                <a:latin typeface="Source Sans Pro" panose="020F0502020204030204" pitchFamily="34" charset="0"/>
              </a:rPr>
              <a:t> </a:t>
            </a:r>
            <a:r>
              <a:rPr lang="en-US" dirty="0"/>
              <a:t>Soft Tissue Aspects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4.</a:t>
            </a:r>
            <a:r>
              <a:rPr lang="en-US" dirty="0"/>
              <a:t>The Need for Keratinized Tissue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4.Gingival Biotypes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5.Aesthetic Predictability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9.Graft</a:t>
            </a:r>
            <a:r>
              <a:rPr lang="en-GB" dirty="0"/>
              <a:t>s</a:t>
            </a:r>
          </a:p>
          <a:p>
            <a:pPr marL="0" indent="0">
              <a:buNone/>
            </a:pPr>
            <a:r>
              <a:rPr lang="en-US" dirty="0"/>
              <a:t>10.Conclusion</a:t>
            </a:r>
          </a:p>
        </p:txBody>
      </p:sp>
    </p:spTree>
    <p:extLst>
      <p:ext uri="{BB962C8B-B14F-4D97-AF65-F5344CB8AC3E}">
        <p14:creationId xmlns:p14="http://schemas.microsoft.com/office/powerpoint/2010/main" val="3818168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99-47C8-828D-82A7-3CD7671A7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Clinical Considerations:</a:t>
            </a:r>
            <a:endParaRPr lang="en-GB" b="1" u="sng" dirty="0"/>
          </a:p>
          <a:p>
            <a:pPr marL="0" indent="0">
              <a:buNone/>
            </a:pPr>
            <a:r>
              <a:rPr lang="en-US" dirty="0"/>
              <a:t>•</a:t>
            </a:r>
            <a:r>
              <a:rPr lang="en-US" dirty="0">
                <a:solidFill>
                  <a:srgbClr val="C00000"/>
                </a:solidFill>
              </a:rPr>
              <a:t>FGG</a:t>
            </a:r>
            <a:r>
              <a:rPr lang="en-US" dirty="0"/>
              <a:t> may be used to augment </a:t>
            </a:r>
            <a:r>
              <a:rPr lang="en-US" dirty="0">
                <a:solidFill>
                  <a:srgbClr val="C00000"/>
                </a:solidFill>
              </a:rPr>
              <a:t>keratinized tissue width</a:t>
            </a:r>
            <a:r>
              <a:rPr lang="en-US" dirty="0"/>
              <a:t>, while </a:t>
            </a:r>
            <a:r>
              <a:rPr lang="en-US" dirty="0">
                <a:solidFill>
                  <a:srgbClr val="C00000"/>
                </a:solidFill>
              </a:rPr>
              <a:t>CTG</a:t>
            </a:r>
            <a:r>
              <a:rPr lang="en-US" dirty="0"/>
              <a:t> enhances </a:t>
            </a:r>
            <a:r>
              <a:rPr lang="en-US" dirty="0">
                <a:solidFill>
                  <a:srgbClr val="C00000"/>
                </a:solidFill>
              </a:rPr>
              <a:t>soft tissue thickness</a:t>
            </a:r>
            <a:r>
              <a:rPr lang="en-US" dirty="0"/>
              <a:t> around implants.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•Grafting is particularly beneficial in cases where implant placement involves soft tissue challenges or when improving oral hygiene is critical.</a:t>
            </a:r>
          </a:p>
        </p:txBody>
      </p:sp>
    </p:spTree>
    <p:extLst>
      <p:ext uri="{BB962C8B-B14F-4D97-AF65-F5344CB8AC3E}">
        <p14:creationId xmlns:p14="http://schemas.microsoft.com/office/powerpoint/2010/main" val="60550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225D3-F8C7-8709-D594-F7A89F2B7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 Optimization: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2249C-0478-52B9-504A-590E3C6EC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Careful monitoring</a:t>
            </a:r>
            <a:r>
              <a:rPr lang="en-US" dirty="0"/>
              <a:t>, understanding </a:t>
            </a:r>
            <a:r>
              <a:rPr lang="en-US" dirty="0">
                <a:solidFill>
                  <a:srgbClr val="C00000"/>
                </a:solidFill>
              </a:rPr>
              <a:t>grafting principles,</a:t>
            </a:r>
            <a:r>
              <a:rPr lang="en-US" dirty="0"/>
              <a:t> precise surgical execution, and incorporating ongoing research can help clinicians manage peri-implant soft tissue challenges effectively.	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US" dirty="0"/>
              <a:t>•Such practices ensure long-term implant success and enhanced patient satisfaction.</a:t>
            </a:r>
          </a:p>
        </p:txBody>
      </p:sp>
    </p:spTree>
    <p:extLst>
      <p:ext uri="{BB962C8B-B14F-4D97-AF65-F5344CB8AC3E}">
        <p14:creationId xmlns:p14="http://schemas.microsoft.com/office/powerpoint/2010/main" val="1007085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2B22F-894B-1AA2-2479-741DE7D9B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0" u="none" strike="noStrike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Conclusion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28451-17D3-33FB-DBC1-0D8701AFA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b="1" i="0" u="none" strike="noStrike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Understanding the </a:t>
            </a:r>
            <a:r>
              <a:rPr lang="en-GB" b="0" i="0" u="none" strike="noStrike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characteristics of peri-implant soft tissues, their importance for implant success, 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and the various procedures available for managing soft tissue deficiencies are crucial for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optimizing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treatment outcomes and maintaining peri-implant health.</a:t>
            </a:r>
          </a:p>
        </p:txBody>
      </p:sp>
    </p:spTree>
    <p:extLst>
      <p:ext uri="{BB962C8B-B14F-4D97-AF65-F5344CB8AC3E}">
        <p14:creationId xmlns:p14="http://schemas.microsoft.com/office/powerpoint/2010/main" val="2109302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894-9436-C811-F0C4-2C85B0EDC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6643B-08BF-B0E5-AACA-E37D9C231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u="sng" dirty="0"/>
              <a:t>Prevalence and Reliability of Dental Implants:</a:t>
            </a:r>
            <a:endParaRPr lang="en-GB" b="1" u="sng" dirty="0"/>
          </a:p>
          <a:p>
            <a:pPr marL="0" indent="0">
              <a:buNone/>
            </a:pPr>
            <a:r>
              <a:rPr lang="en-US" dirty="0"/>
              <a:t>•Widely used method for </a:t>
            </a:r>
            <a:r>
              <a:rPr lang="en-US" dirty="0">
                <a:solidFill>
                  <a:srgbClr val="C00000"/>
                </a:solidFill>
              </a:rPr>
              <a:t>replacing missing teeth.</a:t>
            </a:r>
            <a:r>
              <a:rPr lang="en-US" dirty="0"/>
              <a:t>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•Enhance chewing </a:t>
            </a:r>
            <a:r>
              <a:rPr lang="en-US" dirty="0">
                <a:solidFill>
                  <a:srgbClr val="C00000"/>
                </a:solidFill>
              </a:rPr>
              <a:t>function</a:t>
            </a:r>
            <a:r>
              <a:rPr lang="en-US" dirty="0"/>
              <a:t> and oral health-related </a:t>
            </a:r>
            <a:r>
              <a:rPr lang="en-US" dirty="0">
                <a:solidFill>
                  <a:srgbClr val="C00000"/>
                </a:solidFill>
              </a:rPr>
              <a:t>quality of life.</a:t>
            </a:r>
            <a:endParaRPr lang="en-GB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 err="1"/>
              <a:t>Buser</a:t>
            </a:r>
            <a:r>
              <a:rPr lang="en-US" dirty="0"/>
              <a:t>, </a:t>
            </a:r>
            <a:r>
              <a:rPr lang="en-US" dirty="0" err="1"/>
              <a:t>Sennerby</a:t>
            </a:r>
            <a:r>
              <a:rPr lang="en-US" dirty="0"/>
              <a:t> &amp; De Bruyn (2017); </a:t>
            </a:r>
            <a:r>
              <a:rPr lang="en-US" dirty="0" err="1"/>
              <a:t>Duong</a:t>
            </a:r>
            <a:r>
              <a:rPr lang="en-US" dirty="0"/>
              <a:t>, </a:t>
            </a:r>
            <a:r>
              <a:rPr lang="en-US" dirty="0" err="1"/>
              <a:t>Roccuzzo</a:t>
            </a:r>
            <a:r>
              <a:rPr lang="en-US" dirty="0"/>
              <a:t> et al. (2022); </a:t>
            </a:r>
            <a:r>
              <a:rPr lang="en-US" dirty="0" err="1"/>
              <a:t>Roccuzzo</a:t>
            </a:r>
            <a:r>
              <a:rPr lang="en-US" dirty="0"/>
              <a:t>, </a:t>
            </a:r>
            <a:r>
              <a:rPr lang="en-US" dirty="0" err="1"/>
              <a:t>Imber</a:t>
            </a:r>
            <a:r>
              <a:rPr lang="en-US" dirty="0"/>
              <a:t> et al. (2022).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b="1" u="sng" dirty="0"/>
              <a:t>Aesthetic and Biological Considerations:</a:t>
            </a:r>
            <a:endParaRPr lang="en-GB" b="1" u="sng" dirty="0"/>
          </a:p>
          <a:p>
            <a:pPr marL="0" indent="0">
              <a:buNone/>
            </a:pPr>
            <a:r>
              <a:rPr lang="en-US" b="1" dirty="0"/>
              <a:t>•</a:t>
            </a:r>
            <a:r>
              <a:rPr lang="en-US" dirty="0"/>
              <a:t>Functional benefits are complemented by a focus on </a:t>
            </a:r>
            <a:r>
              <a:rPr lang="en-US" dirty="0">
                <a:solidFill>
                  <a:srgbClr val="C00000"/>
                </a:solidFill>
              </a:rPr>
              <a:t>esthetic</a:t>
            </a:r>
            <a:r>
              <a:rPr lang="en-US" dirty="0"/>
              <a:t> outcomes.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•Importance of the peri-implant soft tissue seal for </a:t>
            </a:r>
            <a:r>
              <a:rPr lang="en-US" dirty="0">
                <a:solidFill>
                  <a:srgbClr val="C00000"/>
                </a:solidFill>
              </a:rPr>
              <a:t>long-term success.</a:t>
            </a:r>
            <a:endParaRPr lang="en-GB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b="1" u="sng" dirty="0"/>
              <a:t>Clinical Relevance:</a:t>
            </a:r>
            <a:r>
              <a:rPr lang="en-US" dirty="0"/>
              <a:t>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•Understanding the </a:t>
            </a:r>
            <a:r>
              <a:rPr lang="en-US" dirty="0">
                <a:solidFill>
                  <a:srgbClr val="C00000"/>
                </a:solidFill>
              </a:rPr>
              <a:t>biology of peri-implant soft tissues </a:t>
            </a:r>
            <a:r>
              <a:rPr lang="en-US" dirty="0"/>
              <a:t>is critical for clinical outcomes.</a:t>
            </a:r>
            <a:endParaRPr lang="en-GB" dirty="0"/>
          </a:p>
          <a:p>
            <a:pPr marL="0" indent="0">
              <a:buNone/>
            </a:pPr>
            <a:r>
              <a:rPr lang="en-US" dirty="0" err="1"/>
              <a:t>Sculean</a:t>
            </a:r>
            <a:r>
              <a:rPr lang="en-US" dirty="0"/>
              <a:t>, Gruber &amp; </a:t>
            </a:r>
            <a:r>
              <a:rPr lang="en-US" dirty="0" err="1"/>
              <a:t>Bosshardt</a:t>
            </a:r>
            <a:r>
              <a:rPr lang="en-US" dirty="0"/>
              <a:t> (2014); Schwarz &amp; </a:t>
            </a:r>
            <a:r>
              <a:rPr lang="en-US" dirty="0" err="1"/>
              <a:t>Ramanauskaite</a:t>
            </a:r>
            <a:r>
              <a:rPr lang="en-US" dirty="0"/>
              <a:t> (2022).</a:t>
            </a:r>
          </a:p>
        </p:txBody>
      </p:sp>
    </p:spTree>
    <p:extLst>
      <p:ext uri="{BB962C8B-B14F-4D97-AF65-F5344CB8AC3E}">
        <p14:creationId xmlns:p14="http://schemas.microsoft.com/office/powerpoint/2010/main" val="2752704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ED9A0-F787-B7D3-9185-C58E49BE9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 Between Natural And Implant Interface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3E32100-7A98-734A-769A-EF27C6087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988343"/>
            <a:ext cx="10515599" cy="450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51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ACB9E4-2FFA-93AA-47E9-194B8965D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14" y="1"/>
            <a:ext cx="5398978" cy="6858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1FDBE9-B9F4-777F-FCBC-4E022AD8F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968"/>
            <a:ext cx="6533114" cy="615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25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AE7C-E538-09C5-DC48-B72E6D01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0032"/>
          </a:xfrm>
        </p:spPr>
        <p:txBody>
          <a:bodyPr>
            <a:normAutofit fontScale="90000"/>
          </a:bodyPr>
          <a:lstStyle/>
          <a:p>
            <a:r>
              <a:rPr lang="en-US"/>
              <a:t> Peri-Implant Mucosa vs. Gingiva – Key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D5886-CF30-0F67-666B-2994B1B6F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809" y="1354111"/>
            <a:ext cx="6870405" cy="423465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u="sng" dirty="0"/>
              <a:t>Fiber Orientation</a:t>
            </a:r>
            <a:endParaRPr lang="en-GB" b="1" u="sng" dirty="0"/>
          </a:p>
          <a:p>
            <a:pPr marL="0" indent="0">
              <a:buNone/>
            </a:pPr>
            <a:r>
              <a:rPr lang="en-US" dirty="0"/>
              <a:t>•Gingiva (Teeth): </a:t>
            </a:r>
            <a:r>
              <a:rPr lang="en-US" dirty="0">
                <a:solidFill>
                  <a:srgbClr val="C00000"/>
                </a:solidFill>
              </a:rPr>
              <a:t>Periodontal fibers insert into the tooth cementum.</a:t>
            </a:r>
            <a:endParaRPr lang="en-GB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/>
              <a:t>•Peri-Implant Mucosa: </a:t>
            </a:r>
            <a:r>
              <a:rPr lang="en-US" dirty="0">
                <a:solidFill>
                  <a:srgbClr val="C00000"/>
                </a:solidFill>
              </a:rPr>
              <a:t>Connective tissue (CT) fibers</a:t>
            </a:r>
            <a:r>
              <a:rPr lang="en-US" dirty="0"/>
              <a:t> run parallel to the implant/abutment surface.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Reference: </a:t>
            </a:r>
            <a:r>
              <a:rPr lang="en-US" dirty="0" err="1"/>
              <a:t>Berglundh</a:t>
            </a:r>
            <a:r>
              <a:rPr lang="en-US" dirty="0"/>
              <a:t>, </a:t>
            </a:r>
            <a:r>
              <a:rPr lang="en-US" dirty="0" err="1"/>
              <a:t>Lindhe</a:t>
            </a:r>
            <a:r>
              <a:rPr lang="en-US" dirty="0"/>
              <a:t> et al. (1991), </a:t>
            </a:r>
            <a:r>
              <a:rPr lang="en-US" dirty="0" err="1"/>
              <a:t>Listgarten</a:t>
            </a:r>
            <a:r>
              <a:rPr lang="en-US" dirty="0"/>
              <a:t>, Lang et al. (1991).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	</a:t>
            </a:r>
            <a:endParaRPr lang="en-GB" dirty="0"/>
          </a:p>
          <a:p>
            <a:pPr marL="0" indent="0">
              <a:buNone/>
            </a:pPr>
            <a:r>
              <a:rPr lang="en-US" b="1" u="sng" dirty="0"/>
              <a:t>Cellular and Collagen Composition</a:t>
            </a:r>
            <a:r>
              <a:rPr lang="en-US" dirty="0"/>
              <a:t>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•Gingiva: </a:t>
            </a:r>
            <a:r>
              <a:rPr lang="en-US" dirty="0">
                <a:solidFill>
                  <a:srgbClr val="C00000"/>
                </a:solidFill>
              </a:rPr>
              <a:t>Higher fibroblast count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vascular content</a:t>
            </a:r>
            <a:r>
              <a:rPr lang="en-US" dirty="0"/>
              <a:t>.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•Peri-Implant Mucosa: </a:t>
            </a:r>
            <a:r>
              <a:rPr lang="en-US" dirty="0">
                <a:solidFill>
                  <a:srgbClr val="C00000"/>
                </a:solidFill>
              </a:rPr>
              <a:t>Fewer fibroblasts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higher collagen</a:t>
            </a:r>
            <a:r>
              <a:rPr lang="en-US" dirty="0"/>
              <a:t> proportion (resembles scar tissue).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Reference: Moon, </a:t>
            </a:r>
            <a:r>
              <a:rPr lang="en-US" dirty="0" err="1"/>
              <a:t>Berglundh</a:t>
            </a:r>
            <a:r>
              <a:rPr lang="en-US" dirty="0"/>
              <a:t> et al. (1999).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979E5E-FDED-DCA8-1111-C4548D44BCCE}"/>
              </a:ext>
            </a:extLst>
          </p:cNvPr>
          <p:cNvSpPr txBox="1"/>
          <p:nvPr/>
        </p:nvSpPr>
        <p:spPr>
          <a:xfrm>
            <a:off x="6838506" y="11350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D9854-0BAB-D602-DA7A-434FEE9B8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15" y="1235156"/>
            <a:ext cx="4604786" cy="525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3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30F64-D686-2D93-ABA1-8A6547964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7442"/>
            <a:ext cx="10515600" cy="53795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b="1" dirty="0"/>
              <a:t>Vascular and Elastic Fiber Differences</a:t>
            </a:r>
            <a:endParaRPr lang="en-GB" b="1" dirty="0"/>
          </a:p>
          <a:p>
            <a:pPr marL="0" indent="0">
              <a:buNone/>
            </a:pPr>
            <a:r>
              <a:rPr lang="en-US" b="1" u="sng" dirty="0"/>
              <a:t>Vascularity</a:t>
            </a:r>
            <a:r>
              <a:rPr lang="en-US" dirty="0"/>
              <a:t>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•Gingiva: </a:t>
            </a:r>
            <a:r>
              <a:rPr lang="en-US" dirty="0">
                <a:solidFill>
                  <a:srgbClr val="C00000"/>
                </a:solidFill>
              </a:rPr>
              <a:t>Greater vascular</a:t>
            </a:r>
            <a:r>
              <a:rPr lang="en-US" dirty="0"/>
              <a:t> content compared to peri-implant mucosa.	•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Reference: </a:t>
            </a:r>
            <a:r>
              <a:rPr lang="en-US" dirty="0" err="1"/>
              <a:t>Berglundh</a:t>
            </a:r>
            <a:r>
              <a:rPr lang="en-US" dirty="0"/>
              <a:t>, </a:t>
            </a:r>
            <a:r>
              <a:rPr lang="en-US" dirty="0" err="1"/>
              <a:t>Lindhe</a:t>
            </a:r>
            <a:r>
              <a:rPr lang="en-US" dirty="0"/>
              <a:t> et al. (1994).	</a:t>
            </a: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US" b="1" u="sng" dirty="0"/>
              <a:t>Elastic vs. Non-Elastic Fibers</a:t>
            </a:r>
            <a:endParaRPr lang="en-GB" b="1" u="sng" dirty="0"/>
          </a:p>
          <a:p>
            <a:pPr marL="0" indent="0">
              <a:buNone/>
            </a:pPr>
            <a:r>
              <a:rPr lang="en-US" dirty="0"/>
              <a:t>•Non-Elastic Fibers: Found in keratinized tissue, responsible for gingival stability even after surgical removal.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•Elastic Fibers: Common in non-keratinized mucosa.</a:t>
            </a:r>
          </a:p>
        </p:txBody>
      </p:sp>
    </p:spTree>
    <p:extLst>
      <p:ext uri="{BB962C8B-B14F-4D97-AF65-F5344CB8AC3E}">
        <p14:creationId xmlns:p14="http://schemas.microsoft.com/office/powerpoint/2010/main" val="3208983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1AD17-A4F0-D7D9-D4C7-C2208EF8E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289" y="365386"/>
            <a:ext cx="6338778" cy="61272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Keratinization and Attachment Differences</a:t>
            </a:r>
            <a:endParaRPr lang="en-GB" b="1" u="sng" dirty="0"/>
          </a:p>
          <a:p>
            <a:pPr marL="0" indent="0">
              <a:buNone/>
            </a:pPr>
            <a:endParaRPr lang="en-GB" b="1" u="sng" dirty="0"/>
          </a:p>
          <a:p>
            <a:pPr marL="0" indent="0">
              <a:buNone/>
            </a:pPr>
            <a:r>
              <a:rPr lang="en-US" b="1" dirty="0"/>
              <a:t>Gingiva (Teeth):</a:t>
            </a:r>
            <a:r>
              <a:rPr lang="en-US" dirty="0"/>
              <a:t>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</a:t>
            </a:r>
            <a:r>
              <a:rPr lang="en-US" dirty="0">
                <a:solidFill>
                  <a:srgbClr val="C00000"/>
                </a:solidFill>
              </a:rPr>
              <a:t>Narrow band of keratinized gingiva</a:t>
            </a:r>
            <a:r>
              <a:rPr lang="en-US" dirty="0"/>
              <a:t> reestablished due to non-elastic fibers in the periodontal space.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Reference: </a:t>
            </a:r>
            <a:r>
              <a:rPr lang="en-US" dirty="0" err="1"/>
              <a:t>Karring</a:t>
            </a:r>
            <a:r>
              <a:rPr lang="en-US" dirty="0"/>
              <a:t>, </a:t>
            </a:r>
            <a:r>
              <a:rPr lang="en-US" dirty="0" err="1"/>
              <a:t>Østergaard</a:t>
            </a:r>
            <a:r>
              <a:rPr lang="en-US" dirty="0"/>
              <a:t>, </a:t>
            </a:r>
            <a:r>
              <a:rPr lang="en-US" dirty="0" err="1"/>
              <a:t>Löe</a:t>
            </a:r>
            <a:r>
              <a:rPr lang="en-US" dirty="0"/>
              <a:t> (1971).	</a:t>
            </a:r>
            <a:endParaRPr lang="en-GB" dirty="0"/>
          </a:p>
          <a:p>
            <a:pPr marL="0" indent="0">
              <a:buNone/>
            </a:pPr>
            <a:r>
              <a:rPr lang="en-US" b="1"/>
              <a:t>Peri-Implant </a:t>
            </a:r>
            <a:r>
              <a:rPr lang="en-US" b="1" dirty="0"/>
              <a:t>Mucosa:</a:t>
            </a:r>
            <a:r>
              <a:rPr lang="en-US" dirty="0"/>
              <a:t>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•Can consist of keratinized or movable alveolar mucosa.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•Keratinized mucosa </a:t>
            </a:r>
            <a:r>
              <a:rPr lang="en-US" dirty="0">
                <a:solidFill>
                  <a:srgbClr val="C00000"/>
                </a:solidFill>
              </a:rPr>
              <a:t>may not attach to the underlying peri-implant bone.</a:t>
            </a:r>
            <a:r>
              <a:rPr lang="en-US" dirty="0"/>
              <a:t>	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Reference: </a:t>
            </a:r>
            <a:r>
              <a:rPr lang="en-US" dirty="0" err="1"/>
              <a:t>Karring</a:t>
            </a:r>
            <a:r>
              <a:rPr lang="en-US" dirty="0"/>
              <a:t>, Lang, </a:t>
            </a:r>
            <a:r>
              <a:rPr lang="en-US" dirty="0" err="1"/>
              <a:t>Löe</a:t>
            </a:r>
            <a:r>
              <a:rPr lang="en-US" dirty="0"/>
              <a:t> (1975).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B06F1E-45C4-59BE-0206-3E3A62350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38" y="590698"/>
            <a:ext cx="4994473" cy="592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9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1ACF3D7-146C-0319-C941-C841E50FE0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7073848"/>
              </p:ext>
            </p:extLst>
          </p:nvPr>
        </p:nvGraphicFramePr>
        <p:xfrm>
          <a:off x="608124" y="119942"/>
          <a:ext cx="10975752" cy="6618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8584">
                  <a:extLst>
                    <a:ext uri="{9D8B030D-6E8A-4147-A177-3AD203B41FA5}">
                      <a16:colId xmlns:a16="http://schemas.microsoft.com/office/drawing/2014/main" val="3458264454"/>
                    </a:ext>
                  </a:extLst>
                </a:gridCol>
                <a:gridCol w="3658584">
                  <a:extLst>
                    <a:ext uri="{9D8B030D-6E8A-4147-A177-3AD203B41FA5}">
                      <a16:colId xmlns:a16="http://schemas.microsoft.com/office/drawing/2014/main" val="3586902104"/>
                    </a:ext>
                  </a:extLst>
                </a:gridCol>
                <a:gridCol w="3658584">
                  <a:extLst>
                    <a:ext uri="{9D8B030D-6E8A-4147-A177-3AD203B41FA5}">
                      <a16:colId xmlns:a16="http://schemas.microsoft.com/office/drawing/2014/main" val="394821840"/>
                    </a:ext>
                  </a:extLst>
                </a:gridCol>
              </a:tblGrid>
              <a:tr h="676720">
                <a:tc>
                  <a:txBody>
                    <a:bodyPr/>
                    <a:lstStyle/>
                    <a:p>
                      <a:r>
                        <a:rPr lang="en-US" dirty="0"/>
                        <a:t>Aspect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Gingiva (Teeth)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Peri-Implant Mucosa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307249"/>
                  </a:ext>
                </a:extLst>
              </a:tr>
              <a:tr h="693225">
                <a:tc>
                  <a:txBody>
                    <a:bodyPr/>
                    <a:lstStyle/>
                    <a:p>
                      <a:r>
                        <a:rPr lang="en-US" dirty="0"/>
                        <a:t>Fiber Orientation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Periodontal fibers insert into tooth cementum.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Connective tissue fibers run parallel to the implant/abutment surface.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16910"/>
                  </a:ext>
                </a:extLst>
              </a:tr>
              <a:tr h="693225">
                <a:tc>
                  <a:txBody>
                    <a:bodyPr/>
                    <a:lstStyle/>
                    <a:p>
                      <a:r>
                        <a:rPr lang="en-US" dirty="0"/>
                        <a:t>Fibroblast Content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Higher fibroblast count.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Fewer fibroblasts, resembling scar tissue.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058257"/>
                  </a:ext>
                </a:extLst>
              </a:tr>
              <a:tr h="693225">
                <a:tc>
                  <a:txBody>
                    <a:bodyPr/>
                    <a:lstStyle/>
                    <a:p>
                      <a:r>
                        <a:rPr lang="en-US" dirty="0"/>
                        <a:t>Collagen Content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Lower collagen content compared to peri-implant CT.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Higher proportion of collagen fibers.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830224"/>
                  </a:ext>
                </a:extLst>
              </a:tr>
              <a:tr h="1287419">
                <a:tc>
                  <a:txBody>
                    <a:bodyPr/>
                    <a:lstStyle/>
                    <a:p>
                      <a:r>
                        <a:rPr lang="en-US" dirty="0"/>
                        <a:t>Vascularity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Greater vascular content.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Lower vascular content.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161631"/>
                  </a:ext>
                </a:extLst>
              </a:tr>
              <a:tr h="676720">
                <a:tc>
                  <a:txBody>
                    <a:bodyPr/>
                    <a:lstStyle/>
                    <a:p>
                      <a:r>
                        <a:rPr lang="en-US" dirty="0"/>
                        <a:t>Elastic Fibers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Non-elastic fibers responsible for keratinized tissue.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Elastic fibers commonly found in non-keratinized mucosa.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721647"/>
                  </a:ext>
                </a:extLst>
              </a:tr>
              <a:tr h="948791">
                <a:tc>
                  <a:txBody>
                    <a:bodyPr/>
                    <a:lstStyle/>
                    <a:p>
                      <a:r>
                        <a:rPr lang="en-US" dirty="0"/>
                        <a:t>Keratinization</a:t>
                      </a:r>
                      <a:r>
                        <a:rPr lang="en-GB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Narrow band of </a:t>
                      </a:r>
                      <a:r>
                        <a:rPr lang="en-GB" dirty="0"/>
                        <a:t> </a:t>
                      </a:r>
                      <a:r>
                        <a:rPr lang="en-US" dirty="0"/>
                        <a:t>keratinized gingiva reestablished even after surgical removal.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Keratinized or movable alveolar mucosa, not always attached to underlying bone.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432191"/>
                  </a:ext>
                </a:extLst>
              </a:tr>
              <a:tr h="948791">
                <a:tc>
                  <a:txBody>
                    <a:bodyPr/>
                    <a:lstStyle/>
                    <a:p>
                      <a:r>
                        <a:rPr lang="en-US" dirty="0"/>
                        <a:t>Attachment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Attached to cementum and alveolar bone via periodontal ligament</a:t>
                      </a:r>
                      <a:r>
                        <a:rPr lang="en-GB" dirty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.May not attach to peri-implant bone if keratinized tissue transitions </a:t>
                      </a:r>
                      <a:r>
                        <a:rPr lang="en-US" dirty="0" err="1"/>
                        <a:t>coronally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041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5314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Soft tissue biology in implant dentistry                           Dr Fatma Almaskari </vt:lpstr>
      <vt:lpstr>Index</vt:lpstr>
      <vt:lpstr>Introduction</vt:lpstr>
      <vt:lpstr>Difference Between Natural And Implant Interface</vt:lpstr>
      <vt:lpstr>PowerPoint Presentation</vt:lpstr>
      <vt:lpstr> Peri-Implant Mucosa vs. Gingiva – Key Differences</vt:lpstr>
      <vt:lpstr>PowerPoint Presentation</vt:lpstr>
      <vt:lpstr>PowerPoint Presentation</vt:lpstr>
      <vt:lpstr>PowerPoint Presentation</vt:lpstr>
      <vt:lpstr>The peri-implant phenotype</vt:lpstr>
      <vt:lpstr>Keratinized mucosa around implants</vt:lpstr>
      <vt:lpstr>PowerPoint Presentation</vt:lpstr>
      <vt:lpstr>PowerPoint Presentation</vt:lpstr>
      <vt:lpstr>PowerPoint Presentation</vt:lpstr>
      <vt:lpstr>PowerPoint Presentation</vt:lpstr>
      <vt:lpstr>Soft tissue grafting</vt:lpstr>
      <vt:lpstr>PowerPoint Presentation</vt:lpstr>
      <vt:lpstr>PowerPoint Presentation</vt:lpstr>
      <vt:lpstr>PowerPoint Presentation</vt:lpstr>
      <vt:lpstr>PowerPoint Presentation</vt:lpstr>
      <vt:lpstr>Outcome Optimization: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 tissue biology in implant dentistry</dc:title>
  <dc:creator>Mobile User</dc:creator>
  <cp:lastModifiedBy>Mobile User</cp:lastModifiedBy>
  <cp:revision>6</cp:revision>
  <dcterms:created xsi:type="dcterms:W3CDTF">2024-11-28T17:34:13Z</dcterms:created>
  <dcterms:modified xsi:type="dcterms:W3CDTF">2024-11-30T10:24:20Z</dcterms:modified>
</cp:coreProperties>
</file>