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387" r:id="rId2"/>
    <p:sldId id="837" r:id="rId3"/>
    <p:sldId id="391" r:id="rId4"/>
    <p:sldId id="836" r:id="rId5"/>
    <p:sldId id="838" r:id="rId6"/>
    <p:sldId id="839" r:id="rId7"/>
    <p:sldId id="821" r:id="rId8"/>
    <p:sldId id="773" r:id="rId9"/>
    <p:sldId id="764" r:id="rId10"/>
    <p:sldId id="822" r:id="rId11"/>
    <p:sldId id="828" r:id="rId12"/>
    <p:sldId id="829" r:id="rId13"/>
    <p:sldId id="830" r:id="rId14"/>
    <p:sldId id="840" r:id="rId15"/>
    <p:sldId id="831" r:id="rId16"/>
    <p:sldId id="824" r:id="rId17"/>
    <p:sldId id="832" r:id="rId18"/>
    <p:sldId id="833" r:id="rId19"/>
    <p:sldId id="847" r:id="rId20"/>
    <p:sldId id="850" r:id="rId21"/>
    <p:sldId id="825" r:id="rId22"/>
    <p:sldId id="834" r:id="rId23"/>
    <p:sldId id="835" r:id="rId24"/>
    <p:sldId id="826" r:id="rId25"/>
    <p:sldId id="1046" r:id="rId26"/>
    <p:sldId id="1047" r:id="rId27"/>
    <p:sldId id="1073" r:id="rId28"/>
    <p:sldId id="843" r:id="rId29"/>
    <p:sldId id="1052" r:id="rId30"/>
    <p:sldId id="1053" r:id="rId31"/>
    <p:sldId id="1048" r:id="rId32"/>
    <p:sldId id="1049" r:id="rId33"/>
    <p:sldId id="1050" r:id="rId34"/>
    <p:sldId id="1051" r:id="rId35"/>
    <p:sldId id="844" r:id="rId36"/>
    <p:sldId id="1054" r:id="rId37"/>
    <p:sldId id="860" r:id="rId38"/>
    <p:sldId id="1055" r:id="rId39"/>
    <p:sldId id="1056" r:id="rId40"/>
    <p:sldId id="1058" r:id="rId41"/>
    <p:sldId id="1059" r:id="rId42"/>
    <p:sldId id="1064" r:id="rId43"/>
    <p:sldId id="1061" r:id="rId44"/>
    <p:sldId id="1065" r:id="rId45"/>
    <p:sldId id="1062" r:id="rId46"/>
    <p:sldId id="1066" r:id="rId47"/>
    <p:sldId id="1067" r:id="rId48"/>
    <p:sldId id="1063" r:id="rId49"/>
    <p:sldId id="1068" r:id="rId50"/>
    <p:sldId id="1069" r:id="rId51"/>
    <p:sldId id="1072" r:id="rId52"/>
    <p:sldId id="1070" r:id="rId53"/>
    <p:sldId id="845" r:id="rId54"/>
    <p:sldId id="1071" r:id="rId55"/>
    <p:sldId id="1074" r:id="rId56"/>
    <p:sldId id="1075" r:id="rId57"/>
    <p:sldId id="1076" r:id="rId58"/>
    <p:sldId id="1077" r:id="rId59"/>
    <p:sldId id="841" r:id="rId60"/>
    <p:sldId id="856" r:id="rId61"/>
    <p:sldId id="857" r:id="rId62"/>
    <p:sldId id="1040" r:id="rId63"/>
    <p:sldId id="1042" r:id="rId64"/>
    <p:sldId id="1043" r:id="rId65"/>
    <p:sldId id="1037" r:id="rId66"/>
    <p:sldId id="1041" r:id="rId67"/>
    <p:sldId id="1038" r:id="rId68"/>
    <p:sldId id="858" r:id="rId69"/>
    <p:sldId id="846" r:id="rId70"/>
    <p:sldId id="1044" r:id="rId71"/>
    <p:sldId id="961" r:id="rId72"/>
    <p:sldId id="1078" r:id="rId73"/>
    <p:sldId id="1079" r:id="rId74"/>
    <p:sldId id="1081" r:id="rId75"/>
    <p:sldId id="1083" r:id="rId76"/>
    <p:sldId id="1080" r:id="rId77"/>
    <p:sldId id="1082" r:id="rId78"/>
    <p:sldId id="827" r:id="rId79"/>
    <p:sldId id="399" r:id="rId80"/>
    <p:sldId id="855" r:id="rId81"/>
    <p:sldId id="848" r:id="rId82"/>
    <p:sldId id="849" r:id="rId83"/>
    <p:sldId id="1036" r:id="rId84"/>
    <p:sldId id="851" r:id="rId85"/>
    <p:sldId id="1057" r:id="rId86"/>
    <p:sldId id="852" r:id="rId87"/>
    <p:sldId id="853" r:id="rId88"/>
    <p:sldId id="1039" r:id="rId89"/>
    <p:sldId id="1045" r:id="rId90"/>
    <p:sldId id="398" r:id="rId91"/>
  </p:sldIdLst>
  <p:sldSz cx="12192000" cy="6858000"/>
  <p:notesSz cx="6858000" cy="9144000"/>
  <p:defaultTextStyle>
    <a:defPPr marL="0" marR="0" indent="0" algn="l" defTabSz="673479" rtl="0" fontAlgn="auto" latinLnBrk="1"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defRPr>
    </a:defPPr>
    <a:lvl1pPr marL="0" marR="0" indent="0"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1pPr>
    <a:lvl2pPr marL="0" marR="0" indent="252554"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2pPr>
    <a:lvl3pPr marL="0" marR="0" indent="505108"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3pPr>
    <a:lvl4pPr marL="0" marR="0" indent="757663"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4pPr>
    <a:lvl5pPr marL="0" marR="0" indent="1010217"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5pPr>
    <a:lvl6pPr marL="0" marR="0" indent="1262771"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6pPr>
    <a:lvl7pPr marL="0" marR="0" indent="1515326"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7pPr>
    <a:lvl8pPr marL="0" marR="0" indent="1767880"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8pPr>
    <a:lvl9pPr marL="0" marR="0" indent="2020434" algn="ctr" defTabSz="430278"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Neue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a:srgbClr val="FF0003"/>
    <a:srgbClr val="0365C0"/>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2"/>
    <p:restoredTop sz="88288"/>
  </p:normalViewPr>
  <p:slideViewPr>
    <p:cSldViewPr snapToGrid="0">
      <p:cViewPr varScale="1">
        <p:scale>
          <a:sx n="111" d="100"/>
          <a:sy n="111" d="100"/>
        </p:scale>
        <p:origin x="232" y="1160"/>
      </p:cViewPr>
      <p:guideLst>
        <p:guide orient="horz" pos="2160"/>
        <p:guide pos="3840"/>
      </p:guideLst>
    </p:cSldViewPr>
  </p:slideViewPr>
  <p:outlineViewPr>
    <p:cViewPr>
      <p:scale>
        <a:sx n="33" d="100"/>
        <a:sy n="33" d="100"/>
      </p:scale>
      <p:origin x="0" y="-54712"/>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2C9637-BA44-DF4C-8AB9-9383F607F7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50484D-EC75-FF42-A92E-E7EF1AEB3035}" type="slidenum">
              <a:rPr lang="en-IE" smtClean="0"/>
              <a:t>‹#›</a:t>
            </a:fld>
            <a:endParaRPr lang="en-IE"/>
          </a:p>
        </p:txBody>
      </p:sp>
    </p:spTree>
    <p:extLst>
      <p:ext uri="{BB962C8B-B14F-4D97-AF65-F5344CB8AC3E}">
        <p14:creationId xmlns:p14="http://schemas.microsoft.com/office/powerpoint/2010/main" val="3297850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xfrm>
            <a:off x="381000" y="685800"/>
            <a:ext cx="6096000" cy="3429000"/>
          </a:xfrm>
          <a:prstGeom prst="rect">
            <a:avLst/>
          </a:prstGeom>
        </p:spPr>
        <p:txBody>
          <a:bodyPr/>
          <a:lstStyle/>
          <a:p>
            <a:endParaRPr/>
          </a:p>
        </p:txBody>
      </p:sp>
      <p:sp>
        <p:nvSpPr>
          <p:cNvPr id="223" name="Shape 2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23908270"/>
      </p:ext>
    </p:extLst>
  </p:cSld>
  <p:clrMap bg1="lt1" tx1="dk1" bg2="lt2" tx2="dk2" accent1="accent1" accent2="accent2" accent3="accent3" accent4="accent4" accent5="accent5" accent6="accent6" hlink="hlink" folHlink="folHlink"/>
  <p:notesStyle>
    <a:lvl1pPr defTabSz="430278" latinLnBrk="0">
      <a:defRPr sz="1500">
        <a:latin typeface="Lucida Grande"/>
        <a:ea typeface="Lucida Grande"/>
        <a:cs typeface="Lucida Grande"/>
        <a:sym typeface="Lucida Grande"/>
      </a:defRPr>
    </a:lvl1pPr>
    <a:lvl2pPr indent="168370" defTabSz="430278" latinLnBrk="0">
      <a:defRPr sz="1500">
        <a:latin typeface="Lucida Grande"/>
        <a:ea typeface="Lucida Grande"/>
        <a:cs typeface="Lucida Grande"/>
        <a:sym typeface="Lucida Grande"/>
      </a:defRPr>
    </a:lvl2pPr>
    <a:lvl3pPr indent="336738" defTabSz="430278" latinLnBrk="0">
      <a:defRPr sz="1500">
        <a:latin typeface="Lucida Grande"/>
        <a:ea typeface="Lucida Grande"/>
        <a:cs typeface="Lucida Grande"/>
        <a:sym typeface="Lucida Grande"/>
      </a:defRPr>
    </a:lvl3pPr>
    <a:lvl4pPr indent="505108" defTabSz="430278" latinLnBrk="0">
      <a:defRPr sz="1500">
        <a:latin typeface="Lucida Grande"/>
        <a:ea typeface="Lucida Grande"/>
        <a:cs typeface="Lucida Grande"/>
        <a:sym typeface="Lucida Grande"/>
      </a:defRPr>
    </a:lvl4pPr>
    <a:lvl5pPr indent="673479" defTabSz="430278" latinLnBrk="0">
      <a:defRPr sz="1500">
        <a:latin typeface="Lucida Grande"/>
        <a:ea typeface="Lucida Grande"/>
        <a:cs typeface="Lucida Grande"/>
        <a:sym typeface="Lucida Grande"/>
      </a:defRPr>
    </a:lvl5pPr>
    <a:lvl6pPr indent="841848" defTabSz="430278" latinLnBrk="0">
      <a:defRPr sz="1500">
        <a:latin typeface="Lucida Grande"/>
        <a:ea typeface="Lucida Grande"/>
        <a:cs typeface="Lucida Grande"/>
        <a:sym typeface="Lucida Grande"/>
      </a:defRPr>
    </a:lvl6pPr>
    <a:lvl7pPr indent="1010217" defTabSz="430278" latinLnBrk="0">
      <a:defRPr sz="1500">
        <a:latin typeface="Lucida Grande"/>
        <a:ea typeface="Lucida Grande"/>
        <a:cs typeface="Lucida Grande"/>
        <a:sym typeface="Lucida Grande"/>
      </a:defRPr>
    </a:lvl7pPr>
    <a:lvl8pPr indent="1178588" defTabSz="430278" latinLnBrk="0">
      <a:defRPr sz="1500">
        <a:latin typeface="Lucida Grande"/>
        <a:ea typeface="Lucida Grande"/>
        <a:cs typeface="Lucida Grande"/>
        <a:sym typeface="Lucida Grande"/>
      </a:defRPr>
    </a:lvl8pPr>
    <a:lvl9pPr indent="1346956" defTabSz="430278" latinLnBrk="0">
      <a:defRPr sz="15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698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30278" rtl="0" latinLnBrk="0"/>
            <a:endParaRPr lang="en-IE" dirty="0"/>
          </a:p>
        </p:txBody>
      </p:sp>
    </p:spTree>
    <p:extLst>
      <p:ext uri="{BB962C8B-B14F-4D97-AF65-F5344CB8AC3E}">
        <p14:creationId xmlns:p14="http://schemas.microsoft.com/office/powerpoint/2010/main" val="111533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30278" rtl="0" latinLnBrk="0"/>
            <a:endParaRPr lang="en-IE" dirty="0"/>
          </a:p>
        </p:txBody>
      </p:sp>
    </p:spTree>
    <p:extLst>
      <p:ext uri="{BB962C8B-B14F-4D97-AF65-F5344CB8AC3E}">
        <p14:creationId xmlns:p14="http://schemas.microsoft.com/office/powerpoint/2010/main" val="352536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926013"/>
            <a:ext cx="5680075" cy="4029075"/>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03DFEE7F-4815-4A49-B0E4-1CDD387D5813}" type="slidenum">
              <a:rPr lang="en-US" smtClean="0"/>
              <a:pPr>
                <a:defRPr/>
              </a:pPr>
              <a:t>7</a:t>
            </a:fld>
            <a:endParaRPr lang="en-US"/>
          </a:p>
        </p:txBody>
      </p:sp>
    </p:spTree>
    <p:extLst>
      <p:ext uri="{BB962C8B-B14F-4D97-AF65-F5344CB8AC3E}">
        <p14:creationId xmlns:p14="http://schemas.microsoft.com/office/powerpoint/2010/main" val="426531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9800">
              <a:defRPr sz="1000" b="1">
                <a:solidFill>
                  <a:schemeClr val="tx1"/>
                </a:solidFill>
                <a:latin typeface="Arial Narrow" pitchFamily="34" charset="0"/>
              </a:defRPr>
            </a:lvl1pPr>
            <a:lvl2pPr marL="742950" indent="-285750" defTabSz="939800">
              <a:defRPr sz="1000" b="1">
                <a:solidFill>
                  <a:schemeClr val="tx1"/>
                </a:solidFill>
                <a:latin typeface="Arial Narrow" pitchFamily="34" charset="0"/>
              </a:defRPr>
            </a:lvl2pPr>
            <a:lvl3pPr marL="1143000" indent="-228600" defTabSz="939800">
              <a:defRPr sz="1000" b="1">
                <a:solidFill>
                  <a:schemeClr val="tx1"/>
                </a:solidFill>
                <a:latin typeface="Arial Narrow" pitchFamily="34" charset="0"/>
              </a:defRPr>
            </a:lvl3pPr>
            <a:lvl4pPr marL="1600200" indent="-228600" defTabSz="939800">
              <a:defRPr sz="1000" b="1">
                <a:solidFill>
                  <a:schemeClr val="tx1"/>
                </a:solidFill>
                <a:latin typeface="Arial Narrow" pitchFamily="34" charset="0"/>
              </a:defRPr>
            </a:lvl4pPr>
            <a:lvl5pPr marL="2057400" indent="-228600" defTabSz="939800">
              <a:defRPr sz="1000" b="1">
                <a:solidFill>
                  <a:schemeClr val="tx1"/>
                </a:solidFill>
                <a:latin typeface="Arial Narrow" pitchFamily="34" charset="0"/>
              </a:defRPr>
            </a:lvl5pPr>
            <a:lvl6pPr marL="2514600" indent="-228600" algn="ctr" defTabSz="939800" eaLnBrk="0" fontAlgn="base" hangingPunct="0">
              <a:lnSpc>
                <a:spcPct val="90000"/>
              </a:lnSpc>
              <a:spcBef>
                <a:spcPct val="0"/>
              </a:spcBef>
              <a:spcAft>
                <a:spcPct val="0"/>
              </a:spcAft>
              <a:defRPr sz="1000" b="1">
                <a:solidFill>
                  <a:schemeClr val="tx1"/>
                </a:solidFill>
                <a:latin typeface="Arial Narrow" pitchFamily="34" charset="0"/>
              </a:defRPr>
            </a:lvl6pPr>
            <a:lvl7pPr marL="2971800" indent="-228600" algn="ctr" defTabSz="939800" eaLnBrk="0" fontAlgn="base" hangingPunct="0">
              <a:lnSpc>
                <a:spcPct val="90000"/>
              </a:lnSpc>
              <a:spcBef>
                <a:spcPct val="0"/>
              </a:spcBef>
              <a:spcAft>
                <a:spcPct val="0"/>
              </a:spcAft>
              <a:defRPr sz="1000" b="1">
                <a:solidFill>
                  <a:schemeClr val="tx1"/>
                </a:solidFill>
                <a:latin typeface="Arial Narrow" pitchFamily="34" charset="0"/>
              </a:defRPr>
            </a:lvl7pPr>
            <a:lvl8pPr marL="3429000" indent="-228600" algn="ctr" defTabSz="939800" eaLnBrk="0" fontAlgn="base" hangingPunct="0">
              <a:lnSpc>
                <a:spcPct val="90000"/>
              </a:lnSpc>
              <a:spcBef>
                <a:spcPct val="0"/>
              </a:spcBef>
              <a:spcAft>
                <a:spcPct val="0"/>
              </a:spcAft>
              <a:defRPr sz="1000" b="1">
                <a:solidFill>
                  <a:schemeClr val="tx1"/>
                </a:solidFill>
                <a:latin typeface="Arial Narrow" pitchFamily="34" charset="0"/>
              </a:defRPr>
            </a:lvl8pPr>
            <a:lvl9pPr marL="3886200" indent="-228600" algn="ctr" defTabSz="939800" eaLnBrk="0" fontAlgn="base" hangingPunct="0">
              <a:lnSpc>
                <a:spcPct val="90000"/>
              </a:lnSpc>
              <a:spcBef>
                <a:spcPct val="0"/>
              </a:spcBef>
              <a:spcAft>
                <a:spcPct val="0"/>
              </a:spcAft>
              <a:defRPr sz="1000" b="1">
                <a:solidFill>
                  <a:schemeClr val="tx1"/>
                </a:solidFill>
                <a:latin typeface="Arial Narrow" pitchFamily="34" charset="0"/>
              </a:defRPr>
            </a:lvl9pPr>
          </a:lstStyle>
          <a:p>
            <a:fld id="{3497B555-EF97-4508-92E0-81185B4E0BA6}" type="slidenum">
              <a:rPr lang="en-US" b="0" smtClean="0">
                <a:latin typeface="Times New Roman" pitchFamily="18" charset="0"/>
              </a:rPr>
              <a:pPr/>
              <a:t>8</a:t>
            </a:fld>
            <a:endParaRPr lang="en-US" b="0">
              <a:latin typeface="Times New Roman" pitchFamily="18" charset="0"/>
            </a:endParaRPr>
          </a:p>
        </p:txBody>
      </p:sp>
      <p:sp>
        <p:nvSpPr>
          <p:cNvPr id="62467" name="Rectangle 2"/>
          <p:cNvSpPr>
            <a:spLocks noGrp="1" noRot="1" noChangeAspect="1" noChangeArrowheads="1" noTextEdit="1"/>
          </p:cNvSpPr>
          <p:nvPr>
            <p:ph type="sldImg"/>
          </p:nvPr>
        </p:nvSpPr>
        <p:spPr>
          <a:xfrm>
            <a:off x="381000" y="773113"/>
            <a:ext cx="6356350" cy="3576637"/>
          </a:xfrm>
        </p:spPr>
      </p:sp>
      <p:sp>
        <p:nvSpPr>
          <p:cNvPr id="62468" name="Rectangle 3"/>
          <p:cNvSpPr>
            <a:spLocks noGrp="1" noChangeArrowheads="1"/>
          </p:cNvSpPr>
          <p:nvPr>
            <p:ph type="body" idx="1"/>
          </p:nvPr>
        </p:nvSpPr>
        <p:spPr bwMode="auto">
          <a:xfrm>
            <a:off x="709613" y="4862513"/>
            <a:ext cx="5680075" cy="46037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9800">
              <a:defRPr sz="1000" b="1">
                <a:solidFill>
                  <a:schemeClr val="tx1"/>
                </a:solidFill>
                <a:latin typeface="Arial Narrow" pitchFamily="34" charset="0"/>
              </a:defRPr>
            </a:lvl1pPr>
            <a:lvl2pPr marL="742950" indent="-285750" defTabSz="939800">
              <a:defRPr sz="1000" b="1">
                <a:solidFill>
                  <a:schemeClr val="tx1"/>
                </a:solidFill>
                <a:latin typeface="Arial Narrow" pitchFamily="34" charset="0"/>
              </a:defRPr>
            </a:lvl2pPr>
            <a:lvl3pPr marL="1143000" indent="-228600" defTabSz="939800">
              <a:defRPr sz="1000" b="1">
                <a:solidFill>
                  <a:schemeClr val="tx1"/>
                </a:solidFill>
                <a:latin typeface="Arial Narrow" pitchFamily="34" charset="0"/>
              </a:defRPr>
            </a:lvl3pPr>
            <a:lvl4pPr marL="1600200" indent="-228600" defTabSz="939800">
              <a:defRPr sz="1000" b="1">
                <a:solidFill>
                  <a:schemeClr val="tx1"/>
                </a:solidFill>
                <a:latin typeface="Arial Narrow" pitchFamily="34" charset="0"/>
              </a:defRPr>
            </a:lvl4pPr>
            <a:lvl5pPr marL="2057400" indent="-228600" defTabSz="939800">
              <a:defRPr sz="1000" b="1">
                <a:solidFill>
                  <a:schemeClr val="tx1"/>
                </a:solidFill>
                <a:latin typeface="Arial Narrow" pitchFamily="34" charset="0"/>
              </a:defRPr>
            </a:lvl5pPr>
            <a:lvl6pPr marL="2514600" indent="-228600" algn="ctr" defTabSz="939800" eaLnBrk="0" fontAlgn="base" hangingPunct="0">
              <a:lnSpc>
                <a:spcPct val="90000"/>
              </a:lnSpc>
              <a:spcBef>
                <a:spcPct val="0"/>
              </a:spcBef>
              <a:spcAft>
                <a:spcPct val="0"/>
              </a:spcAft>
              <a:defRPr sz="1000" b="1">
                <a:solidFill>
                  <a:schemeClr val="tx1"/>
                </a:solidFill>
                <a:latin typeface="Arial Narrow" pitchFamily="34" charset="0"/>
              </a:defRPr>
            </a:lvl6pPr>
            <a:lvl7pPr marL="2971800" indent="-228600" algn="ctr" defTabSz="939800" eaLnBrk="0" fontAlgn="base" hangingPunct="0">
              <a:lnSpc>
                <a:spcPct val="90000"/>
              </a:lnSpc>
              <a:spcBef>
                <a:spcPct val="0"/>
              </a:spcBef>
              <a:spcAft>
                <a:spcPct val="0"/>
              </a:spcAft>
              <a:defRPr sz="1000" b="1">
                <a:solidFill>
                  <a:schemeClr val="tx1"/>
                </a:solidFill>
                <a:latin typeface="Arial Narrow" pitchFamily="34" charset="0"/>
              </a:defRPr>
            </a:lvl7pPr>
            <a:lvl8pPr marL="3429000" indent="-228600" algn="ctr" defTabSz="939800" eaLnBrk="0" fontAlgn="base" hangingPunct="0">
              <a:lnSpc>
                <a:spcPct val="90000"/>
              </a:lnSpc>
              <a:spcBef>
                <a:spcPct val="0"/>
              </a:spcBef>
              <a:spcAft>
                <a:spcPct val="0"/>
              </a:spcAft>
              <a:defRPr sz="1000" b="1">
                <a:solidFill>
                  <a:schemeClr val="tx1"/>
                </a:solidFill>
                <a:latin typeface="Arial Narrow" pitchFamily="34" charset="0"/>
              </a:defRPr>
            </a:lvl8pPr>
            <a:lvl9pPr marL="3886200" indent="-228600" algn="ctr" defTabSz="939800" eaLnBrk="0" fontAlgn="base" hangingPunct="0">
              <a:lnSpc>
                <a:spcPct val="90000"/>
              </a:lnSpc>
              <a:spcBef>
                <a:spcPct val="0"/>
              </a:spcBef>
              <a:spcAft>
                <a:spcPct val="0"/>
              </a:spcAft>
              <a:defRPr sz="1000" b="1">
                <a:solidFill>
                  <a:schemeClr val="tx1"/>
                </a:solidFill>
                <a:latin typeface="Arial Narrow" pitchFamily="34" charset="0"/>
              </a:defRPr>
            </a:lvl9pPr>
          </a:lstStyle>
          <a:p>
            <a:fld id="{2092AAB7-CDE3-491A-92AF-6D51B967BF5F}" type="slidenum">
              <a:rPr lang="en-US" b="0" smtClean="0">
                <a:latin typeface="Times New Roman" pitchFamily="18" charset="0"/>
              </a:rPr>
              <a:pPr/>
              <a:t>9</a:t>
            </a:fld>
            <a:endParaRPr lang="en-US" b="0">
              <a:latin typeface="Times New Roman" pitchFamily="18" charset="0"/>
            </a:endParaRPr>
          </a:p>
        </p:txBody>
      </p:sp>
      <p:sp>
        <p:nvSpPr>
          <p:cNvPr id="65539" name="Rectangle 2"/>
          <p:cNvSpPr>
            <a:spLocks noGrp="1" noRot="1" noChangeAspect="1" noChangeArrowheads="1" noTextEdit="1"/>
          </p:cNvSpPr>
          <p:nvPr>
            <p:ph type="sldImg"/>
          </p:nvPr>
        </p:nvSpPr>
        <p:spPr>
          <a:xfrm>
            <a:off x="381000" y="773113"/>
            <a:ext cx="6356350" cy="3576637"/>
          </a:xfrm>
        </p:spPr>
      </p:sp>
      <p:sp>
        <p:nvSpPr>
          <p:cNvPr id="65540" name="Rectangle 3"/>
          <p:cNvSpPr>
            <a:spLocks noGrp="1" noChangeArrowheads="1"/>
          </p:cNvSpPr>
          <p:nvPr>
            <p:ph type="body" idx="1"/>
          </p:nvPr>
        </p:nvSpPr>
        <p:spPr bwMode="auto">
          <a:xfrm>
            <a:off x="709613" y="4862513"/>
            <a:ext cx="5680075" cy="46037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30278" rtl="0" latinLnBrk="0"/>
            <a:endParaRPr lang="en-IE"/>
          </a:p>
        </p:txBody>
      </p:sp>
    </p:spTree>
    <p:extLst>
      <p:ext uri="{BB962C8B-B14F-4D97-AF65-F5344CB8AC3E}">
        <p14:creationId xmlns:p14="http://schemas.microsoft.com/office/powerpoint/2010/main" val="212822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30278" rtl="0" latinLnBrk="0"/>
            <a:r>
              <a:rPr lang="en-IE" dirty="0" err="1"/>
              <a:t>N_splits</a:t>
            </a:r>
            <a:r>
              <a:rPr lang="en-IE" dirty="0"/>
              <a:t> = The data set is shuffled at the beginning, then split into N folds, before random sampling</a:t>
            </a:r>
          </a:p>
        </p:txBody>
      </p:sp>
    </p:spTree>
    <p:extLst>
      <p:ext uri="{BB962C8B-B14F-4D97-AF65-F5344CB8AC3E}">
        <p14:creationId xmlns:p14="http://schemas.microsoft.com/office/powerpoint/2010/main" val="260513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926013"/>
            <a:ext cx="5680075" cy="4029075"/>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3E2984CD-76F9-4B4D-90FB-6B9E9B8AF294}" type="slidenum">
              <a:rPr lang="en-US" smtClean="0"/>
              <a:pPr>
                <a:defRPr/>
              </a:pPr>
              <a:t>71</a:t>
            </a:fld>
            <a:endParaRPr lang="en-US"/>
          </a:p>
        </p:txBody>
      </p:sp>
    </p:spTree>
    <p:extLst>
      <p:ext uri="{BB962C8B-B14F-4D97-AF65-F5344CB8AC3E}">
        <p14:creationId xmlns:p14="http://schemas.microsoft.com/office/powerpoint/2010/main" val="264870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Top copy 1">
    <p:spTree>
      <p:nvGrpSpPr>
        <p:cNvPr id="1" name=""/>
        <p:cNvGrpSpPr/>
        <p:nvPr/>
      </p:nvGrpSpPr>
      <p:grpSpPr>
        <a:xfrm>
          <a:off x="0" y="0"/>
          <a:ext cx="0" cy="0"/>
          <a:chOff x="0" y="0"/>
          <a:chExt cx="0" cy="0"/>
        </a:xfrm>
      </p:grpSpPr>
      <p:sp>
        <p:nvSpPr>
          <p:cNvPr id="72" name="Shape 72"/>
          <p:cNvSpPr/>
          <p:nvPr/>
        </p:nvSpPr>
        <p:spPr>
          <a:xfrm>
            <a:off x="476253" y="946551"/>
            <a:ext cx="11179969" cy="821531"/>
          </a:xfrm>
          <a:prstGeom prst="rect">
            <a:avLst/>
          </a:prstGeom>
          <a:solidFill>
            <a:srgbClr val="FFFFFF"/>
          </a:solidFill>
          <a:ln w="25400">
            <a:miter lim="400000"/>
          </a:ln>
        </p:spPr>
        <p:txBody>
          <a:bodyPr lIns="37415" tIns="37415" rIns="37415" bIns="37415" anchor="ctr"/>
          <a:lstStyle/>
          <a:p>
            <a:pPr>
              <a:defRPr sz="3600"/>
            </a:pPr>
            <a:endParaRPr sz="3600"/>
          </a:p>
        </p:txBody>
      </p:sp>
      <p:sp>
        <p:nvSpPr>
          <p:cNvPr id="73" name="Shape 73"/>
          <p:cNvSpPr>
            <a:spLocks noGrp="1"/>
          </p:cNvSpPr>
          <p:nvPr>
            <p:ph type="title"/>
          </p:nvPr>
        </p:nvSpPr>
        <p:spPr>
          <a:xfrm>
            <a:off x="511972" y="1973461"/>
            <a:ext cx="11120437" cy="2911078"/>
          </a:xfrm>
          <a:prstGeom prst="rect">
            <a:avLst/>
          </a:prstGeom>
        </p:spPr>
        <p:txBody>
          <a:bodyPr anchor="ctr"/>
          <a:lstStyle>
            <a:lvl1pPr algn="ctr"/>
          </a:lstStyle>
          <a:p>
            <a:r>
              <a:t>Title Text</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205" name="Shape 205"/>
          <p:cNvSpPr>
            <a:spLocks noGrp="1"/>
          </p:cNvSpPr>
          <p:nvPr>
            <p:ph type="title"/>
          </p:nvPr>
        </p:nvSpPr>
        <p:spPr>
          <a:prstGeom prst="rect">
            <a:avLst/>
          </a:prstGeom>
        </p:spPr>
        <p:txBody>
          <a:bodyPr/>
          <a:lstStyle>
            <a:lvl1pPr>
              <a:defRPr>
                <a:solidFill>
                  <a:srgbClr val="6C6C6C"/>
                </a:solidFill>
              </a:defRPr>
            </a:lvl1pPr>
          </a:lstStyle>
          <a:p>
            <a:r>
              <a:t>Title Text</a:t>
            </a:r>
          </a:p>
        </p:txBody>
      </p:sp>
      <p:sp>
        <p:nvSpPr>
          <p:cNvPr id="206" name="Shape 206"/>
          <p:cNvSpPr>
            <a:spLocks noGrp="1"/>
          </p:cNvSpPr>
          <p:nvPr>
            <p:ph type="body" sz="half" idx="1"/>
          </p:nvPr>
        </p:nvSpPr>
        <p:spPr>
          <a:xfrm>
            <a:off x="535785" y="1634133"/>
            <a:ext cx="11120436" cy="4616648"/>
          </a:xfrm>
          <a:prstGeom prst="rect">
            <a:avLst/>
          </a:prstGeom>
        </p:spPr>
        <p:txBody>
          <a:bodyPr/>
          <a:lstStyle>
            <a:lvl1pPr>
              <a:spcBef>
                <a:spcPts val="1200"/>
              </a:spcBef>
              <a:defRPr sz="2000">
                <a:solidFill>
                  <a:srgbClr val="747474"/>
                </a:solidFill>
              </a:defRPr>
            </a:lvl1pPr>
            <a:lvl2pPr>
              <a:spcBef>
                <a:spcPts val="600"/>
              </a:spcBef>
              <a:defRPr sz="1800">
                <a:solidFill>
                  <a:srgbClr val="747474"/>
                </a:solidFill>
              </a:defRPr>
            </a:lvl2pPr>
            <a:lvl3pPr>
              <a:spcBef>
                <a:spcPts val="600"/>
              </a:spcBef>
              <a:defRPr sz="1800">
                <a:solidFill>
                  <a:srgbClr val="747474"/>
                </a:solidFill>
              </a:defRPr>
            </a:lvl3pPr>
            <a:lvl4pPr>
              <a:spcBef>
                <a:spcPts val="600"/>
              </a:spcBef>
              <a:defRPr sz="1600">
                <a:solidFill>
                  <a:srgbClr val="747474"/>
                </a:solidFill>
              </a:defRPr>
            </a:lvl4pPr>
            <a:lvl5pPr>
              <a:spcBef>
                <a:spcPts val="600"/>
              </a:spcBef>
              <a:defRPr sz="1600">
                <a:solidFill>
                  <a:srgbClr val="747474"/>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07" name="Shape 2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r>
              <a:t>Title Text</a:t>
            </a:r>
          </a:p>
        </p:txBody>
      </p:sp>
      <p:sp>
        <p:nvSpPr>
          <p:cNvPr id="215" name="Shape 215"/>
          <p:cNvSpPr>
            <a:spLocks noGrp="1"/>
          </p:cNvSpPr>
          <p:nvPr>
            <p:ph type="body" sz="half" idx="1"/>
          </p:nvPr>
        </p:nvSpPr>
        <p:spPr>
          <a:xfrm>
            <a:off x="7846221" y="1634133"/>
            <a:ext cx="3810000" cy="4616648"/>
          </a:xfrm>
          <a:prstGeom prst="rect">
            <a:avLst/>
          </a:prstGeom>
        </p:spPr>
        <p:txBody>
          <a:bodyPr/>
          <a:lstStyle>
            <a:lvl1pPr>
              <a:spcBef>
                <a:spcPts val="3536"/>
              </a:spcBef>
              <a:defRPr sz="1900">
                <a:solidFill>
                  <a:srgbClr val="747474"/>
                </a:solidFill>
              </a:defRPr>
            </a:lvl1pPr>
            <a:lvl2pPr>
              <a:spcBef>
                <a:spcPts val="3536"/>
              </a:spcBef>
              <a:defRPr sz="1900">
                <a:solidFill>
                  <a:srgbClr val="747474"/>
                </a:solidFill>
              </a:defRPr>
            </a:lvl2pPr>
            <a:lvl3pPr>
              <a:spcBef>
                <a:spcPts val="3536"/>
              </a:spcBef>
              <a:defRPr sz="1900">
                <a:solidFill>
                  <a:srgbClr val="747474"/>
                </a:solidFill>
              </a:defRPr>
            </a:lvl3pPr>
            <a:lvl4pPr>
              <a:defRPr>
                <a:solidFill>
                  <a:srgbClr val="747474"/>
                </a:solidFill>
              </a:defRPr>
            </a:lvl4pPr>
            <a:lvl5pPr>
              <a:defRPr>
                <a:solidFill>
                  <a:srgbClr val="747474"/>
                </a:solidFill>
              </a:defRPr>
            </a:lvl5pPr>
          </a:lstStyle>
          <a:p>
            <a:r>
              <a:t>Body Level One</a:t>
            </a:r>
          </a:p>
          <a:p>
            <a:pPr lvl="1"/>
            <a:r>
              <a:t>Body Level Two</a:t>
            </a:r>
          </a:p>
          <a:p>
            <a:pPr lvl="2"/>
            <a:r>
              <a:t>Body Level Three</a:t>
            </a:r>
          </a:p>
          <a:p>
            <a:pPr lvl="3"/>
            <a:r>
              <a:t>Body Level Four</a:t>
            </a:r>
          </a:p>
          <a:p>
            <a:pPr lvl="4"/>
            <a:r>
              <a:t>Body Level Five</a:t>
            </a:r>
          </a:p>
        </p:txBody>
      </p:sp>
      <p:sp>
        <p:nvSpPr>
          <p:cNvPr id="216" name="Shape 2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214290"/>
            <a:ext cx="10972800" cy="714380"/>
          </a:xfrm>
          <a:prstGeom prst="rect">
            <a:avLst/>
          </a:prstGeom>
        </p:spPr>
        <p:txBody>
          <a:bodyPr/>
          <a:lstStyle>
            <a:lvl1pPr>
              <a:defRPr>
                <a:ln>
                  <a:noFill/>
                </a:ln>
                <a:solidFill>
                  <a:schemeClr val="bg1"/>
                </a:solidFill>
                <a:effectLst/>
              </a:defRPr>
            </a:lvl1pPr>
          </a:lstStyle>
          <a:p>
            <a:r>
              <a:rPr lang="en-US" dirty="0"/>
              <a:t>Click to edit Master title style</a:t>
            </a:r>
          </a:p>
        </p:txBody>
      </p:sp>
      <p:sp>
        <p:nvSpPr>
          <p:cNvPr id="15" name="Content Placeholder 7"/>
          <p:cNvSpPr>
            <a:spLocks noGrp="1"/>
          </p:cNvSpPr>
          <p:nvPr>
            <p:ph sz="quarter" idx="1"/>
          </p:nvPr>
        </p:nvSpPr>
        <p:spPr>
          <a:xfrm>
            <a:off x="609600" y="1142984"/>
            <a:ext cx="10972800" cy="5429288"/>
          </a:xfrm>
          <a:prstGeom prst="rect">
            <a:avLst/>
          </a:prstGeom>
        </p:spPr>
        <p:txBody>
          <a:bodyPr/>
          <a:lstStyle>
            <a:lvl1pPr>
              <a:buClr>
                <a:schemeClr val="bg1"/>
              </a:buClr>
              <a:buFont typeface="Wingdings" pitchFamily="2" charset="2"/>
              <a:buChar char="§"/>
              <a:defRPr>
                <a:solidFill>
                  <a:schemeClr val="bg1"/>
                </a:solidFill>
              </a:defRPr>
            </a:lvl1pPr>
            <a:lvl2pPr>
              <a:buClr>
                <a:schemeClr val="bg1"/>
              </a:buClr>
              <a:buFont typeface="Wingdings" pitchFamily="2" charset="2"/>
              <a:buChar char="§"/>
              <a:defRPr>
                <a:solidFill>
                  <a:schemeClr val="bg1"/>
                </a:solidFill>
              </a:defRPr>
            </a:lvl2pPr>
            <a:lvl3pPr>
              <a:buClr>
                <a:schemeClr val="bg1"/>
              </a:buClr>
              <a:buFont typeface="Wingdings" pitchFamily="2" charset="2"/>
              <a:buChar char="§"/>
              <a:defRPr>
                <a:solidFill>
                  <a:schemeClr val="bg1"/>
                </a:solidFill>
              </a:defRPr>
            </a:lvl3pPr>
            <a:lvl4pPr>
              <a:buClr>
                <a:schemeClr val="bg1"/>
              </a:buClr>
              <a:buFont typeface="Wingdings" pitchFamily="2" charset="2"/>
              <a:buChar cha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Fift</a:t>
            </a:r>
            <a:r>
              <a:rPr lang="en-US" dirty="0"/>
              <a:t> level</a:t>
            </a:r>
          </a:p>
        </p:txBody>
      </p:sp>
    </p:spTree>
    <p:extLst>
      <p:ext uri="{BB962C8B-B14F-4D97-AF65-F5344CB8AC3E}">
        <p14:creationId xmlns:p14="http://schemas.microsoft.com/office/powerpoint/2010/main" val="220538393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B79ABBF-D290-7446-8455-C53D99D28601}" type="datetimeFigureOut">
              <a:rPr lang="en-US" smtClean="0"/>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580470" y="6465096"/>
            <a:ext cx="213483" cy="383337"/>
          </a:xfrm>
        </p:spPr>
        <p:txBody>
          <a:bodyPr/>
          <a:lstStyle/>
          <a:p>
            <a:pPr>
              <a:defRPr/>
            </a:pPr>
            <a:endParaRPr lang="en-US"/>
          </a:p>
          <a:p>
            <a:pPr>
              <a:defRPr/>
            </a:pPr>
            <a:fld id="{6121C829-0278-4874-B110-053C5E0C5A4E}" type="slidenum">
              <a:rPr lang="en-US" smtClean="0"/>
              <a:pPr>
                <a:defRPr/>
              </a:pPr>
              <a:t>‹#›</a:t>
            </a:fld>
            <a:endParaRPr lang="en-US"/>
          </a:p>
        </p:txBody>
      </p:sp>
    </p:spTree>
    <p:extLst>
      <p:ext uri="{BB962C8B-B14F-4D97-AF65-F5344CB8AC3E}">
        <p14:creationId xmlns:p14="http://schemas.microsoft.com/office/powerpoint/2010/main" val="63331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00" name="Shape 100"/>
          <p:cNvSpPr/>
          <p:nvPr/>
        </p:nvSpPr>
        <p:spPr>
          <a:xfrm>
            <a:off x="607218" y="3339709"/>
            <a:ext cx="4576990" cy="89"/>
          </a:xfrm>
          <a:prstGeom prst="line">
            <a:avLst/>
          </a:prstGeom>
          <a:ln w="12700">
            <a:solidFill>
              <a:srgbClr val="9A9A9A"/>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01" name="Shape 101"/>
          <p:cNvSpPr>
            <a:spLocks noGrp="1"/>
          </p:cNvSpPr>
          <p:nvPr>
            <p:ph type="pic" idx="13"/>
          </p:nvPr>
        </p:nvSpPr>
        <p:spPr>
          <a:xfrm>
            <a:off x="6096000" y="0"/>
            <a:ext cx="6096000" cy="6920508"/>
          </a:xfrm>
          <a:prstGeom prst="rect">
            <a:avLst/>
          </a:prstGeom>
        </p:spPr>
        <p:txBody>
          <a:bodyPr lIns="67347" tIns="33674" rIns="67347" bIns="33674"/>
          <a:lstStyle/>
          <a:p>
            <a:endParaRPr/>
          </a:p>
        </p:txBody>
      </p:sp>
      <p:sp>
        <p:nvSpPr>
          <p:cNvPr id="102" name="Shape 102"/>
          <p:cNvSpPr>
            <a:spLocks noGrp="1"/>
          </p:cNvSpPr>
          <p:nvPr>
            <p:ph type="title"/>
          </p:nvPr>
        </p:nvSpPr>
        <p:spPr>
          <a:xfrm>
            <a:off x="535785" y="928687"/>
            <a:ext cx="4762500" cy="2232422"/>
          </a:xfrm>
          <a:prstGeom prst="rect">
            <a:avLst/>
          </a:prstGeom>
        </p:spPr>
        <p:txBody>
          <a:bodyPr/>
          <a:lstStyle/>
          <a:p>
            <a:r>
              <a:t>Title Text</a:t>
            </a:r>
          </a:p>
        </p:txBody>
      </p:sp>
      <p:sp>
        <p:nvSpPr>
          <p:cNvPr id="103" name="Shape 103"/>
          <p:cNvSpPr>
            <a:spLocks noGrp="1"/>
          </p:cNvSpPr>
          <p:nvPr>
            <p:ph type="body" sz="quarter" idx="1"/>
          </p:nvPr>
        </p:nvSpPr>
        <p:spPr>
          <a:xfrm>
            <a:off x="535785" y="3527227"/>
            <a:ext cx="4762500" cy="2232422"/>
          </a:xfrm>
          <a:prstGeom prst="rect">
            <a:avLst/>
          </a:prstGeom>
        </p:spPr>
        <p:txBody>
          <a:bodyPr/>
          <a:lstStyle>
            <a:lvl1pPr marL="0" indent="0">
              <a:spcBef>
                <a:spcPts val="0"/>
              </a:spcBef>
              <a:buSzTx/>
              <a:buNone/>
              <a:defRPr sz="1900">
                <a:solidFill>
                  <a:srgbClr val="747474"/>
                </a:solidFill>
              </a:defRPr>
            </a:lvl1pPr>
            <a:lvl2pPr marL="0" indent="0">
              <a:spcBef>
                <a:spcPts val="0"/>
              </a:spcBef>
              <a:buSzTx/>
              <a:buNone/>
              <a:defRPr sz="1900">
                <a:solidFill>
                  <a:srgbClr val="747474"/>
                </a:solidFill>
              </a:defRPr>
            </a:lvl2pPr>
            <a:lvl3pPr marL="0" indent="0">
              <a:spcBef>
                <a:spcPts val="0"/>
              </a:spcBef>
              <a:buSzTx/>
              <a:buNone/>
              <a:defRPr sz="1900">
                <a:solidFill>
                  <a:srgbClr val="747474"/>
                </a:solidFill>
              </a:defRPr>
            </a:lvl3pPr>
            <a:lvl4pPr marL="0" indent="0">
              <a:spcBef>
                <a:spcPts val="0"/>
              </a:spcBef>
              <a:buSzTx/>
              <a:buNone/>
              <a:defRPr>
                <a:solidFill>
                  <a:srgbClr val="747474"/>
                </a:solidFill>
              </a:defRPr>
            </a:lvl4pPr>
            <a:lvl5pPr marL="0" indent="0">
              <a:spcBef>
                <a:spcPts val="0"/>
              </a:spcBef>
              <a:buSzTx/>
              <a:buNone/>
              <a:defRPr>
                <a:solidFill>
                  <a:srgbClr val="747474"/>
                </a:solidFill>
              </a:defRP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xfrm>
            <a:off x="476251" y="6465096"/>
            <a:ext cx="213419" cy="229449"/>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11" name="Shape 111"/>
          <p:cNvSpPr/>
          <p:nvPr/>
        </p:nvSpPr>
        <p:spPr>
          <a:xfrm>
            <a:off x="607223" y="1384107"/>
            <a:ext cx="4572063" cy="89"/>
          </a:xfrm>
          <a:prstGeom prst="line">
            <a:avLst/>
          </a:prstGeom>
          <a:ln w="12700">
            <a:solidFill>
              <a:srgbClr val="9A9A9A"/>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12" name="Shape 112"/>
          <p:cNvSpPr>
            <a:spLocks noGrp="1"/>
          </p:cNvSpPr>
          <p:nvPr>
            <p:ph type="pic" idx="13"/>
          </p:nvPr>
        </p:nvSpPr>
        <p:spPr>
          <a:xfrm>
            <a:off x="6096000" y="0"/>
            <a:ext cx="6096000" cy="6920508"/>
          </a:xfrm>
          <a:prstGeom prst="rect">
            <a:avLst/>
          </a:prstGeom>
        </p:spPr>
        <p:txBody>
          <a:bodyPr lIns="67347" tIns="33674" rIns="67347" bIns="33674"/>
          <a:lstStyle/>
          <a:p>
            <a:endParaRPr/>
          </a:p>
        </p:txBody>
      </p:sp>
      <p:sp>
        <p:nvSpPr>
          <p:cNvPr id="113" name="Shape 113"/>
          <p:cNvSpPr>
            <a:spLocks noGrp="1"/>
          </p:cNvSpPr>
          <p:nvPr>
            <p:ph type="title"/>
          </p:nvPr>
        </p:nvSpPr>
        <p:spPr>
          <a:xfrm>
            <a:off x="535785" y="232172"/>
            <a:ext cx="4762500" cy="982266"/>
          </a:xfrm>
          <a:prstGeom prst="rect">
            <a:avLst/>
          </a:prstGeom>
        </p:spPr>
        <p:txBody>
          <a:bodyPr/>
          <a:lstStyle/>
          <a:p>
            <a:r>
              <a:t>Title Text</a:t>
            </a:r>
          </a:p>
        </p:txBody>
      </p:sp>
      <p:sp>
        <p:nvSpPr>
          <p:cNvPr id="114" name="Shape 114"/>
          <p:cNvSpPr>
            <a:spLocks noGrp="1"/>
          </p:cNvSpPr>
          <p:nvPr>
            <p:ph type="body" sz="half" idx="1"/>
          </p:nvPr>
        </p:nvSpPr>
        <p:spPr>
          <a:xfrm>
            <a:off x="535785" y="1634133"/>
            <a:ext cx="4762500" cy="4616648"/>
          </a:xfrm>
          <a:prstGeom prst="rect">
            <a:avLst/>
          </a:prstGeom>
        </p:spPr>
        <p:txBody>
          <a:bodyPr/>
          <a:lstStyle>
            <a:lvl1pPr>
              <a:spcBef>
                <a:spcPts val="3536"/>
              </a:spcBef>
              <a:defRPr sz="1900">
                <a:solidFill>
                  <a:srgbClr val="747474"/>
                </a:solidFill>
              </a:defRPr>
            </a:lvl1pPr>
            <a:lvl2pPr>
              <a:spcBef>
                <a:spcPts val="3536"/>
              </a:spcBef>
              <a:defRPr sz="1900">
                <a:solidFill>
                  <a:srgbClr val="747474"/>
                </a:solidFill>
              </a:defRPr>
            </a:lvl2pPr>
            <a:lvl3pPr>
              <a:spcBef>
                <a:spcPts val="3536"/>
              </a:spcBef>
              <a:defRPr sz="1900">
                <a:solidFill>
                  <a:srgbClr val="747474"/>
                </a:solidFill>
              </a:defRPr>
            </a:lvl3pPr>
            <a:lvl4pPr>
              <a:defRPr>
                <a:solidFill>
                  <a:srgbClr val="747474"/>
                </a:solidFill>
              </a:defRPr>
            </a:lvl4pPr>
            <a:lvl5pPr>
              <a:defRPr>
                <a:solidFill>
                  <a:srgbClr val="747474"/>
                </a:solidFill>
              </a:defRPr>
            </a:lvl5pPr>
          </a:lstStyle>
          <a:p>
            <a:r>
              <a:t>Body Level One</a:t>
            </a:r>
          </a:p>
          <a:p>
            <a:pPr lvl="1"/>
            <a:r>
              <a:t>Body Level Two</a:t>
            </a:r>
          </a:p>
          <a:p>
            <a:pPr lvl="2"/>
            <a:r>
              <a:t>Body Level Three</a:t>
            </a:r>
          </a:p>
          <a:p>
            <a:pPr lvl="3"/>
            <a:r>
              <a:t>Body Level Four</a:t>
            </a:r>
          </a:p>
          <a:p>
            <a:pPr lvl="4"/>
            <a:r>
              <a:t>Body Level Five</a:t>
            </a:r>
          </a:p>
        </p:txBody>
      </p:sp>
      <p:sp>
        <p:nvSpPr>
          <p:cNvPr id="115" name="Shape 115"/>
          <p:cNvSpPr>
            <a:spLocks noGrp="1"/>
          </p:cNvSpPr>
          <p:nvPr>
            <p:ph type="sldNum" sz="quarter" idx="2"/>
          </p:nvPr>
        </p:nvSpPr>
        <p:spPr>
          <a:xfrm>
            <a:off x="478825" y="6465096"/>
            <a:ext cx="213419" cy="229449"/>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2 Up Landscape">
    <p:spTree>
      <p:nvGrpSpPr>
        <p:cNvPr id="1" name=""/>
        <p:cNvGrpSpPr/>
        <p:nvPr/>
      </p:nvGrpSpPr>
      <p:grpSpPr>
        <a:xfrm>
          <a:off x="0" y="0"/>
          <a:ext cx="0" cy="0"/>
          <a:chOff x="0" y="0"/>
          <a:chExt cx="0" cy="0"/>
        </a:xfrm>
      </p:grpSpPr>
      <p:sp>
        <p:nvSpPr>
          <p:cNvPr id="122" name="Shape 122"/>
          <p:cNvSpPr/>
          <p:nvPr/>
        </p:nvSpPr>
        <p:spPr>
          <a:xfrm flipH="1">
            <a:off x="6096004" y="1268016"/>
            <a:ext cx="1" cy="3036094"/>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23" name="Shape 123"/>
          <p:cNvSpPr>
            <a:spLocks noGrp="1"/>
          </p:cNvSpPr>
          <p:nvPr>
            <p:ph type="pic" sz="quarter" idx="13"/>
          </p:nvPr>
        </p:nvSpPr>
        <p:spPr>
          <a:xfrm>
            <a:off x="6250783" y="1268016"/>
            <a:ext cx="5453062" cy="3036094"/>
          </a:xfrm>
          <a:prstGeom prst="rect">
            <a:avLst/>
          </a:prstGeom>
        </p:spPr>
        <p:txBody>
          <a:bodyPr lIns="67347" tIns="33674" rIns="67347" bIns="33674"/>
          <a:lstStyle/>
          <a:p>
            <a:endParaRPr/>
          </a:p>
        </p:txBody>
      </p:sp>
      <p:sp>
        <p:nvSpPr>
          <p:cNvPr id="124" name="Shape 124"/>
          <p:cNvSpPr>
            <a:spLocks noGrp="1"/>
          </p:cNvSpPr>
          <p:nvPr>
            <p:ph type="pic" sz="quarter" idx="14"/>
          </p:nvPr>
        </p:nvSpPr>
        <p:spPr>
          <a:xfrm>
            <a:off x="488158" y="1268016"/>
            <a:ext cx="5441156" cy="3036094"/>
          </a:xfrm>
          <a:prstGeom prst="rect">
            <a:avLst/>
          </a:prstGeom>
        </p:spPr>
        <p:txBody>
          <a:bodyPr lIns="67347" tIns="33674" rIns="67347" bIns="33674"/>
          <a:lstStyle/>
          <a:p>
            <a:endParaRPr/>
          </a:p>
        </p:txBody>
      </p:sp>
      <p:sp>
        <p:nvSpPr>
          <p:cNvPr id="125" name="Shape 125"/>
          <p:cNvSpPr>
            <a:spLocks noGrp="1"/>
          </p:cNvSpPr>
          <p:nvPr>
            <p:ph type="body" sz="quarter" idx="1"/>
          </p:nvPr>
        </p:nvSpPr>
        <p:spPr>
          <a:xfrm>
            <a:off x="404812" y="6197203"/>
            <a:ext cx="7739062" cy="571500"/>
          </a:xfrm>
          <a:prstGeom prst="rect">
            <a:avLst/>
          </a:prstGeom>
        </p:spPr>
        <p:txBody>
          <a:bodyPr/>
          <a:lstStyle>
            <a:lvl1pPr marL="0" indent="0">
              <a:spcBef>
                <a:spcPts val="0"/>
              </a:spcBef>
              <a:buSzTx/>
              <a:buNone/>
              <a:defRPr sz="1500">
                <a:solidFill>
                  <a:srgbClr val="868686"/>
                </a:solidFill>
              </a:defRPr>
            </a:lvl1pPr>
            <a:lvl2pPr marL="0" indent="0">
              <a:spcBef>
                <a:spcPts val="0"/>
              </a:spcBef>
              <a:buSzTx/>
              <a:buNone/>
              <a:defRPr>
                <a:solidFill>
                  <a:srgbClr val="868686"/>
                </a:solidFill>
              </a:defRPr>
            </a:lvl2pPr>
            <a:lvl3pPr marL="0" indent="0">
              <a:spcBef>
                <a:spcPts val="0"/>
              </a:spcBef>
              <a:buSzTx/>
              <a:buNone/>
              <a:defRPr>
                <a:solidFill>
                  <a:srgbClr val="868686"/>
                </a:solidFill>
              </a:defRPr>
            </a:lvl3pPr>
            <a:lvl4pPr marL="0" indent="0">
              <a:spcBef>
                <a:spcPts val="0"/>
              </a:spcBef>
              <a:buSzTx/>
              <a:buNone/>
              <a:defRPr sz="1500">
                <a:solidFill>
                  <a:srgbClr val="868686"/>
                </a:solidFill>
              </a:defRPr>
            </a:lvl4pPr>
            <a:lvl5pPr marL="0" indent="0">
              <a:spcBef>
                <a:spcPts val="0"/>
              </a:spcBef>
              <a:buSzTx/>
              <a:buNone/>
              <a:defRPr sz="15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2 Up Portrait &amp; Landscape">
    <p:spTree>
      <p:nvGrpSpPr>
        <p:cNvPr id="1" name=""/>
        <p:cNvGrpSpPr/>
        <p:nvPr/>
      </p:nvGrpSpPr>
      <p:grpSpPr>
        <a:xfrm>
          <a:off x="0" y="0"/>
          <a:ext cx="0" cy="0"/>
          <a:chOff x="0" y="0"/>
          <a:chExt cx="0" cy="0"/>
        </a:xfrm>
      </p:grpSpPr>
      <p:sp>
        <p:nvSpPr>
          <p:cNvPr id="133" name="Shape 133"/>
          <p:cNvSpPr/>
          <p:nvPr/>
        </p:nvSpPr>
        <p:spPr>
          <a:xfrm flipH="1">
            <a:off x="4155284" y="1250156"/>
            <a:ext cx="1" cy="3554016"/>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34" name="Shape 134"/>
          <p:cNvSpPr>
            <a:spLocks noGrp="1"/>
          </p:cNvSpPr>
          <p:nvPr>
            <p:ph type="pic" sz="quarter" idx="13"/>
          </p:nvPr>
        </p:nvSpPr>
        <p:spPr>
          <a:xfrm>
            <a:off x="488159" y="1250156"/>
            <a:ext cx="3524251" cy="3554016"/>
          </a:xfrm>
          <a:prstGeom prst="rect">
            <a:avLst/>
          </a:prstGeom>
        </p:spPr>
        <p:txBody>
          <a:bodyPr lIns="67347" tIns="33674" rIns="67347" bIns="33674"/>
          <a:lstStyle/>
          <a:p>
            <a:endParaRPr/>
          </a:p>
        </p:txBody>
      </p:sp>
      <p:sp>
        <p:nvSpPr>
          <p:cNvPr id="135" name="Shape 135"/>
          <p:cNvSpPr>
            <a:spLocks noGrp="1"/>
          </p:cNvSpPr>
          <p:nvPr>
            <p:ph type="pic" sz="half" idx="14"/>
          </p:nvPr>
        </p:nvSpPr>
        <p:spPr>
          <a:xfrm>
            <a:off x="4333878" y="1250156"/>
            <a:ext cx="7393781" cy="3554016"/>
          </a:xfrm>
          <a:prstGeom prst="rect">
            <a:avLst/>
          </a:prstGeom>
        </p:spPr>
        <p:txBody>
          <a:bodyPr lIns="67347" tIns="33674" rIns="67347" bIns="33674"/>
          <a:lstStyle/>
          <a:p>
            <a:endParaRPr/>
          </a:p>
        </p:txBody>
      </p:sp>
      <p:sp>
        <p:nvSpPr>
          <p:cNvPr id="136" name="Shape 136"/>
          <p:cNvSpPr>
            <a:spLocks noGrp="1"/>
          </p:cNvSpPr>
          <p:nvPr>
            <p:ph type="body" sz="quarter" idx="1"/>
          </p:nvPr>
        </p:nvSpPr>
        <p:spPr>
          <a:xfrm>
            <a:off x="404812" y="6197203"/>
            <a:ext cx="7739062" cy="571500"/>
          </a:xfrm>
          <a:prstGeom prst="rect">
            <a:avLst/>
          </a:prstGeom>
        </p:spPr>
        <p:txBody>
          <a:bodyPr/>
          <a:lstStyle>
            <a:lvl1pPr marL="0" indent="0">
              <a:spcBef>
                <a:spcPts val="0"/>
              </a:spcBef>
              <a:buSzTx/>
              <a:buNone/>
              <a:defRPr sz="1500">
                <a:solidFill>
                  <a:srgbClr val="868686"/>
                </a:solidFill>
              </a:defRPr>
            </a:lvl1pPr>
            <a:lvl2pPr marL="0" indent="0">
              <a:spcBef>
                <a:spcPts val="0"/>
              </a:spcBef>
              <a:buSzTx/>
              <a:buNone/>
              <a:defRPr>
                <a:solidFill>
                  <a:srgbClr val="868686"/>
                </a:solidFill>
              </a:defRPr>
            </a:lvl2pPr>
            <a:lvl3pPr marL="0" indent="0">
              <a:spcBef>
                <a:spcPts val="0"/>
              </a:spcBef>
              <a:buSzTx/>
              <a:buNone/>
              <a:defRPr>
                <a:solidFill>
                  <a:srgbClr val="868686"/>
                </a:solidFill>
              </a:defRPr>
            </a:lvl3pPr>
            <a:lvl4pPr marL="0" indent="0">
              <a:spcBef>
                <a:spcPts val="0"/>
              </a:spcBef>
              <a:buSzTx/>
              <a:buNone/>
              <a:defRPr sz="1500">
                <a:solidFill>
                  <a:srgbClr val="868686"/>
                </a:solidFill>
              </a:defRPr>
            </a:lvl4pPr>
            <a:lvl5pPr marL="0" indent="0">
              <a:spcBef>
                <a:spcPts val="0"/>
              </a:spcBef>
              <a:buSzTx/>
              <a:buNone/>
              <a:defRPr sz="15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 - 2 Up Portrait">
    <p:spTree>
      <p:nvGrpSpPr>
        <p:cNvPr id="1" name=""/>
        <p:cNvGrpSpPr/>
        <p:nvPr/>
      </p:nvGrpSpPr>
      <p:grpSpPr>
        <a:xfrm>
          <a:off x="0" y="0"/>
          <a:ext cx="0" cy="0"/>
          <a:chOff x="0" y="0"/>
          <a:chExt cx="0" cy="0"/>
        </a:xfrm>
      </p:grpSpPr>
      <p:sp>
        <p:nvSpPr>
          <p:cNvPr id="144" name="Shape 144"/>
          <p:cNvSpPr/>
          <p:nvPr/>
        </p:nvSpPr>
        <p:spPr>
          <a:xfrm flipH="1">
            <a:off x="6084098" y="357191"/>
            <a:ext cx="1" cy="5634655"/>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45" name="Shape 145"/>
          <p:cNvSpPr>
            <a:spLocks noGrp="1"/>
          </p:cNvSpPr>
          <p:nvPr>
            <p:ph type="pic" sz="half" idx="13"/>
          </p:nvPr>
        </p:nvSpPr>
        <p:spPr>
          <a:xfrm>
            <a:off x="440534" y="321469"/>
            <a:ext cx="5476875" cy="5670352"/>
          </a:xfrm>
          <a:prstGeom prst="rect">
            <a:avLst/>
          </a:prstGeom>
        </p:spPr>
        <p:txBody>
          <a:bodyPr lIns="67347" tIns="33674" rIns="67347" bIns="33674"/>
          <a:lstStyle/>
          <a:p>
            <a:endParaRPr/>
          </a:p>
        </p:txBody>
      </p:sp>
      <p:sp>
        <p:nvSpPr>
          <p:cNvPr id="146" name="Shape 146"/>
          <p:cNvSpPr>
            <a:spLocks noGrp="1"/>
          </p:cNvSpPr>
          <p:nvPr>
            <p:ph type="pic" sz="half" idx="14"/>
          </p:nvPr>
        </p:nvSpPr>
        <p:spPr>
          <a:xfrm>
            <a:off x="6238877" y="357190"/>
            <a:ext cx="5464970" cy="5634633"/>
          </a:xfrm>
          <a:prstGeom prst="rect">
            <a:avLst/>
          </a:prstGeom>
        </p:spPr>
        <p:txBody>
          <a:bodyPr lIns="67347" tIns="33674" rIns="67347" bIns="33674"/>
          <a:lstStyle/>
          <a:p>
            <a:endParaRPr/>
          </a:p>
        </p:txBody>
      </p:sp>
      <p:sp>
        <p:nvSpPr>
          <p:cNvPr id="147" name="Shape 147"/>
          <p:cNvSpPr>
            <a:spLocks noGrp="1"/>
          </p:cNvSpPr>
          <p:nvPr>
            <p:ph type="body" sz="quarter" idx="1"/>
          </p:nvPr>
        </p:nvSpPr>
        <p:spPr>
          <a:xfrm>
            <a:off x="404812" y="6197203"/>
            <a:ext cx="7739062" cy="571500"/>
          </a:xfrm>
          <a:prstGeom prst="rect">
            <a:avLst/>
          </a:prstGeom>
        </p:spPr>
        <p:txBody>
          <a:bodyPr/>
          <a:lstStyle>
            <a:lvl1pPr marL="0" indent="0">
              <a:spcBef>
                <a:spcPts val="0"/>
              </a:spcBef>
              <a:buSzTx/>
              <a:buNone/>
              <a:defRPr sz="1500">
                <a:solidFill>
                  <a:srgbClr val="868686"/>
                </a:solidFill>
              </a:defRPr>
            </a:lvl1pPr>
            <a:lvl2pPr marL="0" indent="0">
              <a:spcBef>
                <a:spcPts val="0"/>
              </a:spcBef>
              <a:buSzTx/>
              <a:buNone/>
              <a:defRPr>
                <a:solidFill>
                  <a:srgbClr val="868686"/>
                </a:solidFill>
              </a:defRPr>
            </a:lvl2pPr>
            <a:lvl3pPr marL="0" indent="0">
              <a:spcBef>
                <a:spcPts val="0"/>
              </a:spcBef>
              <a:buSzTx/>
              <a:buNone/>
              <a:defRPr>
                <a:solidFill>
                  <a:srgbClr val="868686"/>
                </a:solidFill>
              </a:defRPr>
            </a:lvl3pPr>
            <a:lvl4pPr marL="0" indent="0">
              <a:spcBef>
                <a:spcPts val="0"/>
              </a:spcBef>
              <a:buSzTx/>
              <a:buNone/>
              <a:defRPr sz="1500">
                <a:solidFill>
                  <a:srgbClr val="868686"/>
                </a:solidFill>
              </a:defRPr>
            </a:lvl4pPr>
            <a:lvl5pPr marL="0" indent="0">
              <a:spcBef>
                <a:spcPts val="0"/>
              </a:spcBef>
              <a:buSzTx/>
              <a:buNone/>
              <a:defRPr sz="15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48" name="Shape 1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3 Up Portrait">
    <p:spTree>
      <p:nvGrpSpPr>
        <p:cNvPr id="1" name=""/>
        <p:cNvGrpSpPr/>
        <p:nvPr/>
      </p:nvGrpSpPr>
      <p:grpSpPr>
        <a:xfrm>
          <a:off x="0" y="0"/>
          <a:ext cx="0" cy="0"/>
          <a:chOff x="0" y="0"/>
          <a:chExt cx="0" cy="0"/>
        </a:xfrm>
      </p:grpSpPr>
      <p:sp>
        <p:nvSpPr>
          <p:cNvPr id="155" name="Shape 155"/>
          <p:cNvSpPr/>
          <p:nvPr/>
        </p:nvSpPr>
        <p:spPr>
          <a:xfrm flipH="1">
            <a:off x="4167190" y="1250134"/>
            <a:ext cx="1" cy="3563002"/>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56" name="Shape 156"/>
          <p:cNvSpPr/>
          <p:nvPr/>
        </p:nvSpPr>
        <p:spPr>
          <a:xfrm flipH="1">
            <a:off x="8012909" y="1250134"/>
            <a:ext cx="1" cy="3563002"/>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57" name="Shape 157"/>
          <p:cNvSpPr>
            <a:spLocks noGrp="1"/>
          </p:cNvSpPr>
          <p:nvPr>
            <p:ph type="pic" sz="quarter" idx="13"/>
          </p:nvPr>
        </p:nvSpPr>
        <p:spPr>
          <a:xfrm>
            <a:off x="476252" y="1250159"/>
            <a:ext cx="3548063" cy="3562945"/>
          </a:xfrm>
          <a:prstGeom prst="rect">
            <a:avLst/>
          </a:prstGeom>
        </p:spPr>
        <p:txBody>
          <a:bodyPr lIns="67347" tIns="33674" rIns="67347" bIns="33674"/>
          <a:lstStyle/>
          <a:p>
            <a:endParaRPr/>
          </a:p>
        </p:txBody>
      </p:sp>
      <p:sp>
        <p:nvSpPr>
          <p:cNvPr id="158" name="Shape 158"/>
          <p:cNvSpPr>
            <a:spLocks noGrp="1"/>
          </p:cNvSpPr>
          <p:nvPr>
            <p:ph type="pic" sz="quarter" idx="14"/>
          </p:nvPr>
        </p:nvSpPr>
        <p:spPr>
          <a:xfrm>
            <a:off x="8179594" y="1250159"/>
            <a:ext cx="3524251" cy="3562945"/>
          </a:xfrm>
          <a:prstGeom prst="rect">
            <a:avLst/>
          </a:prstGeom>
        </p:spPr>
        <p:txBody>
          <a:bodyPr lIns="67347" tIns="33674" rIns="67347" bIns="33674"/>
          <a:lstStyle/>
          <a:p>
            <a:endParaRPr/>
          </a:p>
        </p:txBody>
      </p:sp>
      <p:sp>
        <p:nvSpPr>
          <p:cNvPr id="159" name="Shape 159"/>
          <p:cNvSpPr>
            <a:spLocks noGrp="1"/>
          </p:cNvSpPr>
          <p:nvPr>
            <p:ph type="pic" sz="quarter" idx="15"/>
          </p:nvPr>
        </p:nvSpPr>
        <p:spPr>
          <a:xfrm>
            <a:off x="4333876" y="1250159"/>
            <a:ext cx="3548063" cy="3562945"/>
          </a:xfrm>
          <a:prstGeom prst="rect">
            <a:avLst/>
          </a:prstGeom>
        </p:spPr>
        <p:txBody>
          <a:bodyPr lIns="67347" tIns="33674" rIns="67347" bIns="33674"/>
          <a:lstStyle/>
          <a:p>
            <a:endParaRPr/>
          </a:p>
        </p:txBody>
      </p:sp>
      <p:sp>
        <p:nvSpPr>
          <p:cNvPr id="160" name="Shape 160"/>
          <p:cNvSpPr>
            <a:spLocks noGrp="1"/>
          </p:cNvSpPr>
          <p:nvPr>
            <p:ph type="body" sz="quarter" idx="1"/>
          </p:nvPr>
        </p:nvSpPr>
        <p:spPr>
          <a:xfrm>
            <a:off x="404812" y="6197203"/>
            <a:ext cx="7739062" cy="571500"/>
          </a:xfrm>
          <a:prstGeom prst="rect">
            <a:avLst/>
          </a:prstGeom>
        </p:spPr>
        <p:txBody>
          <a:bodyPr/>
          <a:lstStyle>
            <a:lvl1pPr marL="0" indent="0">
              <a:spcBef>
                <a:spcPts val="0"/>
              </a:spcBef>
              <a:buSzTx/>
              <a:buNone/>
              <a:defRPr sz="1500">
                <a:solidFill>
                  <a:srgbClr val="868686"/>
                </a:solidFill>
              </a:defRPr>
            </a:lvl1pPr>
            <a:lvl2pPr marL="0" indent="0">
              <a:spcBef>
                <a:spcPts val="0"/>
              </a:spcBef>
              <a:buSzTx/>
              <a:buNone/>
              <a:defRPr>
                <a:solidFill>
                  <a:srgbClr val="868686"/>
                </a:solidFill>
              </a:defRPr>
            </a:lvl2pPr>
            <a:lvl3pPr marL="0" indent="0">
              <a:spcBef>
                <a:spcPts val="0"/>
              </a:spcBef>
              <a:buSzTx/>
              <a:buNone/>
              <a:defRPr>
                <a:solidFill>
                  <a:srgbClr val="868686"/>
                </a:solidFill>
              </a:defRPr>
            </a:lvl3pPr>
            <a:lvl4pPr marL="0" indent="0">
              <a:spcBef>
                <a:spcPts val="0"/>
              </a:spcBef>
              <a:buSzTx/>
              <a:buNone/>
              <a:defRPr sz="1500">
                <a:solidFill>
                  <a:srgbClr val="868686"/>
                </a:solidFill>
              </a:defRPr>
            </a:lvl4pPr>
            <a:lvl5pPr marL="0" indent="0">
              <a:spcBef>
                <a:spcPts val="0"/>
              </a:spcBef>
              <a:buSzTx/>
              <a:buNone/>
              <a:defRPr sz="15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61" name="Shape 1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77" name="Shape 177"/>
          <p:cNvSpPr/>
          <p:nvPr/>
        </p:nvSpPr>
        <p:spPr>
          <a:xfrm flipH="1">
            <a:off x="6084096" y="366095"/>
            <a:ext cx="1" cy="5598958"/>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78" name="Shape 178"/>
          <p:cNvSpPr/>
          <p:nvPr/>
        </p:nvSpPr>
        <p:spPr>
          <a:xfrm>
            <a:off x="6084091" y="3147720"/>
            <a:ext cx="5619758" cy="89"/>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79" name="Shape 179"/>
          <p:cNvSpPr>
            <a:spLocks noGrp="1"/>
          </p:cNvSpPr>
          <p:nvPr>
            <p:ph type="pic" sz="half" idx="13"/>
          </p:nvPr>
        </p:nvSpPr>
        <p:spPr>
          <a:xfrm>
            <a:off x="476252" y="366117"/>
            <a:ext cx="5453062" cy="5598914"/>
          </a:xfrm>
          <a:prstGeom prst="rect">
            <a:avLst/>
          </a:prstGeom>
        </p:spPr>
        <p:txBody>
          <a:bodyPr lIns="67347" tIns="33674" rIns="67347" bIns="33674"/>
          <a:lstStyle/>
          <a:p>
            <a:endParaRPr/>
          </a:p>
        </p:txBody>
      </p:sp>
      <p:sp>
        <p:nvSpPr>
          <p:cNvPr id="180" name="Shape 180"/>
          <p:cNvSpPr>
            <a:spLocks noGrp="1"/>
          </p:cNvSpPr>
          <p:nvPr>
            <p:ph type="pic" sz="quarter" idx="14"/>
          </p:nvPr>
        </p:nvSpPr>
        <p:spPr>
          <a:xfrm>
            <a:off x="6250783" y="366117"/>
            <a:ext cx="5453062" cy="2678906"/>
          </a:xfrm>
          <a:prstGeom prst="rect">
            <a:avLst/>
          </a:prstGeom>
        </p:spPr>
        <p:txBody>
          <a:bodyPr lIns="67347" tIns="33674" rIns="67347" bIns="33674"/>
          <a:lstStyle/>
          <a:p>
            <a:endParaRPr/>
          </a:p>
        </p:txBody>
      </p:sp>
      <p:sp>
        <p:nvSpPr>
          <p:cNvPr id="181" name="Shape 181"/>
          <p:cNvSpPr>
            <a:spLocks noGrp="1"/>
          </p:cNvSpPr>
          <p:nvPr>
            <p:ph type="pic" sz="quarter" idx="15"/>
          </p:nvPr>
        </p:nvSpPr>
        <p:spPr>
          <a:xfrm>
            <a:off x="6250783" y="3277195"/>
            <a:ext cx="5453062" cy="2687836"/>
          </a:xfrm>
          <a:prstGeom prst="rect">
            <a:avLst/>
          </a:prstGeom>
        </p:spPr>
        <p:txBody>
          <a:bodyPr lIns="67347" tIns="33674" rIns="67347" bIns="33674"/>
          <a:lstStyle/>
          <a:p>
            <a:endParaRPr/>
          </a:p>
        </p:txBody>
      </p:sp>
      <p:sp>
        <p:nvSpPr>
          <p:cNvPr id="182" name="Shape 182"/>
          <p:cNvSpPr>
            <a:spLocks noGrp="1"/>
          </p:cNvSpPr>
          <p:nvPr>
            <p:ph type="body" sz="quarter" idx="1"/>
          </p:nvPr>
        </p:nvSpPr>
        <p:spPr>
          <a:xfrm>
            <a:off x="404812" y="6197203"/>
            <a:ext cx="7739062" cy="571500"/>
          </a:xfrm>
          <a:prstGeom prst="rect">
            <a:avLst/>
          </a:prstGeom>
        </p:spPr>
        <p:txBody>
          <a:bodyPr/>
          <a:lstStyle>
            <a:lvl1pPr marL="0" indent="0">
              <a:spcBef>
                <a:spcPts val="0"/>
              </a:spcBef>
              <a:buSzTx/>
              <a:buNone/>
              <a:defRPr sz="1500">
                <a:solidFill>
                  <a:srgbClr val="868686"/>
                </a:solidFill>
              </a:defRPr>
            </a:lvl1pPr>
            <a:lvl2pPr marL="0" indent="0">
              <a:spcBef>
                <a:spcPts val="0"/>
              </a:spcBef>
              <a:buSzTx/>
              <a:buNone/>
              <a:defRPr>
                <a:solidFill>
                  <a:srgbClr val="868686"/>
                </a:solidFill>
              </a:defRPr>
            </a:lvl2pPr>
            <a:lvl3pPr marL="0" indent="0">
              <a:spcBef>
                <a:spcPts val="0"/>
              </a:spcBef>
              <a:buSzTx/>
              <a:buNone/>
              <a:defRPr>
                <a:solidFill>
                  <a:srgbClr val="868686"/>
                </a:solidFill>
              </a:defRPr>
            </a:lvl3pPr>
            <a:lvl4pPr marL="0" indent="0">
              <a:spcBef>
                <a:spcPts val="0"/>
              </a:spcBef>
              <a:buSzTx/>
              <a:buNone/>
              <a:defRPr sz="1500">
                <a:solidFill>
                  <a:srgbClr val="868686"/>
                </a:solidFill>
              </a:defRPr>
            </a:lvl4pPr>
            <a:lvl5pPr marL="0" indent="0">
              <a:spcBef>
                <a:spcPts val="0"/>
              </a:spcBef>
              <a:buSzTx/>
              <a:buNone/>
              <a:defRPr sz="15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83" name="Shape 1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4 Up">
    <p:spTree>
      <p:nvGrpSpPr>
        <p:cNvPr id="1" name=""/>
        <p:cNvGrpSpPr/>
        <p:nvPr/>
      </p:nvGrpSpPr>
      <p:grpSpPr>
        <a:xfrm>
          <a:off x="0" y="0"/>
          <a:ext cx="0" cy="0"/>
          <a:chOff x="0" y="0"/>
          <a:chExt cx="0" cy="0"/>
        </a:xfrm>
      </p:grpSpPr>
      <p:sp>
        <p:nvSpPr>
          <p:cNvPr id="190" name="Shape 190"/>
          <p:cNvSpPr/>
          <p:nvPr/>
        </p:nvSpPr>
        <p:spPr>
          <a:xfrm flipH="1">
            <a:off x="8501065" y="366095"/>
            <a:ext cx="1" cy="5598958"/>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91" name="Shape 191"/>
          <p:cNvSpPr/>
          <p:nvPr/>
        </p:nvSpPr>
        <p:spPr>
          <a:xfrm>
            <a:off x="8501062" y="2174384"/>
            <a:ext cx="3214709" cy="89"/>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92" name="Shape 192"/>
          <p:cNvSpPr/>
          <p:nvPr/>
        </p:nvSpPr>
        <p:spPr>
          <a:xfrm>
            <a:off x="8501062" y="4129986"/>
            <a:ext cx="3214709" cy="89"/>
          </a:xfrm>
          <a:prstGeom prst="line">
            <a:avLst/>
          </a:prstGeom>
          <a:ln w="12700">
            <a:solidFill>
              <a:srgbClr val="ABABAB"/>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193" name="Shape 193"/>
          <p:cNvSpPr>
            <a:spLocks noGrp="1"/>
          </p:cNvSpPr>
          <p:nvPr>
            <p:ph type="pic" idx="13"/>
          </p:nvPr>
        </p:nvSpPr>
        <p:spPr>
          <a:xfrm>
            <a:off x="488158" y="357187"/>
            <a:ext cx="7846219" cy="5607844"/>
          </a:xfrm>
          <a:prstGeom prst="rect">
            <a:avLst/>
          </a:prstGeom>
        </p:spPr>
        <p:txBody>
          <a:bodyPr lIns="67347" tIns="33674" rIns="67347" bIns="33674"/>
          <a:lstStyle/>
          <a:p>
            <a:endParaRPr/>
          </a:p>
        </p:txBody>
      </p:sp>
      <p:sp>
        <p:nvSpPr>
          <p:cNvPr id="194" name="Shape 194"/>
          <p:cNvSpPr>
            <a:spLocks noGrp="1"/>
          </p:cNvSpPr>
          <p:nvPr>
            <p:ph type="pic" sz="quarter" idx="14"/>
          </p:nvPr>
        </p:nvSpPr>
        <p:spPr>
          <a:xfrm>
            <a:off x="8643940" y="2312789"/>
            <a:ext cx="3071812" cy="1714500"/>
          </a:xfrm>
          <a:prstGeom prst="rect">
            <a:avLst/>
          </a:prstGeom>
        </p:spPr>
        <p:txBody>
          <a:bodyPr lIns="67347" tIns="33674" rIns="67347" bIns="33674"/>
          <a:lstStyle/>
          <a:p>
            <a:endParaRPr/>
          </a:p>
        </p:txBody>
      </p:sp>
      <p:sp>
        <p:nvSpPr>
          <p:cNvPr id="195" name="Shape 195"/>
          <p:cNvSpPr>
            <a:spLocks noGrp="1"/>
          </p:cNvSpPr>
          <p:nvPr>
            <p:ph type="pic" sz="quarter" idx="15"/>
          </p:nvPr>
        </p:nvSpPr>
        <p:spPr>
          <a:xfrm>
            <a:off x="8643940" y="4232677"/>
            <a:ext cx="3071812" cy="1732359"/>
          </a:xfrm>
          <a:prstGeom prst="rect">
            <a:avLst/>
          </a:prstGeom>
        </p:spPr>
        <p:txBody>
          <a:bodyPr lIns="67347" tIns="33674" rIns="67347" bIns="33674"/>
          <a:lstStyle/>
          <a:p>
            <a:endParaRPr/>
          </a:p>
        </p:txBody>
      </p:sp>
      <p:sp>
        <p:nvSpPr>
          <p:cNvPr id="196" name="Shape 196"/>
          <p:cNvSpPr>
            <a:spLocks noGrp="1"/>
          </p:cNvSpPr>
          <p:nvPr>
            <p:ph type="pic" sz="quarter" idx="16"/>
          </p:nvPr>
        </p:nvSpPr>
        <p:spPr>
          <a:xfrm>
            <a:off x="8643940" y="357193"/>
            <a:ext cx="3071812" cy="1732359"/>
          </a:xfrm>
          <a:prstGeom prst="rect">
            <a:avLst/>
          </a:prstGeom>
        </p:spPr>
        <p:txBody>
          <a:bodyPr lIns="67347" tIns="33674" rIns="67347" bIns="33674"/>
          <a:lstStyle/>
          <a:p>
            <a:endParaRPr/>
          </a:p>
        </p:txBody>
      </p:sp>
      <p:sp>
        <p:nvSpPr>
          <p:cNvPr id="197" name="Shape 197"/>
          <p:cNvSpPr>
            <a:spLocks noGrp="1"/>
          </p:cNvSpPr>
          <p:nvPr>
            <p:ph type="body" sz="quarter" idx="1"/>
          </p:nvPr>
        </p:nvSpPr>
        <p:spPr>
          <a:xfrm>
            <a:off x="404812" y="6197203"/>
            <a:ext cx="7739062" cy="571500"/>
          </a:xfrm>
          <a:prstGeom prst="rect">
            <a:avLst/>
          </a:prstGeom>
        </p:spPr>
        <p:txBody>
          <a:bodyPr/>
          <a:lstStyle>
            <a:lvl1pPr marL="0" indent="0">
              <a:spcBef>
                <a:spcPts val="0"/>
              </a:spcBef>
              <a:buSzTx/>
              <a:buNone/>
              <a:defRPr sz="1500">
                <a:solidFill>
                  <a:srgbClr val="868686"/>
                </a:solidFill>
              </a:defRPr>
            </a:lvl1pPr>
            <a:lvl2pPr marL="0" indent="0">
              <a:spcBef>
                <a:spcPts val="0"/>
              </a:spcBef>
              <a:buSzTx/>
              <a:buNone/>
              <a:defRPr>
                <a:solidFill>
                  <a:srgbClr val="868686"/>
                </a:solidFill>
              </a:defRPr>
            </a:lvl2pPr>
            <a:lvl3pPr marL="0" indent="0">
              <a:spcBef>
                <a:spcPts val="0"/>
              </a:spcBef>
              <a:buSzTx/>
              <a:buNone/>
              <a:defRPr>
                <a:solidFill>
                  <a:srgbClr val="868686"/>
                </a:solidFill>
              </a:defRPr>
            </a:lvl3pPr>
            <a:lvl4pPr marL="0" indent="0">
              <a:spcBef>
                <a:spcPts val="0"/>
              </a:spcBef>
              <a:buSzTx/>
              <a:buNone/>
              <a:defRPr sz="1500">
                <a:solidFill>
                  <a:srgbClr val="868686"/>
                </a:solidFill>
              </a:defRPr>
            </a:lvl4pPr>
            <a:lvl5pPr marL="0" indent="0">
              <a:spcBef>
                <a:spcPts val="0"/>
              </a:spcBef>
              <a:buSzTx/>
              <a:buNone/>
              <a:defRPr sz="15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98" name="Shape 1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607220" y="1384107"/>
            <a:ext cx="10977563" cy="89"/>
          </a:xfrm>
          <a:prstGeom prst="line">
            <a:avLst/>
          </a:prstGeom>
          <a:ln w="12700">
            <a:solidFill>
              <a:srgbClr val="9A9A9A"/>
            </a:solidFill>
            <a:miter lim="400000"/>
          </a:ln>
        </p:spPr>
        <p:txBody>
          <a:bodyPr lIns="37415" tIns="37415" rIns="37415" bIns="37415" anchor="ctr"/>
          <a:lstStyle/>
          <a:p>
            <a:pPr algn="l" defTabSz="336746">
              <a:defRPr sz="1200">
                <a:latin typeface="Helvetica"/>
                <a:ea typeface="Helvetica"/>
                <a:cs typeface="Helvetica"/>
                <a:sym typeface="Helvetica"/>
              </a:defRPr>
            </a:pPr>
            <a:endParaRPr sz="1200"/>
          </a:p>
        </p:txBody>
      </p:sp>
      <p:sp>
        <p:nvSpPr>
          <p:cNvPr id="3" name="Shape 3"/>
          <p:cNvSpPr>
            <a:spLocks noGrp="1"/>
          </p:cNvSpPr>
          <p:nvPr>
            <p:ph type="title"/>
          </p:nvPr>
        </p:nvSpPr>
        <p:spPr>
          <a:xfrm>
            <a:off x="607220" y="232172"/>
            <a:ext cx="11049001" cy="982266"/>
          </a:xfrm>
          <a:prstGeom prst="rect">
            <a:avLst/>
          </a:prstGeom>
          <a:ln w="12700">
            <a:miter lim="400000"/>
          </a:ln>
          <a:extLst>
            <a:ext uri="{C572A759-6A51-4108-AA02-DFA0A04FC94B}">
              <ma14:wrappingTextBoxFlag xmlns:ma14="http://schemas.microsoft.com/office/mac/drawingml/2011/main" xmlns="" val="1"/>
            </a:ext>
          </a:extLst>
        </p:spPr>
        <p:txBody>
          <a:bodyPr lIns="37415" tIns="37415" rIns="37415" bIns="37415" anchor="b"/>
          <a:lstStyle/>
          <a:p>
            <a:r>
              <a:rPr dirty="0"/>
              <a:t>Title Text</a:t>
            </a:r>
          </a:p>
        </p:txBody>
      </p:sp>
      <p:sp>
        <p:nvSpPr>
          <p:cNvPr id="4" name="Shape 4"/>
          <p:cNvSpPr>
            <a:spLocks noGrp="1"/>
          </p:cNvSpPr>
          <p:nvPr>
            <p:ph type="body" idx="1"/>
          </p:nvPr>
        </p:nvSpPr>
        <p:spPr>
          <a:xfrm>
            <a:off x="678660" y="1553865"/>
            <a:ext cx="10977562" cy="4991596"/>
          </a:xfrm>
          <a:prstGeom prst="rect">
            <a:avLst/>
          </a:prstGeom>
          <a:ln w="12700">
            <a:miter lim="400000"/>
          </a:ln>
          <a:extLst>
            <a:ext uri="{C572A759-6A51-4108-AA02-DFA0A04FC94B}">
              <ma14:wrappingTextBoxFlag xmlns:ma14="http://schemas.microsoft.com/office/mac/drawingml/2011/main" xmlns="" val="1"/>
            </a:ext>
          </a:extLst>
        </p:spPr>
        <p:txBody>
          <a:bodyPr lIns="37415" tIns="37415" rIns="37415" bIns="37415"/>
          <a:lstStyle>
            <a:lvl2pPr marL="711200" indent="-266700">
              <a:spcBef>
                <a:spcPts val="600"/>
              </a:spcBef>
              <a:defRPr sz="2000"/>
            </a:lvl2pPr>
            <a:lvl3pPr marL="1155700" indent="-266700">
              <a:spcBef>
                <a:spcPts val="600"/>
              </a:spcBef>
              <a:defRPr sz="2000"/>
            </a:lvl3pPr>
            <a:lvl4pPr marL="1600200" indent="-266700">
              <a:spcBef>
                <a:spcPts val="4800"/>
              </a:spcBef>
              <a:defRPr sz="2600"/>
            </a:lvl4pPr>
            <a:lvl5pPr marL="2044700" indent="-266700">
              <a:spcBef>
                <a:spcPts val="4800"/>
              </a:spcBef>
              <a:defRPr sz="2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5"/>
          <p:cNvSpPr>
            <a:spLocks noGrp="1"/>
          </p:cNvSpPr>
          <p:nvPr>
            <p:ph type="sldNum" sz="quarter" idx="2"/>
          </p:nvPr>
        </p:nvSpPr>
        <p:spPr>
          <a:xfrm>
            <a:off x="11580534" y="6465096"/>
            <a:ext cx="213419" cy="229449"/>
          </a:xfrm>
          <a:prstGeom prst="rect">
            <a:avLst/>
          </a:prstGeom>
          <a:ln w="12700">
            <a:miter lim="400000"/>
          </a:ln>
        </p:spPr>
        <p:txBody>
          <a:bodyPr wrap="none" lIns="37415" tIns="37415" rIns="37415" bIns="37415">
            <a:spAutoFit/>
          </a:bodyPr>
          <a:lstStyle>
            <a:lvl1pPr algn="r">
              <a:defRPr sz="1000">
                <a:latin typeface="+mn-lt"/>
                <a:ea typeface="+mn-ea"/>
                <a:cs typeface="+mn-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6" r:id="rId1"/>
    <p:sldLayoutId id="2147483659" r:id="rId2"/>
    <p:sldLayoutId id="2147483660" r:id="rId3"/>
    <p:sldLayoutId id="2147483661" r:id="rId4"/>
    <p:sldLayoutId id="2147483662" r:id="rId5"/>
    <p:sldLayoutId id="2147483663" r:id="rId6"/>
    <p:sldLayoutId id="2147483664" r:id="rId7"/>
    <p:sldLayoutId id="2147483666" r:id="rId8"/>
    <p:sldLayoutId id="2147483667" r:id="rId9"/>
    <p:sldLayoutId id="2147483668" r:id="rId10"/>
    <p:sldLayoutId id="2147483669" r:id="rId11"/>
    <p:sldLayoutId id="2147483671" r:id="rId12"/>
    <p:sldLayoutId id="2147483672" r:id="rId13"/>
  </p:sldLayoutIdLst>
  <p:transition spd="med"/>
  <p:txStyles>
    <p:titleStyle>
      <a:lvl1pPr marL="0" marR="0" indent="0" algn="l" defTabSz="430289" rtl="0" latinLnBrk="0">
        <a:lnSpc>
          <a:spcPct val="100000"/>
        </a:lnSpc>
        <a:spcBef>
          <a:spcPts val="0"/>
        </a:spcBef>
        <a:spcAft>
          <a:spcPts val="0"/>
        </a:spcAft>
        <a:buClrTx/>
        <a:buSzTx/>
        <a:buFontTx/>
        <a:buNone/>
        <a:tabLst/>
        <a:defRPr sz="3200" b="0" i="0" u="none" strike="noStrike" cap="none" spc="0" baseline="0">
          <a:ln>
            <a:noFill/>
          </a:ln>
          <a:solidFill>
            <a:srgbClr val="6C6C6C"/>
          </a:solidFill>
          <a:uFillTx/>
          <a:latin typeface="+mj-lt"/>
          <a:ea typeface="+mj-ea"/>
          <a:cs typeface="+mj-cs"/>
          <a:sym typeface="Helvetica Neue Light"/>
        </a:defRPr>
      </a:lvl1pPr>
      <a:lvl2pPr marL="0" marR="0" indent="168374" algn="l" defTabSz="430289"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Neue Light"/>
        </a:defRPr>
      </a:lvl2pPr>
      <a:lvl3pPr marL="0" marR="0" indent="336746" algn="l" defTabSz="430289"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Neue Light"/>
        </a:defRPr>
      </a:lvl3pPr>
      <a:lvl4pPr marL="0" marR="0" indent="505121" algn="l" defTabSz="430289"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Neue Light"/>
        </a:defRPr>
      </a:lvl4pPr>
      <a:lvl5pPr marL="0" marR="0" indent="673496" algn="l" defTabSz="430289"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Neue Light"/>
        </a:defRPr>
      </a:lvl5pPr>
      <a:lvl6pPr marL="0" marR="0" indent="841869" algn="l" defTabSz="430289"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Neue Light"/>
        </a:defRPr>
      </a:lvl6pPr>
      <a:lvl7pPr marL="0" marR="0" indent="1010242" algn="l" defTabSz="430289"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Neue Light"/>
        </a:defRPr>
      </a:lvl7pPr>
      <a:lvl8pPr marL="0" marR="0" indent="1178617" algn="l" defTabSz="430289"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Neue Light"/>
        </a:defRPr>
      </a:lvl8pPr>
      <a:lvl9pPr marL="0" marR="0" indent="1346989" algn="l" defTabSz="430289"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Neue Light"/>
        </a:defRPr>
      </a:lvl9pPr>
    </p:titleStyle>
    <p:bodyStyle>
      <a:lvl1pPr marL="196437" marR="0" indent="-196437" algn="l" defTabSz="430289" latinLnBrk="0">
        <a:lnSpc>
          <a:spcPct val="100000"/>
        </a:lnSpc>
        <a:spcBef>
          <a:spcPts val="2652"/>
        </a:spcBef>
        <a:spcAft>
          <a:spcPts val="0"/>
        </a:spcAft>
        <a:buClrTx/>
        <a:buSzPct val="100000"/>
        <a:buFontTx/>
        <a:buChar char="•"/>
        <a:tabLst/>
        <a:defRPr sz="2000" b="0" i="0" u="none" strike="noStrike" cap="none" spc="0" baseline="0">
          <a:ln>
            <a:noFill/>
          </a:ln>
          <a:solidFill>
            <a:srgbClr val="6C6C6C"/>
          </a:solidFill>
          <a:uFillTx/>
          <a:latin typeface="+mn-lt"/>
          <a:ea typeface="+mn-ea"/>
          <a:cs typeface="+mn-cs"/>
          <a:sym typeface="Helvetica Neue"/>
        </a:defRPr>
      </a:lvl1pPr>
      <a:lvl2pPr marL="563115" marR="0" indent="-235722"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6C6C6C"/>
          </a:solidFill>
          <a:uFillTx/>
          <a:latin typeface="+mn-lt"/>
          <a:ea typeface="+mn-ea"/>
          <a:cs typeface="+mn-cs"/>
          <a:sym typeface="Helvetica Neue"/>
        </a:defRPr>
      </a:lvl2pPr>
      <a:lvl3pPr marL="890511" marR="0" indent="-235722"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6C6C6C"/>
          </a:solidFill>
          <a:uFillTx/>
          <a:latin typeface="+mn-lt"/>
          <a:ea typeface="+mn-ea"/>
          <a:cs typeface="+mn-cs"/>
          <a:sym typeface="Helvetica Neue"/>
        </a:defRPr>
      </a:lvl3pPr>
      <a:lvl4pPr marL="1163505" marR="0" indent="-181326" algn="l" defTabSz="430289" latinLnBrk="0">
        <a:lnSpc>
          <a:spcPct val="100000"/>
        </a:lnSpc>
        <a:spcBef>
          <a:spcPts val="1200"/>
        </a:spcBef>
        <a:spcAft>
          <a:spcPts val="0"/>
        </a:spcAft>
        <a:buClrTx/>
        <a:buSzPct val="100000"/>
        <a:buFontTx/>
        <a:buChar char="•"/>
        <a:tabLst/>
        <a:defRPr sz="1800" b="0" i="0" u="none" strike="noStrike" cap="none" spc="0" baseline="0">
          <a:ln>
            <a:noFill/>
          </a:ln>
          <a:solidFill>
            <a:srgbClr val="6C6C6C"/>
          </a:solidFill>
          <a:uFillTx/>
          <a:latin typeface="+mn-lt"/>
          <a:ea typeface="+mn-ea"/>
          <a:cs typeface="+mn-cs"/>
          <a:sym typeface="Helvetica Neue"/>
        </a:defRPr>
      </a:lvl4pPr>
      <a:lvl5pPr marL="1490899" marR="0" indent="-181326" algn="l" defTabSz="430289" latinLnBrk="0">
        <a:lnSpc>
          <a:spcPct val="100000"/>
        </a:lnSpc>
        <a:spcBef>
          <a:spcPts val="1200"/>
        </a:spcBef>
        <a:spcAft>
          <a:spcPts val="0"/>
        </a:spcAft>
        <a:buClrTx/>
        <a:buSzPct val="100000"/>
        <a:buFontTx/>
        <a:buChar char="•"/>
        <a:tabLst/>
        <a:defRPr sz="1800" b="0" i="0" u="none" strike="noStrike" cap="none" spc="0" baseline="0">
          <a:ln>
            <a:noFill/>
          </a:ln>
          <a:solidFill>
            <a:srgbClr val="6C6C6C"/>
          </a:solidFill>
          <a:uFillTx/>
          <a:latin typeface="+mn-lt"/>
          <a:ea typeface="+mn-ea"/>
          <a:cs typeface="+mn-cs"/>
          <a:sym typeface="Helvetica Neue"/>
        </a:defRPr>
      </a:lvl5pPr>
      <a:lvl6pPr marL="1818291"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6pPr>
      <a:lvl7pPr marL="2145686"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7pPr>
      <a:lvl8pPr marL="2473079"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8pPr>
      <a:lvl9pPr marL="2800472"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9pPr>
    </p:bodyStyle>
    <p:otherStyle>
      <a:lvl1pPr marL="0" marR="0" indent="0"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1pPr>
      <a:lvl2pPr marL="0" marR="0" indent="168374"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2pPr>
      <a:lvl3pPr marL="0" marR="0" indent="336746"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3pPr>
      <a:lvl4pPr marL="0" marR="0" indent="505121"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4pPr>
      <a:lvl5pPr marL="0" marR="0" indent="673496"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5pPr>
      <a:lvl6pPr marL="0" marR="0" indent="841869"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6pPr>
      <a:lvl7pPr marL="0" marR="0" indent="1010242"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7pPr>
      <a:lvl8pPr marL="0" marR="0" indent="1178617"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8pPr>
      <a:lvl9pPr marL="0" marR="0" indent="1346989" algn="r" defTabSz="430289"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archive.ics.uci.edu/ml/datasets/bank+marketing" TargetMode="Externa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hyperlink" Target="https://archive.ics.uci.edu/ml/datasets/bank+marketing" TargetMode="Externa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511972" y="273268"/>
            <a:ext cx="11120437" cy="5841782"/>
          </a:xfrm>
          <a:prstGeom prst="rect">
            <a:avLst/>
          </a:prstGeom>
        </p:spPr>
        <p:txBody>
          <a:bodyPr/>
          <a:lstStyle/>
          <a:p>
            <a:r>
              <a:rPr lang="en-US" sz="4000" dirty="0">
                <a:solidFill>
                  <a:srgbClr val="6C6C6C"/>
                </a:solidFill>
                <a:ea typeface="Nunito"/>
                <a:cs typeface="Nunito"/>
                <a:sym typeface="Nunito"/>
              </a:rPr>
              <a:t>TU 257 – Fundamentals of Data Science</a:t>
            </a:r>
            <a:br>
              <a:rPr lang="en-US" sz="4000" dirty="0">
                <a:solidFill>
                  <a:srgbClr val="6C6C6C"/>
                </a:solidFill>
                <a:ea typeface="Nunito"/>
                <a:cs typeface="Nunito"/>
                <a:sym typeface="Nunito"/>
              </a:rPr>
            </a:br>
            <a:br>
              <a:rPr lang="en-US" sz="4000" dirty="0">
                <a:solidFill>
                  <a:srgbClr val="6C6C6C"/>
                </a:solidFill>
                <a:ea typeface="Nunito"/>
                <a:cs typeface="Nunito"/>
                <a:sym typeface="Nunito"/>
              </a:rPr>
            </a:br>
            <a:r>
              <a:rPr lang="en-US" sz="4000" dirty="0">
                <a:solidFill>
                  <a:srgbClr val="6C6C6C"/>
                </a:solidFill>
                <a:ea typeface="Nunito"/>
                <a:cs typeface="Nunito"/>
                <a:sym typeface="Nunito"/>
              </a:rPr>
              <a:t>Data Analytics</a:t>
            </a:r>
            <a:br>
              <a:rPr lang="en-US" sz="4000" dirty="0">
                <a:solidFill>
                  <a:schemeClr val="tx1"/>
                </a:solidFill>
                <a:ea typeface="Nunito"/>
                <a:cs typeface="Nunito"/>
                <a:sym typeface="Nunito"/>
              </a:rPr>
            </a:br>
            <a:br>
              <a:rPr lang="en-US" dirty="0">
                <a:solidFill>
                  <a:schemeClr val="tx1"/>
                </a:solidFill>
              </a:rPr>
            </a:br>
            <a:br>
              <a:rPr lang="en-US" dirty="0">
                <a:solidFill>
                  <a:schemeClr val="tx1"/>
                </a:solidFill>
              </a:rPr>
            </a:br>
            <a:r>
              <a:rPr lang="en-US" sz="3600" dirty="0">
                <a:solidFill>
                  <a:schemeClr val="tx1"/>
                </a:solidFill>
              </a:rPr>
              <a:t>L3 – Data Exploration &amp; Preparation</a:t>
            </a:r>
            <a:br>
              <a:rPr lang="en-US" sz="3600" dirty="0">
                <a:solidFill>
                  <a:schemeClr val="tx1"/>
                </a:solidFill>
              </a:rPr>
            </a:br>
            <a:br>
              <a:rPr lang="en-US" sz="3600" dirty="0">
                <a:solidFill>
                  <a:schemeClr val="tx1"/>
                </a:solidFill>
              </a:rPr>
            </a:br>
            <a:r>
              <a:rPr lang="en-US" dirty="0">
                <a:solidFill>
                  <a:srgbClr val="6C6C6C"/>
                </a:solidFill>
              </a:rPr>
              <a:t>Brendan Tierney</a:t>
            </a:r>
            <a:endParaRPr dirty="0">
              <a:solidFill>
                <a:srgbClr val="6C6C6C"/>
              </a:solidFill>
            </a:endParaRPr>
          </a:p>
        </p:txBody>
      </p:sp>
    </p:spTree>
    <p:extLst>
      <p:ext uri="{BB962C8B-B14F-4D97-AF65-F5344CB8AC3E}">
        <p14:creationId xmlns:p14="http://schemas.microsoft.com/office/powerpoint/2010/main" val="4355893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pPr marL="196437" indent="-196437">
              <a:spcBef>
                <a:spcPts val="1800"/>
              </a:spcBef>
            </a:pPr>
            <a:r>
              <a:rPr lang="en-IE" dirty="0"/>
              <a:t>Why do we explore the data ?</a:t>
            </a:r>
            <a:br>
              <a:rPr lang="en-IE" dirty="0"/>
            </a:br>
            <a:endParaRPr lang="en-IE" dirty="0"/>
          </a:p>
        </p:txBody>
      </p:sp>
    </p:spTree>
    <p:extLst>
      <p:ext uri="{BB962C8B-B14F-4D97-AF65-F5344CB8AC3E}">
        <p14:creationId xmlns:p14="http://schemas.microsoft.com/office/powerpoint/2010/main" val="34504439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BB396F-9A3A-E325-525E-252BA80712F4}"/>
              </a:ext>
            </a:extLst>
          </p:cNvPr>
          <p:cNvSpPr>
            <a:spLocks noGrp="1"/>
          </p:cNvSpPr>
          <p:nvPr>
            <p:ph type="title"/>
          </p:nvPr>
        </p:nvSpPr>
        <p:spPr/>
        <p:txBody>
          <a:bodyPr/>
          <a:lstStyle/>
          <a:p>
            <a:r>
              <a:rPr lang="en-IE" dirty="0"/>
              <a:t>Need to know and understand you Data</a:t>
            </a:r>
          </a:p>
        </p:txBody>
      </p:sp>
      <p:sp>
        <p:nvSpPr>
          <p:cNvPr id="6" name="Content Placeholder 5">
            <a:extLst>
              <a:ext uri="{FF2B5EF4-FFF2-40B4-BE49-F238E27FC236}">
                <a16:creationId xmlns:a16="http://schemas.microsoft.com/office/drawing/2014/main" id="{7F5DEE5F-337B-229F-225D-4911C80DA749}"/>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What Data </a:t>
            </a:r>
            <a:r>
              <a:rPr lang="en-IE" dirty="0">
                <a:solidFill>
                  <a:srgbClr val="0070C0"/>
                </a:solidFill>
              </a:rPr>
              <a:t>do you have</a:t>
            </a:r>
            <a:r>
              <a:rPr lang="en-IE" dirty="0"/>
              <a:t>?   (easy access to)</a:t>
            </a:r>
          </a:p>
          <a:p>
            <a:pPr marL="196437" marR="0" indent="-196437" algn="l" defTabSz="430289" rtl="0" latinLnBrk="0">
              <a:lnSpc>
                <a:spcPct val="100000"/>
              </a:lnSpc>
              <a:spcBef>
                <a:spcPts val="2652"/>
              </a:spcBef>
              <a:spcAft>
                <a:spcPts val="0"/>
              </a:spcAft>
              <a:buClrTx/>
              <a:buSzPct val="100000"/>
              <a:buFontTx/>
              <a:buChar char="•"/>
              <a:tabLst/>
            </a:pPr>
            <a:r>
              <a:rPr lang="en-IE" dirty="0"/>
              <a:t>What Data would you </a:t>
            </a:r>
            <a:r>
              <a:rPr lang="en-IE" dirty="0">
                <a:solidFill>
                  <a:srgbClr val="0070C0"/>
                </a:solidFill>
              </a:rPr>
              <a:t>like to have</a:t>
            </a:r>
            <a:r>
              <a:rPr lang="en-IE" dirty="0"/>
              <a:t>?</a:t>
            </a:r>
          </a:p>
          <a:p>
            <a:pPr marL="196437" marR="0" indent="-196437" algn="l" defTabSz="430289" rtl="0" latinLnBrk="0">
              <a:lnSpc>
                <a:spcPct val="100000"/>
              </a:lnSpc>
              <a:spcBef>
                <a:spcPts val="2652"/>
              </a:spcBef>
              <a:spcAft>
                <a:spcPts val="0"/>
              </a:spcAft>
              <a:buClrTx/>
              <a:buSzPct val="100000"/>
              <a:buFontTx/>
              <a:buChar char="•"/>
              <a:tabLst/>
            </a:pPr>
            <a:r>
              <a:rPr lang="en-IE" dirty="0">
                <a:solidFill>
                  <a:srgbClr val="0070C0"/>
                </a:solidFill>
              </a:rPr>
              <a:t>Not always possible </a:t>
            </a:r>
            <a:r>
              <a:rPr lang="en-IE" dirty="0"/>
              <a:t>to have </a:t>
            </a:r>
            <a:r>
              <a:rPr lang="en-IE" dirty="0">
                <a:solidFill>
                  <a:srgbClr val="0070C0"/>
                </a:solidFill>
              </a:rPr>
              <a:t>all</a:t>
            </a:r>
            <a:r>
              <a:rPr lang="en-IE" dirty="0"/>
              <a:t> the data you want !</a:t>
            </a:r>
          </a:p>
          <a:p>
            <a:pPr marL="196437" marR="0" indent="-196437" algn="l" defTabSz="430289" rtl="0" latinLnBrk="0">
              <a:lnSpc>
                <a:spcPct val="100000"/>
              </a:lnSpc>
              <a:spcBef>
                <a:spcPts val="2652"/>
              </a:spcBef>
              <a:spcAft>
                <a:spcPts val="0"/>
              </a:spcAft>
              <a:buClrTx/>
              <a:buSzPct val="100000"/>
              <a:buFontTx/>
              <a:buChar char="•"/>
              <a:tabLst/>
            </a:pPr>
            <a:r>
              <a:rPr lang="en-IE" dirty="0"/>
              <a:t>You will </a:t>
            </a:r>
            <a:r>
              <a:rPr lang="en-IE" dirty="0">
                <a:solidFill>
                  <a:srgbClr val="7030A0"/>
                </a:solidFill>
              </a:rPr>
              <a:t>never</a:t>
            </a:r>
            <a:r>
              <a:rPr lang="en-IE" dirty="0"/>
              <a:t> need </a:t>
            </a:r>
            <a:r>
              <a:rPr lang="en-IE" dirty="0">
                <a:solidFill>
                  <a:srgbClr val="0070C0"/>
                </a:solidFill>
              </a:rPr>
              <a:t>ALL</a:t>
            </a:r>
            <a:r>
              <a:rPr lang="en-IE" dirty="0"/>
              <a:t> the data – Big Data isn’t a problem</a:t>
            </a:r>
          </a:p>
          <a:p>
            <a:pPr lvl="1" indent="-196437" rtl="0"/>
            <a:r>
              <a:rPr lang="en-IE" dirty="0"/>
              <a:t>What is Big Data Really!</a:t>
            </a:r>
          </a:p>
          <a:p>
            <a:pPr marL="196437" marR="0" indent="-196437" algn="l" defTabSz="430289" rtl="0" latinLnBrk="0">
              <a:lnSpc>
                <a:spcPct val="100000"/>
              </a:lnSpc>
              <a:spcBef>
                <a:spcPts val="2652"/>
              </a:spcBef>
              <a:spcAft>
                <a:spcPts val="0"/>
              </a:spcAft>
              <a:buClrTx/>
              <a:buSzPct val="100000"/>
              <a:buFontTx/>
              <a:buChar char="•"/>
              <a:tabLst/>
            </a:pPr>
            <a:endParaRPr lang="en-IE" sz="500" dirty="0"/>
          </a:p>
          <a:p>
            <a:pPr marL="196437" marR="0" indent="-196437" algn="l" defTabSz="430289" rtl="0" latinLnBrk="0">
              <a:lnSpc>
                <a:spcPct val="100000"/>
              </a:lnSpc>
              <a:spcBef>
                <a:spcPts val="2652"/>
              </a:spcBef>
              <a:spcAft>
                <a:spcPts val="0"/>
              </a:spcAft>
              <a:buClrTx/>
              <a:buSzPct val="100000"/>
              <a:buFontTx/>
              <a:buChar char="•"/>
              <a:tabLst/>
            </a:pPr>
            <a:r>
              <a:rPr lang="en-IE" dirty="0"/>
              <a:t>Get to know your data</a:t>
            </a:r>
          </a:p>
          <a:p>
            <a:pPr marL="196437" marR="0" indent="-196437" algn="l" defTabSz="430289" rtl="0" latinLnBrk="0">
              <a:lnSpc>
                <a:spcPct val="100000"/>
              </a:lnSpc>
              <a:spcBef>
                <a:spcPts val="2652"/>
              </a:spcBef>
              <a:spcAft>
                <a:spcPts val="0"/>
              </a:spcAft>
              <a:buClrTx/>
              <a:buSzPct val="100000"/>
              <a:buFontTx/>
              <a:buChar char="•"/>
              <a:tabLst/>
            </a:pPr>
            <a:r>
              <a:rPr lang="en-IE" dirty="0"/>
              <a:t>Data Audit</a:t>
            </a:r>
          </a:p>
          <a:p>
            <a:pPr marL="196437" marR="0" indent="-196437" algn="l" defTabSz="430289" rtl="0" latinLnBrk="0">
              <a:lnSpc>
                <a:spcPct val="100000"/>
              </a:lnSpc>
              <a:spcBef>
                <a:spcPts val="2652"/>
              </a:spcBef>
              <a:spcAft>
                <a:spcPts val="0"/>
              </a:spcAft>
              <a:buClrTx/>
              <a:buSzPct val="100000"/>
              <a:buFontTx/>
              <a:buChar char="•"/>
              <a:tabLst/>
            </a:pPr>
            <a:r>
              <a:rPr lang="en-IE" dirty="0"/>
              <a:t>Data Quality Report</a:t>
            </a:r>
          </a:p>
        </p:txBody>
      </p:sp>
      <p:sp>
        <p:nvSpPr>
          <p:cNvPr id="7" name="TextBox 6">
            <a:extLst>
              <a:ext uri="{FF2B5EF4-FFF2-40B4-BE49-F238E27FC236}">
                <a16:creationId xmlns:a16="http://schemas.microsoft.com/office/drawing/2014/main" id="{F2C0E064-63AB-A89A-8B50-38DEB9EA065C}"/>
              </a:ext>
            </a:extLst>
          </p:cNvPr>
          <p:cNvSpPr txBox="1"/>
          <p:nvPr/>
        </p:nvSpPr>
        <p:spPr>
          <a:xfrm>
            <a:off x="6544056" y="5004796"/>
            <a:ext cx="504785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7030A0"/>
                </a:solidFill>
                <a:effectLst/>
                <a:uFillTx/>
                <a:latin typeface="+mj-lt"/>
                <a:ea typeface="+mj-ea"/>
                <a:cs typeface="+mj-cs"/>
                <a:sym typeface="Helvetica Neue Light"/>
              </a:rPr>
              <a:t>Remember </a:t>
            </a:r>
            <a:endParaRPr lang="en-IE" sz="2400" dirty="0">
              <a:solidFill>
                <a:srgbClr val="7030A0"/>
              </a:solidFill>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IE" sz="2400" b="0" i="0" u="none" strike="noStrike" cap="none" spc="0" normalizeH="0" baseline="0" dirty="0">
                <a:ln>
                  <a:noFill/>
                </a:ln>
                <a:solidFill>
                  <a:srgbClr val="7030A0"/>
                </a:solidFill>
                <a:effectLst/>
                <a:uFillTx/>
                <a:latin typeface="+mj-lt"/>
                <a:ea typeface="+mj-ea"/>
                <a:cs typeface="+mj-cs"/>
                <a:sym typeface="Helvetica Neue Light"/>
              </a:rPr>
              <a:t>Automated Data Exploration?</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IE" sz="2400" dirty="0">
                <a:solidFill>
                  <a:srgbClr val="7030A0"/>
                </a:solidFill>
              </a:rPr>
              <a:t>Using Different Pandas functions?</a:t>
            </a:r>
            <a:endParaRPr kumimoji="0" lang="en-IE" sz="2400" b="0" i="0" u="none" strike="noStrike" cap="none" spc="0" normalizeH="0" baseline="0" dirty="0">
              <a:ln>
                <a:noFill/>
              </a:ln>
              <a:solidFill>
                <a:srgbClr val="7030A0"/>
              </a:solidFill>
              <a:effectLst/>
              <a:uFillTx/>
              <a:latin typeface="+mj-lt"/>
              <a:ea typeface="+mj-ea"/>
              <a:cs typeface="+mj-cs"/>
              <a:sym typeface="Helvetica Neue Light"/>
            </a:endParaRPr>
          </a:p>
        </p:txBody>
      </p:sp>
      <p:pic>
        <p:nvPicPr>
          <p:cNvPr id="3074" name="Picture 2">
            <a:extLst>
              <a:ext uri="{FF2B5EF4-FFF2-40B4-BE49-F238E27FC236}">
                <a16:creationId xmlns:a16="http://schemas.microsoft.com/office/drawing/2014/main" id="{4ADA8CC2-2EE2-562E-4E40-24B5D85EE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697" y="0"/>
            <a:ext cx="3681303" cy="499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524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BB2F-EA37-032A-E1AF-AF52A4D548F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0E408545-0C92-768D-404B-320911093EB9}"/>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solidFill>
                  <a:srgbClr val="0070C0"/>
                </a:solidFill>
              </a:rPr>
              <a:t>What you have  </a:t>
            </a:r>
            <a:r>
              <a:rPr lang="en-IE" dirty="0"/>
              <a:t>vs  What you don’t have</a:t>
            </a:r>
          </a:p>
          <a:p>
            <a:pPr marL="196437" marR="0" indent="-196437" algn="l" defTabSz="430289" rtl="0" latinLnBrk="0">
              <a:lnSpc>
                <a:spcPct val="100000"/>
              </a:lnSpc>
              <a:spcBef>
                <a:spcPts val="2652"/>
              </a:spcBef>
              <a:spcAft>
                <a:spcPts val="0"/>
              </a:spcAft>
              <a:buClrTx/>
              <a:buSzPct val="100000"/>
              <a:buFontTx/>
              <a:buChar char="•"/>
              <a:tabLst/>
            </a:pPr>
            <a:r>
              <a:rPr lang="en-IE" dirty="0">
                <a:solidFill>
                  <a:srgbClr val="0070C0"/>
                </a:solidFill>
              </a:rPr>
              <a:t>How clean is the data  </a:t>
            </a:r>
            <a:r>
              <a:rPr lang="en-IE" dirty="0"/>
              <a:t>vs  how dirty it is</a:t>
            </a:r>
          </a:p>
          <a:p>
            <a:pPr marL="196437" marR="0" indent="-196437" algn="l" defTabSz="430289" rtl="0" latinLnBrk="0">
              <a:lnSpc>
                <a:spcPct val="100000"/>
              </a:lnSpc>
              <a:spcBef>
                <a:spcPts val="2652"/>
              </a:spcBef>
              <a:spcAft>
                <a:spcPts val="0"/>
              </a:spcAft>
              <a:buClrTx/>
              <a:buSzPct val="100000"/>
              <a:buFontTx/>
              <a:buChar char="•"/>
              <a:tabLst/>
            </a:pPr>
            <a:r>
              <a:rPr lang="en-IE" dirty="0">
                <a:solidFill>
                  <a:srgbClr val="0070C0"/>
                </a:solidFill>
              </a:rPr>
              <a:t>How consistent the data is  </a:t>
            </a:r>
            <a:r>
              <a:rPr lang="en-IE" dirty="0"/>
              <a:t>vs  how inconsistent it is</a:t>
            </a:r>
          </a:p>
          <a:p>
            <a:pPr lvl="1" indent="-196437" rtl="0"/>
            <a:r>
              <a:rPr lang="en-IE" dirty="0"/>
              <a:t>Particularly when you merge data from different sources</a:t>
            </a:r>
          </a:p>
          <a:p>
            <a:pPr rtl="0"/>
            <a:r>
              <a:rPr lang="en-IE" dirty="0">
                <a:solidFill>
                  <a:srgbClr val="0070C0"/>
                </a:solidFill>
              </a:rPr>
              <a:t>Is data available from </a:t>
            </a:r>
            <a:r>
              <a:rPr lang="en-IE" u="sng" dirty="0">
                <a:solidFill>
                  <a:srgbClr val="0070C0"/>
                </a:solidFill>
              </a:rPr>
              <a:t>one</a:t>
            </a:r>
            <a:r>
              <a:rPr lang="en-IE" dirty="0">
                <a:solidFill>
                  <a:srgbClr val="0070C0"/>
                </a:solidFill>
              </a:rPr>
              <a:t> Data Source  </a:t>
            </a:r>
            <a:r>
              <a:rPr lang="en-IE" dirty="0"/>
              <a:t>vs  How many different Data Sources </a:t>
            </a:r>
          </a:p>
          <a:p>
            <a:pPr lvl="1" rtl="0"/>
            <a:r>
              <a:rPr lang="en-IE" dirty="0"/>
              <a:t>In most cases, Data </a:t>
            </a:r>
            <a:r>
              <a:rPr lang="en-IE" dirty="0">
                <a:solidFill>
                  <a:srgbClr val="7030A0"/>
                </a:solidFill>
              </a:rPr>
              <a:t>will come </a:t>
            </a:r>
            <a:r>
              <a:rPr lang="en-IE" dirty="0"/>
              <a:t>from different Data Sources</a:t>
            </a:r>
          </a:p>
          <a:p>
            <a:pPr lvl="1" rtl="0"/>
            <a:r>
              <a:rPr lang="en-IE" dirty="0"/>
              <a:t>Different Data Sources  </a:t>
            </a:r>
            <a:r>
              <a:rPr lang="en-IE" dirty="0">
                <a:solidFill>
                  <a:srgbClr val="7030A0"/>
                </a:solidFill>
              </a:rPr>
              <a:t>=&gt;</a:t>
            </a:r>
            <a:r>
              <a:rPr lang="en-IE" dirty="0"/>
              <a:t>  Differences in Data formats, values, representations</a:t>
            </a:r>
          </a:p>
          <a:p>
            <a:pPr lvl="2" rtl="0"/>
            <a:r>
              <a:rPr lang="en-IE" dirty="0"/>
              <a:t>All of these need to be cleaned up, to make it consistent.</a:t>
            </a:r>
          </a:p>
          <a:p>
            <a:pPr rtl="0"/>
            <a:r>
              <a:rPr lang="en-IE" dirty="0"/>
              <a:t>You’d think data in your Enterprise is clean, consistent, good quality, etc</a:t>
            </a:r>
          </a:p>
          <a:p>
            <a:pPr lvl="1" rtl="0"/>
            <a:r>
              <a:rPr lang="en-IE" dirty="0">
                <a:solidFill>
                  <a:srgbClr val="C00000"/>
                </a:solidFill>
              </a:rPr>
              <a:t>It generally isn’t</a:t>
            </a:r>
          </a:p>
        </p:txBody>
      </p:sp>
    </p:spTree>
    <p:extLst>
      <p:ext uri="{BB962C8B-B14F-4D97-AF65-F5344CB8AC3E}">
        <p14:creationId xmlns:p14="http://schemas.microsoft.com/office/powerpoint/2010/main" val="290040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C1A3C-BBB7-AB59-2929-A595AA561445}"/>
              </a:ext>
            </a:extLst>
          </p:cNvPr>
          <p:cNvPicPr>
            <a:picLocks noChangeAspect="1"/>
          </p:cNvPicPr>
          <p:nvPr/>
        </p:nvPicPr>
        <p:blipFill>
          <a:blip r:embed="rId2"/>
          <a:stretch>
            <a:fillRect/>
          </a:stretch>
        </p:blipFill>
        <p:spPr>
          <a:xfrm>
            <a:off x="79248" y="3138129"/>
            <a:ext cx="5644896" cy="3746759"/>
          </a:xfrm>
          <a:prstGeom prst="rect">
            <a:avLst/>
          </a:prstGeom>
        </p:spPr>
      </p:pic>
      <p:sp>
        <p:nvSpPr>
          <p:cNvPr id="2" name="Title 1">
            <a:extLst>
              <a:ext uri="{FF2B5EF4-FFF2-40B4-BE49-F238E27FC236}">
                <a16:creationId xmlns:a16="http://schemas.microsoft.com/office/drawing/2014/main" id="{0A4712E8-999C-F050-5A92-62739DE16AC8}"/>
              </a:ext>
            </a:extLst>
          </p:cNvPr>
          <p:cNvSpPr>
            <a:spLocks noGrp="1"/>
          </p:cNvSpPr>
          <p:nvPr>
            <p:ph type="title"/>
          </p:nvPr>
        </p:nvSpPr>
        <p:spPr/>
        <p:txBody>
          <a:bodyPr/>
          <a:lstStyle/>
          <a:p>
            <a:r>
              <a:rPr lang="en-IE" dirty="0"/>
              <a:t>Data Audit &amp; Quality Report</a:t>
            </a:r>
          </a:p>
        </p:txBody>
      </p:sp>
      <p:sp>
        <p:nvSpPr>
          <p:cNvPr id="3" name="Content Placeholder 2">
            <a:extLst>
              <a:ext uri="{FF2B5EF4-FFF2-40B4-BE49-F238E27FC236}">
                <a16:creationId xmlns:a16="http://schemas.microsoft.com/office/drawing/2014/main" id="{B1AAEF49-5353-9C06-B742-CCAC0311B68C}"/>
              </a:ext>
            </a:extLst>
          </p:cNvPr>
          <p:cNvSpPr>
            <a:spLocks noGrp="1"/>
          </p:cNvSpPr>
          <p:nvPr>
            <p:ph idx="1"/>
          </p:nvPr>
        </p:nvSpPr>
        <p:spPr/>
        <p:txBody>
          <a:bodyPr/>
          <a:lstStyle/>
          <a:p>
            <a:r>
              <a:rPr lang="en-GB" sz="1800" dirty="0"/>
              <a:t>A data quality report includes tabular reports that describe the characteristics of each feature (column) </a:t>
            </a:r>
          </a:p>
          <a:p>
            <a:r>
              <a:rPr lang="en-GB" sz="1800" dirty="0"/>
              <a:t>The tabular reports are accompanied by data visualizations:</a:t>
            </a:r>
          </a:p>
          <a:p>
            <a:pPr lvl="1"/>
            <a:r>
              <a:rPr lang="en-GB" sz="1800" dirty="0"/>
              <a:t>A histogram for each continuous feature.</a:t>
            </a:r>
          </a:p>
          <a:p>
            <a:pPr lvl="1"/>
            <a:r>
              <a:rPr lang="en-GB" sz="1800" dirty="0"/>
              <a:t>A bar plot for each categorical feature.</a:t>
            </a:r>
          </a:p>
          <a:p>
            <a:pPr marL="196437" marR="0" indent="-196437" algn="l" defTabSz="430289" rtl="0" latinLnBrk="0">
              <a:lnSpc>
                <a:spcPct val="100000"/>
              </a:lnSpc>
              <a:spcBef>
                <a:spcPts val="2652"/>
              </a:spcBef>
              <a:spcAft>
                <a:spcPts val="0"/>
              </a:spcAft>
              <a:buClrTx/>
              <a:buSzPct val="100000"/>
              <a:buFontTx/>
              <a:buChar char="•"/>
              <a:tabLst/>
            </a:pPr>
            <a:endParaRPr lang="en-IE" sz="1800" dirty="0"/>
          </a:p>
        </p:txBody>
      </p:sp>
      <p:pic>
        <p:nvPicPr>
          <p:cNvPr id="5" name="Picture 4">
            <a:extLst>
              <a:ext uri="{FF2B5EF4-FFF2-40B4-BE49-F238E27FC236}">
                <a16:creationId xmlns:a16="http://schemas.microsoft.com/office/drawing/2014/main" id="{13D36206-39D7-12C7-82D6-F46A0D2B798D}"/>
              </a:ext>
            </a:extLst>
          </p:cNvPr>
          <p:cNvPicPr>
            <a:picLocks noChangeAspect="1"/>
          </p:cNvPicPr>
          <p:nvPr/>
        </p:nvPicPr>
        <p:blipFill>
          <a:blip r:embed="rId3"/>
          <a:stretch>
            <a:fillRect/>
          </a:stretch>
        </p:blipFill>
        <p:spPr>
          <a:xfrm>
            <a:off x="6096000" y="3072383"/>
            <a:ext cx="6096000" cy="1699275"/>
          </a:xfrm>
          <a:prstGeom prst="rect">
            <a:avLst/>
          </a:prstGeom>
        </p:spPr>
      </p:pic>
      <p:pic>
        <p:nvPicPr>
          <p:cNvPr id="6" name="Picture 5">
            <a:extLst>
              <a:ext uri="{FF2B5EF4-FFF2-40B4-BE49-F238E27FC236}">
                <a16:creationId xmlns:a16="http://schemas.microsoft.com/office/drawing/2014/main" id="{8322795E-60D0-8C79-96F5-CBC5376D10FE}"/>
              </a:ext>
            </a:extLst>
          </p:cNvPr>
          <p:cNvPicPr>
            <a:picLocks noChangeAspect="1"/>
          </p:cNvPicPr>
          <p:nvPr/>
        </p:nvPicPr>
        <p:blipFill>
          <a:blip r:embed="rId4"/>
          <a:stretch>
            <a:fillRect/>
          </a:stretch>
        </p:blipFill>
        <p:spPr>
          <a:xfrm>
            <a:off x="6096000" y="5011508"/>
            <a:ext cx="6096000" cy="1357961"/>
          </a:xfrm>
          <a:prstGeom prst="rect">
            <a:avLst/>
          </a:prstGeom>
        </p:spPr>
      </p:pic>
      <p:sp>
        <p:nvSpPr>
          <p:cNvPr id="7" name="Right Arrow 6">
            <a:extLst>
              <a:ext uri="{FF2B5EF4-FFF2-40B4-BE49-F238E27FC236}">
                <a16:creationId xmlns:a16="http://schemas.microsoft.com/office/drawing/2014/main" id="{A8E28D2B-46D0-DDCF-CFAA-BEBA0F49C84F}"/>
              </a:ext>
            </a:extLst>
          </p:cNvPr>
          <p:cNvSpPr/>
          <p:nvPr/>
        </p:nvSpPr>
        <p:spPr>
          <a:xfrm>
            <a:off x="5642183" y="4837176"/>
            <a:ext cx="383713" cy="466959"/>
          </a:xfrm>
          <a:prstGeom prst="rightArrow">
            <a:avLst/>
          </a:prstGeom>
          <a:solidFill>
            <a:srgbClr val="0365C0"/>
          </a:solidFill>
          <a:ln w="25400" cap="flat">
            <a:solidFill>
              <a:schemeClr val="accent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8" name="TextBox 7">
            <a:extLst>
              <a:ext uri="{FF2B5EF4-FFF2-40B4-BE49-F238E27FC236}">
                <a16:creationId xmlns:a16="http://schemas.microsoft.com/office/drawing/2014/main" id="{FC1627A4-B3E3-8181-3572-8206B2ED2111}"/>
              </a:ext>
            </a:extLst>
          </p:cNvPr>
          <p:cNvSpPr txBox="1"/>
          <p:nvPr/>
        </p:nvSpPr>
        <p:spPr>
          <a:xfrm>
            <a:off x="7069945" y="6424214"/>
            <a:ext cx="389209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rgbClr val="6C6C6C"/>
                </a:solidFill>
                <a:effectLst/>
                <a:uFillTx/>
                <a:latin typeface="+mj-lt"/>
                <a:ea typeface="+mj-ea"/>
                <a:cs typeface="+mj-cs"/>
                <a:sym typeface="Helvetica Neue Light"/>
              </a:rPr>
              <a:t>Plus charts/graphs of each feature</a:t>
            </a:r>
          </a:p>
        </p:txBody>
      </p:sp>
    </p:spTree>
    <p:extLst>
      <p:ext uri="{BB962C8B-B14F-4D97-AF65-F5344CB8AC3E}">
        <p14:creationId xmlns:p14="http://schemas.microsoft.com/office/powerpoint/2010/main" val="318238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529C-2EE3-0A40-EAFB-23702E2F44DC}"/>
              </a:ext>
            </a:extLst>
          </p:cNvPr>
          <p:cNvSpPr>
            <a:spLocks noGrp="1"/>
          </p:cNvSpPr>
          <p:nvPr>
            <p:ph type="title"/>
          </p:nvPr>
        </p:nvSpPr>
        <p:spPr/>
        <p:txBody>
          <a:bodyPr/>
          <a:lstStyle/>
          <a:p>
            <a:r>
              <a:rPr lang="en-IE" dirty="0"/>
              <a:t>Data Audit &amp; Quality Report</a:t>
            </a:r>
          </a:p>
        </p:txBody>
      </p:sp>
      <p:sp>
        <p:nvSpPr>
          <p:cNvPr id="3" name="Content Placeholder 2">
            <a:extLst>
              <a:ext uri="{FF2B5EF4-FFF2-40B4-BE49-F238E27FC236}">
                <a16:creationId xmlns:a16="http://schemas.microsoft.com/office/drawing/2014/main" id="{4D636271-0F26-1075-0930-7D46721E6900}"/>
              </a:ext>
            </a:extLst>
          </p:cNvPr>
          <p:cNvSpPr>
            <a:spLocks noGrp="1"/>
          </p:cNvSpPr>
          <p:nvPr>
            <p:ph idx="1"/>
          </p:nvPr>
        </p:nvSpPr>
        <p:spPr>
          <a:xfrm>
            <a:off x="678659" y="1736435"/>
            <a:ext cx="11282431" cy="4809025"/>
          </a:xfrm>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sz="2400" dirty="0"/>
              <a:t>Have you seen something like this before?</a:t>
            </a:r>
          </a:p>
          <a:p>
            <a:pPr marL="196437" marR="0" indent="-196437" algn="l" defTabSz="430289" rtl="0" latinLnBrk="0">
              <a:lnSpc>
                <a:spcPct val="100000"/>
              </a:lnSpc>
              <a:spcBef>
                <a:spcPts val="2652"/>
              </a:spcBef>
              <a:spcAft>
                <a:spcPts val="0"/>
              </a:spcAft>
              <a:buClrTx/>
              <a:buSzPct val="100000"/>
              <a:buFontTx/>
              <a:buChar char="•"/>
              <a:tabLst/>
            </a:pPr>
            <a:endParaRPr lang="en-IE" sz="2400" dirty="0"/>
          </a:p>
          <a:p>
            <a:pPr marL="196437" marR="0" indent="-196437" algn="l" defTabSz="430289" rtl="0" latinLnBrk="0">
              <a:lnSpc>
                <a:spcPct val="100000"/>
              </a:lnSpc>
              <a:spcBef>
                <a:spcPts val="2652"/>
              </a:spcBef>
              <a:spcAft>
                <a:spcPts val="0"/>
              </a:spcAft>
              <a:buClrTx/>
              <a:buSzPct val="100000"/>
              <a:buFontTx/>
              <a:buChar char="•"/>
              <a:tabLst/>
            </a:pPr>
            <a:r>
              <a:rPr lang="en-IE" sz="2400" dirty="0"/>
              <a:t>Automated Data Exploration – </a:t>
            </a:r>
            <a:r>
              <a:rPr lang="en-IE" sz="2400" dirty="0">
                <a:solidFill>
                  <a:srgbClr val="0070C0"/>
                </a:solidFill>
              </a:rPr>
              <a:t>Remember example and exercises from last week</a:t>
            </a:r>
          </a:p>
        </p:txBody>
      </p:sp>
    </p:spTree>
    <p:extLst>
      <p:ext uri="{BB962C8B-B14F-4D97-AF65-F5344CB8AC3E}">
        <p14:creationId xmlns:p14="http://schemas.microsoft.com/office/powerpoint/2010/main" val="426963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E130-30B7-BFAC-D965-633B0A983237}"/>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DAB51831-8E26-AA17-D03A-71C0332C5F7C}"/>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Explore the Data</a:t>
            </a:r>
          </a:p>
          <a:p>
            <a:pPr marL="196437" marR="0" indent="-196437" algn="l" defTabSz="430289" rtl="0" latinLnBrk="0">
              <a:lnSpc>
                <a:spcPct val="100000"/>
              </a:lnSpc>
              <a:spcBef>
                <a:spcPts val="2652"/>
              </a:spcBef>
              <a:spcAft>
                <a:spcPts val="0"/>
              </a:spcAft>
              <a:buClrTx/>
              <a:buSzPct val="100000"/>
              <a:buFontTx/>
              <a:buChar char="•"/>
              <a:tabLst/>
            </a:pPr>
            <a:r>
              <a:rPr lang="en-IE" dirty="0"/>
              <a:t>What patterns do you see?</a:t>
            </a:r>
          </a:p>
          <a:p>
            <a:pPr marL="196437" marR="0" indent="-196437" algn="l" defTabSz="430289" rtl="0" latinLnBrk="0">
              <a:lnSpc>
                <a:spcPct val="100000"/>
              </a:lnSpc>
              <a:spcBef>
                <a:spcPts val="2652"/>
              </a:spcBef>
              <a:spcAft>
                <a:spcPts val="0"/>
              </a:spcAft>
              <a:buClrTx/>
              <a:buSzPct val="100000"/>
              <a:buFontTx/>
              <a:buChar char="•"/>
              <a:tabLst/>
            </a:pPr>
            <a:r>
              <a:rPr lang="en-IE" dirty="0"/>
              <a:t>Can you connect any </a:t>
            </a:r>
            <a:r>
              <a:rPr lang="en-IE" dirty="0">
                <a:solidFill>
                  <a:srgbClr val="7030A0"/>
                </a:solidFill>
              </a:rPr>
              <a:t>Domain Knowledge </a:t>
            </a:r>
            <a:r>
              <a:rPr lang="en-IE" dirty="0"/>
              <a:t>to the </a:t>
            </a:r>
            <a:r>
              <a:rPr lang="en-IE" dirty="0">
                <a:solidFill>
                  <a:srgbClr val="7030A0"/>
                </a:solidFill>
              </a:rPr>
              <a:t>patterns</a:t>
            </a:r>
            <a:r>
              <a:rPr lang="en-IE" dirty="0"/>
              <a:t> you are seeing?</a:t>
            </a:r>
          </a:p>
          <a:p>
            <a:pPr lvl="1" indent="-196437" rtl="0"/>
            <a:r>
              <a:rPr lang="en-IE" dirty="0">
                <a:solidFill>
                  <a:srgbClr val="7030A0"/>
                </a:solidFill>
              </a:rPr>
              <a:t>Nothing</a:t>
            </a:r>
            <a:r>
              <a:rPr lang="en-IE" dirty="0"/>
              <a:t> magical with doing this </a:t>
            </a:r>
          </a:p>
          <a:p>
            <a:pPr lvl="1" indent="-196437" rtl="0"/>
            <a:r>
              <a:rPr lang="en-IE" dirty="0">
                <a:solidFill>
                  <a:srgbClr val="7030A0"/>
                </a:solidFill>
              </a:rPr>
              <a:t>Nobody or thing </a:t>
            </a:r>
            <a:r>
              <a:rPr lang="en-IE" dirty="0"/>
              <a:t>will tell you the meaning of these patterns</a:t>
            </a:r>
          </a:p>
          <a:p>
            <a:pPr lvl="1" indent="-196437" rtl="0"/>
            <a:r>
              <a:rPr lang="en-IE" dirty="0"/>
              <a:t>It is </a:t>
            </a:r>
            <a:r>
              <a:rPr lang="en-IE" dirty="0">
                <a:solidFill>
                  <a:srgbClr val="7030A0"/>
                </a:solidFill>
              </a:rPr>
              <a:t>your job </a:t>
            </a:r>
            <a:r>
              <a:rPr lang="en-IE" dirty="0"/>
              <a:t>to make the connections</a:t>
            </a:r>
          </a:p>
          <a:p>
            <a:pPr rtl="0"/>
            <a:endParaRPr lang="en-IE" dirty="0"/>
          </a:p>
          <a:p>
            <a:pPr rtl="0"/>
            <a:r>
              <a:rPr lang="en-IE" dirty="0"/>
              <a:t>Start </a:t>
            </a:r>
            <a:r>
              <a:rPr lang="en-IE" dirty="0">
                <a:solidFill>
                  <a:srgbClr val="7030A0"/>
                </a:solidFill>
              </a:rPr>
              <a:t>Building a Picture </a:t>
            </a:r>
            <a:r>
              <a:rPr lang="en-IE" dirty="0"/>
              <a:t>of what is happening in the Data &amp; </a:t>
            </a:r>
            <a:r>
              <a:rPr lang="en-IE" dirty="0">
                <a:solidFill>
                  <a:srgbClr val="7030A0"/>
                </a:solidFill>
              </a:rPr>
              <a:t>what wo</a:t>
            </a:r>
            <a:r>
              <a:rPr lang="en-IE" dirty="0"/>
              <a:t>rk needs to be done to the data</a:t>
            </a:r>
          </a:p>
          <a:p>
            <a:pPr lvl="1" rtl="0"/>
            <a:r>
              <a:rPr lang="en-IE" dirty="0"/>
              <a:t>Iterate to improve your understanding</a:t>
            </a:r>
          </a:p>
        </p:txBody>
      </p:sp>
    </p:spTree>
    <p:extLst>
      <p:ext uri="{BB962C8B-B14F-4D97-AF65-F5344CB8AC3E}">
        <p14:creationId xmlns:p14="http://schemas.microsoft.com/office/powerpoint/2010/main" val="135575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r>
              <a:rPr lang="en-IE" dirty="0"/>
              <a:t>Low hanging fruits</a:t>
            </a:r>
            <a:br>
              <a:rPr lang="en-IE" dirty="0"/>
            </a:br>
            <a:br>
              <a:rPr lang="en-IE" dirty="0"/>
            </a:br>
            <a:endParaRPr lang="en-IE" dirty="0"/>
          </a:p>
        </p:txBody>
      </p:sp>
    </p:spTree>
    <p:extLst>
      <p:ext uri="{BB962C8B-B14F-4D97-AF65-F5344CB8AC3E}">
        <p14:creationId xmlns:p14="http://schemas.microsoft.com/office/powerpoint/2010/main" val="342068916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4A1B7D-509B-D848-74DA-616EE1FBD679}"/>
              </a:ext>
            </a:extLst>
          </p:cNvPr>
          <p:cNvSpPr>
            <a:spLocks noGrp="1"/>
          </p:cNvSpPr>
          <p:nvPr>
            <p:ph type="title"/>
          </p:nvPr>
        </p:nvSpPr>
        <p:spPr/>
        <p:txBody>
          <a:bodyPr/>
          <a:lstStyle/>
          <a:p>
            <a:r>
              <a:rPr lang="en-IE" dirty="0"/>
              <a:t>Pick the Low Hanging Fruits</a:t>
            </a:r>
          </a:p>
        </p:txBody>
      </p:sp>
      <p:sp>
        <p:nvSpPr>
          <p:cNvPr id="6" name="Content Placeholder 5">
            <a:extLst>
              <a:ext uri="{FF2B5EF4-FFF2-40B4-BE49-F238E27FC236}">
                <a16:creationId xmlns:a16="http://schemas.microsoft.com/office/drawing/2014/main" id="{06E223CE-D0E6-30BB-CA49-A55BEC645D06}"/>
              </a:ext>
            </a:extLst>
          </p:cNvPr>
          <p:cNvSpPr>
            <a:spLocks noGrp="1"/>
          </p:cNvSpPr>
          <p:nvPr>
            <p:ph idx="1"/>
          </p:nvPr>
        </p:nvSpPr>
        <p:spPr>
          <a:xfrm>
            <a:off x="678660" y="1444752"/>
            <a:ext cx="8831100" cy="5100709"/>
          </a:xfrm>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All </a:t>
            </a:r>
            <a:r>
              <a:rPr lang="en-IE" dirty="0">
                <a:solidFill>
                  <a:srgbClr val="7030A0"/>
                </a:solidFill>
              </a:rPr>
              <a:t>too often </a:t>
            </a:r>
            <a:r>
              <a:rPr lang="en-IE" dirty="0"/>
              <a:t>people look to </a:t>
            </a:r>
            <a:r>
              <a:rPr lang="en-IE" dirty="0">
                <a:solidFill>
                  <a:srgbClr val="7030A0"/>
                </a:solidFill>
              </a:rPr>
              <a:t>use advanced </a:t>
            </a:r>
            <a:r>
              <a:rPr lang="en-IE" dirty="0"/>
              <a:t>and unnecessary algorithms, tools, approaches etc.  Before doing the </a:t>
            </a:r>
            <a:r>
              <a:rPr lang="en-IE" dirty="0">
                <a:solidFill>
                  <a:srgbClr val="7030A0"/>
                </a:solidFill>
              </a:rPr>
              <a:t>simple and basic things</a:t>
            </a:r>
          </a:p>
          <a:p>
            <a:pPr marL="196437" marR="0" indent="-196437" algn="l" defTabSz="430289" rtl="0" latinLnBrk="0">
              <a:lnSpc>
                <a:spcPct val="100000"/>
              </a:lnSpc>
              <a:spcBef>
                <a:spcPts val="2400"/>
              </a:spcBef>
              <a:spcAft>
                <a:spcPts val="0"/>
              </a:spcAft>
              <a:buClrTx/>
              <a:buSzPct val="100000"/>
              <a:buFontTx/>
              <a:buChar char="•"/>
              <a:tabLst/>
            </a:pPr>
            <a:r>
              <a:rPr lang="en-IE" dirty="0"/>
              <a:t>Most of the </a:t>
            </a:r>
            <a:r>
              <a:rPr lang="en-IE" dirty="0">
                <a:solidFill>
                  <a:srgbClr val="7030A0"/>
                </a:solidFill>
              </a:rPr>
              <a:t>valuable Data Insights </a:t>
            </a:r>
            <a:r>
              <a:rPr lang="en-IE" dirty="0"/>
              <a:t>can be achieved by </a:t>
            </a:r>
            <a:r>
              <a:rPr lang="en-IE" dirty="0">
                <a:solidFill>
                  <a:srgbClr val="7030A0"/>
                </a:solidFill>
              </a:rPr>
              <a:t>examining the data</a:t>
            </a:r>
          </a:p>
          <a:p>
            <a:pPr marL="196437" marR="0" indent="-196437" algn="l" defTabSz="430289" rtl="0" latinLnBrk="0">
              <a:lnSpc>
                <a:spcPct val="100000"/>
              </a:lnSpc>
              <a:spcBef>
                <a:spcPts val="2400"/>
              </a:spcBef>
              <a:spcAft>
                <a:spcPts val="0"/>
              </a:spcAft>
              <a:buClrTx/>
              <a:buSzPct val="100000"/>
              <a:buFontTx/>
              <a:buChar char="•"/>
              <a:tabLst/>
            </a:pPr>
            <a:r>
              <a:rPr lang="en-IE" dirty="0"/>
              <a:t>See what </a:t>
            </a:r>
            <a:r>
              <a:rPr lang="en-IE" dirty="0">
                <a:solidFill>
                  <a:srgbClr val="7030A0"/>
                </a:solidFill>
              </a:rPr>
              <a:t>patterns</a:t>
            </a:r>
            <a:r>
              <a:rPr lang="en-IE" dirty="0"/>
              <a:t> you have</a:t>
            </a:r>
          </a:p>
          <a:p>
            <a:pPr marL="196437" marR="0" indent="-196437" algn="l" defTabSz="430289" rtl="0" latinLnBrk="0">
              <a:lnSpc>
                <a:spcPct val="100000"/>
              </a:lnSpc>
              <a:spcBef>
                <a:spcPts val="2400"/>
              </a:spcBef>
              <a:spcAft>
                <a:spcPts val="0"/>
              </a:spcAft>
              <a:buClrTx/>
              <a:buSzPct val="100000"/>
              <a:buFontTx/>
              <a:buChar char="•"/>
              <a:tabLst/>
            </a:pPr>
            <a:r>
              <a:rPr lang="en-IE" dirty="0"/>
              <a:t>Can you related to </a:t>
            </a:r>
            <a:r>
              <a:rPr lang="en-IE" dirty="0">
                <a:solidFill>
                  <a:srgbClr val="7030A0"/>
                </a:solidFill>
              </a:rPr>
              <a:t>Domain Knowledge or Certain Events</a:t>
            </a:r>
          </a:p>
          <a:p>
            <a:pPr marL="196437" marR="0" indent="-196437" algn="l" defTabSz="430289" rtl="0" latinLnBrk="0">
              <a:lnSpc>
                <a:spcPct val="100000"/>
              </a:lnSpc>
              <a:spcBef>
                <a:spcPts val="2400"/>
              </a:spcBef>
              <a:spcAft>
                <a:spcPts val="0"/>
              </a:spcAft>
              <a:buClrTx/>
              <a:buSzPct val="100000"/>
              <a:buFontTx/>
              <a:buChar char="•"/>
              <a:tabLst/>
            </a:pPr>
            <a:r>
              <a:rPr lang="en-IE" dirty="0"/>
              <a:t>Discuss with </a:t>
            </a:r>
            <a:r>
              <a:rPr lang="en-IE" dirty="0">
                <a:solidFill>
                  <a:srgbClr val="7030A0"/>
                </a:solidFill>
              </a:rPr>
              <a:t>Business Users</a:t>
            </a:r>
          </a:p>
          <a:p>
            <a:pPr marL="196437" marR="0" indent="-196437" algn="l" defTabSz="430289" rtl="0" latinLnBrk="0">
              <a:lnSpc>
                <a:spcPct val="100000"/>
              </a:lnSpc>
              <a:spcBef>
                <a:spcPts val="2400"/>
              </a:spcBef>
              <a:spcAft>
                <a:spcPts val="0"/>
              </a:spcAft>
              <a:buClrTx/>
              <a:buSzPct val="100000"/>
              <a:buFontTx/>
              <a:buChar char="•"/>
              <a:tabLst/>
            </a:pPr>
            <a:r>
              <a:rPr lang="en-IE" dirty="0"/>
              <a:t>Can be used to </a:t>
            </a:r>
            <a:r>
              <a:rPr lang="en-IE" dirty="0">
                <a:solidFill>
                  <a:srgbClr val="7030A0"/>
                </a:solidFill>
              </a:rPr>
              <a:t>Verify existing Knowledge </a:t>
            </a:r>
            <a:r>
              <a:rPr lang="en-IE" dirty="0"/>
              <a:t>&amp; </a:t>
            </a:r>
            <a:r>
              <a:rPr lang="en-IE" dirty="0">
                <a:solidFill>
                  <a:srgbClr val="7030A0"/>
                </a:solidFill>
              </a:rPr>
              <a:t>Identify new Knowledge</a:t>
            </a:r>
          </a:p>
          <a:p>
            <a:pPr marL="196437" marR="0" indent="-196437" algn="l" defTabSz="430289" rtl="0" latinLnBrk="0">
              <a:lnSpc>
                <a:spcPct val="100000"/>
              </a:lnSpc>
              <a:spcBef>
                <a:spcPts val="2400"/>
              </a:spcBef>
              <a:spcAft>
                <a:spcPts val="0"/>
              </a:spcAft>
              <a:buClrTx/>
              <a:buSzPct val="100000"/>
              <a:buFontTx/>
              <a:buChar char="•"/>
              <a:tabLst/>
            </a:pPr>
            <a:r>
              <a:rPr lang="en-IE" dirty="0"/>
              <a:t>Can be </a:t>
            </a:r>
            <a:r>
              <a:rPr lang="en-IE" u="sng" dirty="0">
                <a:solidFill>
                  <a:srgbClr val="7030A0"/>
                </a:solidFill>
              </a:rPr>
              <a:t>iterative</a:t>
            </a:r>
          </a:p>
          <a:p>
            <a:pPr lvl="1" indent="-196437" rtl="0"/>
            <a:r>
              <a:rPr lang="en-IE" sz="1800" dirty="0"/>
              <a:t>Can generate more questions from Business for you to explore in Data</a:t>
            </a:r>
          </a:p>
          <a:p>
            <a:pPr lvl="1" indent="-196437" rtl="0"/>
            <a:r>
              <a:rPr lang="en-IE" sz="1800" dirty="0"/>
              <a:t>Can identify more questions for Business to clarify and verify</a:t>
            </a:r>
          </a:p>
        </p:txBody>
      </p:sp>
      <p:pic>
        <p:nvPicPr>
          <p:cNvPr id="7" name="Picture 6">
            <a:extLst>
              <a:ext uri="{FF2B5EF4-FFF2-40B4-BE49-F238E27FC236}">
                <a16:creationId xmlns:a16="http://schemas.microsoft.com/office/drawing/2014/main" id="{E7AB66C4-8D1E-1356-02EE-EB81CDB6836A}"/>
              </a:ext>
            </a:extLst>
          </p:cNvPr>
          <p:cNvPicPr>
            <a:picLocks noChangeAspect="1"/>
          </p:cNvPicPr>
          <p:nvPr/>
        </p:nvPicPr>
        <p:blipFill>
          <a:blip r:embed="rId2"/>
          <a:stretch>
            <a:fillRect/>
          </a:stretch>
        </p:blipFill>
        <p:spPr>
          <a:xfrm>
            <a:off x="8326761" y="2060627"/>
            <a:ext cx="3865239" cy="2931997"/>
          </a:xfrm>
          <a:prstGeom prst="rect">
            <a:avLst/>
          </a:prstGeom>
        </p:spPr>
      </p:pic>
    </p:spTree>
    <p:extLst>
      <p:ext uri="{BB962C8B-B14F-4D97-AF65-F5344CB8AC3E}">
        <p14:creationId xmlns:p14="http://schemas.microsoft.com/office/powerpoint/2010/main" val="27748408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337D-D187-036F-BD6F-4132D8EB011F}"/>
              </a:ext>
            </a:extLst>
          </p:cNvPr>
          <p:cNvSpPr>
            <a:spLocks noGrp="1"/>
          </p:cNvSpPr>
          <p:nvPr>
            <p:ph type="title"/>
          </p:nvPr>
        </p:nvSpPr>
        <p:spPr/>
        <p:txBody>
          <a:bodyPr/>
          <a:lstStyle/>
          <a:p>
            <a:r>
              <a:rPr lang="en-IE" dirty="0"/>
              <a:t>Pick the Low Hanging Fruits</a:t>
            </a:r>
          </a:p>
        </p:txBody>
      </p:sp>
      <p:sp>
        <p:nvSpPr>
          <p:cNvPr id="3" name="Content Placeholder 2">
            <a:extLst>
              <a:ext uri="{FF2B5EF4-FFF2-40B4-BE49-F238E27FC236}">
                <a16:creationId xmlns:a16="http://schemas.microsoft.com/office/drawing/2014/main" id="{8A450985-A191-B659-6D0B-9C4596E8BF8D}"/>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Identify Patterns </a:t>
            </a:r>
          </a:p>
          <a:p>
            <a:pPr marL="196437" marR="0" indent="-196437" algn="l" defTabSz="430289" rtl="0" latinLnBrk="0">
              <a:lnSpc>
                <a:spcPct val="100000"/>
              </a:lnSpc>
              <a:spcBef>
                <a:spcPts val="2400"/>
              </a:spcBef>
              <a:spcAft>
                <a:spcPts val="0"/>
              </a:spcAft>
              <a:buClrTx/>
              <a:buSzPct val="100000"/>
              <a:buFontTx/>
              <a:buChar char="•"/>
              <a:tabLst/>
            </a:pPr>
            <a:r>
              <a:rPr lang="en-IE" dirty="0"/>
              <a:t>Can these be converted into Rules</a:t>
            </a:r>
          </a:p>
          <a:p>
            <a:pPr marL="196437" marR="0" indent="-196437" algn="l" defTabSz="430289" rtl="0" latinLnBrk="0">
              <a:lnSpc>
                <a:spcPct val="100000"/>
              </a:lnSpc>
              <a:spcBef>
                <a:spcPts val="2400"/>
              </a:spcBef>
              <a:spcAft>
                <a:spcPts val="0"/>
              </a:spcAft>
              <a:buClrTx/>
              <a:buSzPct val="100000"/>
              <a:buFontTx/>
              <a:buChar char="•"/>
              <a:tabLst/>
            </a:pPr>
            <a:r>
              <a:rPr lang="en-IE" dirty="0"/>
              <a:t>Can you prioritise these Rules</a:t>
            </a:r>
          </a:p>
          <a:p>
            <a:pPr marL="196437" marR="0" indent="-196437" algn="l" defTabSz="430289" rtl="0" latinLnBrk="0">
              <a:lnSpc>
                <a:spcPct val="100000"/>
              </a:lnSpc>
              <a:spcBef>
                <a:spcPts val="2400"/>
              </a:spcBef>
              <a:spcAft>
                <a:spcPts val="0"/>
              </a:spcAft>
              <a:buClrTx/>
              <a:buSzPct val="100000"/>
              <a:buFontTx/>
              <a:buChar char="•"/>
              <a:tabLst/>
            </a:pPr>
            <a:r>
              <a:rPr lang="en-IE" dirty="0"/>
              <a:t>Create   IF…THEN</a:t>
            </a:r>
          </a:p>
          <a:p>
            <a:pPr marL="196437" marR="0" indent="-196437" algn="l" defTabSz="430289" rtl="0" latinLnBrk="0">
              <a:lnSpc>
                <a:spcPct val="100000"/>
              </a:lnSpc>
              <a:spcBef>
                <a:spcPts val="2652"/>
              </a:spcBef>
              <a:spcAft>
                <a:spcPts val="0"/>
              </a:spcAft>
              <a:buClrTx/>
              <a:buSzPct val="100000"/>
              <a:buFontTx/>
              <a:buChar char="•"/>
              <a:tabLst/>
            </a:pPr>
            <a:r>
              <a:rPr lang="en-IE" dirty="0" err="1"/>
              <a:t>Eg.</a:t>
            </a:r>
            <a:r>
              <a:rPr lang="en-IE" dirty="0"/>
              <a:t> Car Insurance industry – Claims</a:t>
            </a:r>
          </a:p>
          <a:p>
            <a:pPr lvl="1" indent="-196437" rtl="0">
              <a:spcBef>
                <a:spcPts val="400"/>
              </a:spcBef>
            </a:pPr>
            <a:r>
              <a:rPr lang="en-IE" sz="1800" dirty="0"/>
              <a:t>Age profile</a:t>
            </a:r>
          </a:p>
          <a:p>
            <a:pPr lvl="1" indent="-196437" rtl="0">
              <a:spcBef>
                <a:spcPts val="400"/>
              </a:spcBef>
            </a:pPr>
            <a:r>
              <a:rPr lang="en-IE" sz="1800" dirty="0"/>
              <a:t>Driving experience</a:t>
            </a:r>
          </a:p>
          <a:p>
            <a:pPr lvl="1" indent="-196437" rtl="0">
              <a:spcBef>
                <a:spcPts val="400"/>
              </a:spcBef>
            </a:pPr>
            <a:r>
              <a:rPr lang="en-IE" sz="1800" dirty="0"/>
              <a:t>Type of Car</a:t>
            </a:r>
          </a:p>
          <a:p>
            <a:pPr lvl="1" indent="-196437" rtl="0">
              <a:spcBef>
                <a:spcPts val="400"/>
              </a:spcBef>
            </a:pPr>
            <a:r>
              <a:rPr lang="en-IE" sz="1800" dirty="0"/>
              <a:t>Value of Car</a:t>
            </a:r>
          </a:p>
          <a:p>
            <a:pPr lvl="1" indent="-196437" rtl="0">
              <a:spcBef>
                <a:spcPts val="400"/>
              </a:spcBef>
            </a:pPr>
            <a:r>
              <a:rPr lang="en-IE" sz="1800" dirty="0"/>
              <a:t>Job</a:t>
            </a:r>
          </a:p>
          <a:p>
            <a:pPr lvl="1" indent="-196437" rtl="0">
              <a:spcBef>
                <a:spcPts val="400"/>
              </a:spcBef>
            </a:pPr>
            <a:r>
              <a:rPr lang="en-IE" sz="1800" dirty="0"/>
              <a:t>Service History</a:t>
            </a:r>
          </a:p>
          <a:p>
            <a:pPr lvl="1" indent="-196437" rtl="0">
              <a:spcBef>
                <a:spcPts val="400"/>
              </a:spcBef>
            </a:pPr>
            <a:r>
              <a:rPr lang="en-IE" sz="1800" dirty="0"/>
              <a:t>Payment Schedule</a:t>
            </a:r>
            <a:endParaRPr lang="en-IE" dirty="0"/>
          </a:p>
        </p:txBody>
      </p:sp>
      <p:sp>
        <p:nvSpPr>
          <p:cNvPr id="4" name="TextBox 3">
            <a:extLst>
              <a:ext uri="{FF2B5EF4-FFF2-40B4-BE49-F238E27FC236}">
                <a16:creationId xmlns:a16="http://schemas.microsoft.com/office/drawing/2014/main" id="{1F7BDF93-1563-ABB1-899B-13C74028A333}"/>
              </a:ext>
            </a:extLst>
          </p:cNvPr>
          <p:cNvSpPr txBox="1"/>
          <p:nvPr/>
        </p:nvSpPr>
        <p:spPr>
          <a:xfrm>
            <a:off x="5998389" y="4049663"/>
            <a:ext cx="504860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70C0"/>
                </a:solidFill>
                <a:effectLst/>
                <a:uFillTx/>
                <a:latin typeface="+mj-lt"/>
                <a:ea typeface="+mj-ea"/>
                <a:cs typeface="+mj-cs"/>
                <a:sym typeface="Helvetica Neue Light"/>
              </a:rPr>
              <a:t>By analysing this data you can identify certain patterns in the data?</a:t>
            </a:r>
          </a:p>
        </p:txBody>
      </p:sp>
      <p:sp>
        <p:nvSpPr>
          <p:cNvPr id="5" name="TextBox 4">
            <a:extLst>
              <a:ext uri="{FF2B5EF4-FFF2-40B4-BE49-F238E27FC236}">
                <a16:creationId xmlns:a16="http://schemas.microsoft.com/office/drawing/2014/main" id="{F9B19FD2-08B8-5DC8-18A8-97279E173AF4}"/>
              </a:ext>
            </a:extLst>
          </p:cNvPr>
          <p:cNvSpPr txBox="1"/>
          <p:nvPr/>
        </p:nvSpPr>
        <p:spPr>
          <a:xfrm>
            <a:off x="6479003" y="5372185"/>
            <a:ext cx="571299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accent2">
                    <a:lumMod val="75000"/>
                  </a:schemeClr>
                </a:solidFill>
                <a:effectLst/>
                <a:uFillTx/>
                <a:latin typeface="+mj-lt"/>
                <a:ea typeface="+mj-ea"/>
                <a:cs typeface="+mj-cs"/>
                <a:sym typeface="Helvetica Neue Light"/>
              </a:rPr>
              <a:t>Based on your Domain Knowledge, can you identify possible Rules/Patterns?</a:t>
            </a:r>
          </a:p>
          <a:p>
            <a:pPr marL="0" marR="0" indent="0" algn="l" defTabSz="584200" rtl="0" fontAlgn="auto" latinLnBrk="0" hangingPunct="0">
              <a:lnSpc>
                <a:spcPct val="100000"/>
              </a:lnSpc>
              <a:spcBef>
                <a:spcPts val="0"/>
              </a:spcBef>
              <a:spcAft>
                <a:spcPts val="0"/>
              </a:spcAft>
              <a:buClrTx/>
              <a:buSzTx/>
              <a:buFontTx/>
              <a:buNone/>
              <a:tabLst/>
            </a:pPr>
            <a:endParaRPr lang="en-IE" sz="2000" dirty="0">
              <a:solidFill>
                <a:schemeClr val="accent2">
                  <a:lumMod val="75000"/>
                </a:schemeClr>
              </a:solidFill>
            </a:endParaRPr>
          </a:p>
          <a:p>
            <a:pPr marL="0" marR="0" indent="0" algn="l" defTabSz="584200" rtl="0" fontAlgn="auto" latinLnBrk="0" hangingPunct="0">
              <a:lnSpc>
                <a:spcPct val="100000"/>
              </a:lnSpc>
              <a:spcBef>
                <a:spcPts val="0"/>
              </a:spcBef>
              <a:spcAft>
                <a:spcPts val="0"/>
              </a:spcAft>
              <a:buClrTx/>
              <a:buSzTx/>
              <a:buFontTx/>
              <a:buNone/>
              <a:tabLst/>
            </a:pPr>
            <a:r>
              <a:rPr lang="en-IE" sz="2000" dirty="0">
                <a:solidFill>
                  <a:schemeClr val="accent2">
                    <a:lumMod val="75000"/>
                  </a:schemeClr>
                </a:solidFill>
              </a:rPr>
              <a:t>These would need to be verified with the Business.</a:t>
            </a:r>
            <a:endParaRPr kumimoji="0" lang="en-IE" sz="2000" b="0" i="0" u="none" strike="noStrike" cap="none" spc="0" normalizeH="0" baseline="0" dirty="0">
              <a:ln>
                <a:noFill/>
              </a:ln>
              <a:solidFill>
                <a:schemeClr val="accent2">
                  <a:lumMod val="75000"/>
                </a:schemeClr>
              </a:solidFill>
              <a:effectLst/>
              <a:uFillTx/>
              <a:latin typeface="+mj-lt"/>
              <a:ea typeface="+mj-ea"/>
              <a:cs typeface="+mj-cs"/>
              <a:sym typeface="Helvetica Neue Light"/>
            </a:endParaRPr>
          </a:p>
        </p:txBody>
      </p:sp>
    </p:spTree>
    <p:extLst>
      <p:ext uri="{BB962C8B-B14F-4D97-AF65-F5344CB8AC3E}">
        <p14:creationId xmlns:p14="http://schemas.microsoft.com/office/powerpoint/2010/main" val="3308614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B2EE-AE63-9C4B-5AA7-72C89AF9EDB4}"/>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777778ED-E1F3-8EBC-97BD-9869B4005B1F}"/>
              </a:ext>
            </a:extLst>
          </p:cNvPr>
          <p:cNvSpPr>
            <a:spLocks noGrp="1"/>
          </p:cNvSpPr>
          <p:nvPr>
            <p:ph idx="1"/>
          </p:nvPr>
        </p:nvSpPr>
        <p:spPr>
          <a:xfrm>
            <a:off x="3903554" y="1505527"/>
            <a:ext cx="7752667" cy="5039934"/>
          </a:xfrm>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sz="2400" dirty="0">
                <a:solidFill>
                  <a:srgbClr val="C00000"/>
                </a:solidFill>
              </a:rPr>
              <a:t>Data Sets available online  </a:t>
            </a:r>
            <a:r>
              <a:rPr lang="en-IE" sz="2400" dirty="0"/>
              <a:t>vs  </a:t>
            </a:r>
            <a:r>
              <a:rPr lang="en-IE" sz="2400" dirty="0">
                <a:solidFill>
                  <a:srgbClr val="7030A0"/>
                </a:solidFill>
              </a:rPr>
              <a:t>Real World</a:t>
            </a:r>
          </a:p>
          <a:p>
            <a:pPr marL="196437" marR="0" indent="-196437" algn="l" defTabSz="430289" rtl="0" latinLnBrk="0">
              <a:lnSpc>
                <a:spcPct val="100000"/>
              </a:lnSpc>
              <a:spcBef>
                <a:spcPts val="2652"/>
              </a:spcBef>
              <a:spcAft>
                <a:spcPts val="0"/>
              </a:spcAft>
              <a:buClrTx/>
              <a:buSzPct val="100000"/>
              <a:buFontTx/>
              <a:buChar char="•"/>
              <a:tabLst/>
            </a:pPr>
            <a:r>
              <a:rPr lang="en-IE" sz="2400" dirty="0">
                <a:solidFill>
                  <a:srgbClr val="0070C0"/>
                </a:solidFill>
              </a:rPr>
              <a:t>Most/All </a:t>
            </a:r>
            <a:r>
              <a:rPr lang="en-IE" sz="2400" dirty="0"/>
              <a:t>Data Sets </a:t>
            </a:r>
            <a:r>
              <a:rPr lang="en-IE" sz="2400" dirty="0">
                <a:solidFill>
                  <a:srgbClr val="C00000"/>
                </a:solidFill>
              </a:rPr>
              <a:t>online</a:t>
            </a:r>
            <a:r>
              <a:rPr lang="en-IE" sz="2400" dirty="0"/>
              <a:t> you get are </a:t>
            </a:r>
            <a:r>
              <a:rPr lang="en-IE" sz="2400" u="sng" dirty="0">
                <a:solidFill>
                  <a:srgbClr val="7030A0"/>
                </a:solidFill>
              </a:rPr>
              <a:t>Clean-</a:t>
            </a:r>
            <a:r>
              <a:rPr lang="en-IE" sz="2400" u="sng" dirty="0" err="1">
                <a:solidFill>
                  <a:srgbClr val="7030A0"/>
                </a:solidFill>
              </a:rPr>
              <a:t>ish</a:t>
            </a:r>
            <a:endParaRPr lang="en-IE" sz="2400" u="sng" dirty="0">
              <a:solidFill>
                <a:srgbClr val="7030A0"/>
              </a:solidFill>
            </a:endParaRPr>
          </a:p>
          <a:p>
            <a:pPr marL="196437" marR="0" indent="-196437" algn="l" defTabSz="430289" rtl="0" latinLnBrk="0">
              <a:lnSpc>
                <a:spcPct val="100000"/>
              </a:lnSpc>
              <a:spcBef>
                <a:spcPts val="2652"/>
              </a:spcBef>
              <a:spcAft>
                <a:spcPts val="0"/>
              </a:spcAft>
              <a:buClrTx/>
              <a:buSzPct val="100000"/>
              <a:buFontTx/>
              <a:buChar char="•"/>
              <a:tabLst/>
            </a:pPr>
            <a:r>
              <a:rPr lang="en-IE" sz="2400" dirty="0"/>
              <a:t>Most of what we will cover in remaining slides are examples of things you need to look out for.</a:t>
            </a:r>
          </a:p>
          <a:p>
            <a:pPr lvl="1" indent="-196437" rtl="0">
              <a:spcBef>
                <a:spcPts val="800"/>
              </a:spcBef>
            </a:pPr>
            <a:r>
              <a:rPr lang="en-IE" sz="2400" dirty="0"/>
              <a:t>Even if the Data Set seems clean, you still need to check and verify it.</a:t>
            </a:r>
          </a:p>
          <a:p>
            <a:pPr marL="196437" marR="0" indent="-196437" algn="l" defTabSz="430289" rtl="0" latinLnBrk="0">
              <a:lnSpc>
                <a:spcPct val="100000"/>
              </a:lnSpc>
              <a:spcBef>
                <a:spcPts val="2652"/>
              </a:spcBef>
              <a:spcAft>
                <a:spcPts val="0"/>
              </a:spcAft>
              <a:buClrTx/>
              <a:buSzPct val="100000"/>
              <a:buFontTx/>
              <a:buChar char="•"/>
              <a:tabLst/>
            </a:pPr>
            <a:r>
              <a:rPr lang="en-IE" sz="2400" dirty="0">
                <a:solidFill>
                  <a:schemeClr val="accent5">
                    <a:lumMod val="75000"/>
                  </a:schemeClr>
                </a:solidFill>
              </a:rPr>
              <a:t>In Real World data sets, you can spend a lot of time merging and cleaning the data (using what is covered in remaining slides</a:t>
            </a:r>
          </a:p>
          <a:p>
            <a:pPr lvl="1" indent="-196437" rtl="0">
              <a:spcBef>
                <a:spcPts val="800"/>
              </a:spcBef>
            </a:pPr>
            <a:r>
              <a:rPr lang="en-IE" sz="2400" dirty="0">
                <a:solidFill>
                  <a:srgbClr val="C00000"/>
                </a:solidFill>
              </a:rPr>
              <a:t>80+% of project time</a:t>
            </a:r>
          </a:p>
        </p:txBody>
      </p:sp>
      <p:pic>
        <p:nvPicPr>
          <p:cNvPr id="4" name="Picture 3">
            <a:extLst>
              <a:ext uri="{FF2B5EF4-FFF2-40B4-BE49-F238E27FC236}">
                <a16:creationId xmlns:a16="http://schemas.microsoft.com/office/drawing/2014/main" id="{B39ABC5F-4347-CC8A-4131-3E8C5E554991}"/>
              </a:ext>
            </a:extLst>
          </p:cNvPr>
          <p:cNvPicPr>
            <a:picLocks noChangeAspect="1"/>
          </p:cNvPicPr>
          <p:nvPr/>
        </p:nvPicPr>
        <p:blipFill>
          <a:blip r:embed="rId2"/>
          <a:stretch>
            <a:fillRect/>
          </a:stretch>
        </p:blipFill>
        <p:spPr>
          <a:xfrm>
            <a:off x="286327" y="1585969"/>
            <a:ext cx="3426691" cy="3686062"/>
          </a:xfrm>
          <a:prstGeom prst="rect">
            <a:avLst/>
          </a:prstGeom>
        </p:spPr>
      </p:pic>
    </p:spTree>
    <p:extLst>
      <p:ext uri="{BB962C8B-B14F-4D97-AF65-F5344CB8AC3E}">
        <p14:creationId xmlns:p14="http://schemas.microsoft.com/office/powerpoint/2010/main" val="393137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E514-5228-410F-17C8-E42F61C97751}"/>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A60F9DBA-A3E6-C763-082F-193C5156D0EF}"/>
              </a:ext>
            </a:extLst>
          </p:cNvPr>
          <p:cNvSpPr>
            <a:spLocks noGrp="1"/>
          </p:cNvSpPr>
          <p:nvPr>
            <p:ph type="body" sz="half" idx="1"/>
          </p:nvPr>
        </p:nvSpPr>
        <p:spPr/>
        <p:txBody>
          <a:bodyPr/>
          <a:lstStyle/>
          <a:p>
            <a:pPr marL="196437" marR="0" indent="-196437" algn="l" defTabSz="430289" rtl="0" latinLnBrk="0">
              <a:lnSpc>
                <a:spcPct val="100000"/>
              </a:lnSpc>
              <a:spcBef>
                <a:spcPts val="1200"/>
              </a:spcBef>
              <a:spcAft>
                <a:spcPts val="0"/>
              </a:spcAft>
              <a:buClrTx/>
              <a:buSzPct val="100000"/>
              <a:buFontTx/>
              <a:buChar char="•"/>
              <a:tabLst/>
            </a:pPr>
            <a:r>
              <a:rPr lang="en-IE" dirty="0"/>
              <a:t>Slightly ahead</a:t>
            </a:r>
          </a:p>
          <a:p>
            <a:pPr marL="196437" marR="0" indent="-196437" algn="l" defTabSz="430289" rtl="0" latinLnBrk="0">
              <a:lnSpc>
                <a:spcPct val="100000"/>
              </a:lnSpc>
              <a:spcBef>
                <a:spcPts val="1200"/>
              </a:spcBef>
              <a:spcAft>
                <a:spcPts val="0"/>
              </a:spcAft>
              <a:buClrTx/>
              <a:buSzPct val="100000"/>
              <a:buFontTx/>
              <a:buChar char="•"/>
              <a:tabLst/>
            </a:pPr>
            <a:r>
              <a:rPr lang="en-IE" dirty="0"/>
              <a:t>Slightly behind</a:t>
            </a:r>
          </a:p>
          <a:p>
            <a:pPr marL="196437" marR="0" indent="-196437" algn="l" defTabSz="430289" rtl="0" latinLnBrk="0">
              <a:lnSpc>
                <a:spcPct val="100000"/>
              </a:lnSpc>
              <a:spcBef>
                <a:spcPts val="1200"/>
              </a:spcBef>
              <a:spcAft>
                <a:spcPts val="0"/>
              </a:spcAft>
              <a:buClrTx/>
              <a:buSzPct val="100000"/>
              <a:buFontTx/>
              <a:buChar char="•"/>
              <a:tabLst/>
            </a:pPr>
            <a:r>
              <a:rPr lang="en-IE" dirty="0"/>
              <a:t>Second chance to understand</a:t>
            </a:r>
          </a:p>
          <a:p>
            <a:pPr marL="196437" marR="0" indent="-196437" algn="l" defTabSz="430289" rtl="0" latinLnBrk="0">
              <a:lnSpc>
                <a:spcPct val="100000"/>
              </a:lnSpc>
              <a:spcBef>
                <a:spcPts val="1200"/>
              </a:spcBef>
              <a:spcAft>
                <a:spcPts val="0"/>
              </a:spcAft>
              <a:buClrTx/>
              <a:buSzPct val="100000"/>
              <a:buFontTx/>
              <a:buChar char="•"/>
              <a:tabLst/>
            </a:pPr>
            <a:r>
              <a:rPr lang="en-IE" dirty="0"/>
              <a:t>In more detail </a:t>
            </a:r>
          </a:p>
          <a:p>
            <a:pPr marL="196437" marR="0" indent="-196437" algn="l" defTabSz="430289" rtl="0" latinLnBrk="0">
              <a:lnSpc>
                <a:spcPct val="100000"/>
              </a:lnSpc>
              <a:spcBef>
                <a:spcPts val="1200"/>
              </a:spcBef>
              <a:spcAft>
                <a:spcPts val="0"/>
              </a:spcAft>
              <a:buClrTx/>
              <a:buSzPct val="100000"/>
              <a:buFontTx/>
              <a:buChar char="•"/>
              <a:tabLst/>
            </a:pPr>
            <a:r>
              <a:rPr lang="en-IE" dirty="0"/>
              <a:t>reinforcement</a:t>
            </a:r>
          </a:p>
        </p:txBody>
      </p:sp>
    </p:spTree>
    <p:extLst>
      <p:ext uri="{BB962C8B-B14F-4D97-AF65-F5344CB8AC3E}">
        <p14:creationId xmlns:p14="http://schemas.microsoft.com/office/powerpoint/2010/main" val="10167765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6476-2652-3FCE-08FA-8B3B541B533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DD75FA2-518B-9174-CA63-C7C737F6CF4C}"/>
              </a:ext>
            </a:extLst>
          </p:cNvPr>
          <p:cNvSpPr>
            <a:spLocks noGrp="1"/>
          </p:cNvSpPr>
          <p:nvPr>
            <p:ph idx="1"/>
          </p:nvPr>
        </p:nvSpPr>
        <p:spPr>
          <a:xfrm>
            <a:off x="5153890" y="1553865"/>
            <a:ext cx="6769886" cy="4991596"/>
          </a:xfrm>
        </p:spPr>
        <p:txBody>
          <a:bodyPr/>
          <a:lstStyle/>
          <a:p>
            <a:pPr marL="400050" indent="-342900">
              <a:defRPr/>
            </a:pPr>
            <a:r>
              <a:rPr lang="en-IE" sz="2400" dirty="0">
                <a:solidFill>
                  <a:srgbClr val="7030A0"/>
                </a:solidFill>
              </a:rPr>
              <a:t>Know your Tool/Product</a:t>
            </a:r>
          </a:p>
          <a:p>
            <a:pPr marL="285337" indent="-342900">
              <a:defRPr/>
            </a:pPr>
            <a:r>
              <a:rPr lang="en-IE" sz="2400" dirty="0"/>
              <a:t>Most Enterprise BI/DM/ML/AI solutions – </a:t>
            </a:r>
            <a:r>
              <a:rPr lang="en-IE" sz="2400" dirty="0">
                <a:solidFill>
                  <a:schemeClr val="accent3">
                    <a:lumMod val="75000"/>
                  </a:schemeClr>
                </a:solidFill>
              </a:rPr>
              <a:t>Do these automatically</a:t>
            </a:r>
          </a:p>
          <a:p>
            <a:pPr marL="1200150" lvl="2" indent="-342900">
              <a:defRPr/>
            </a:pPr>
            <a:r>
              <a:rPr lang="en-IE" sz="2400" dirty="0">
                <a:solidFill>
                  <a:schemeClr val="accent3">
                    <a:lumMod val="75000"/>
                  </a:schemeClr>
                </a:solidFill>
              </a:rPr>
              <a:t>Automate the boring stuff</a:t>
            </a:r>
          </a:p>
          <a:p>
            <a:pPr marL="285337" indent="-342900">
              <a:defRPr/>
            </a:pPr>
            <a:r>
              <a:rPr lang="en-IE" sz="2400" dirty="0"/>
              <a:t>Most FREE products </a:t>
            </a:r>
            <a:r>
              <a:rPr lang="en-IE" sz="2400" dirty="0">
                <a:solidFill>
                  <a:srgbClr val="C00000"/>
                </a:solidFill>
              </a:rPr>
              <a:t>don’t</a:t>
            </a:r>
            <a:r>
              <a:rPr lang="en-IE" sz="2400" dirty="0">
                <a:solidFill>
                  <a:schemeClr val="accent6">
                    <a:lumMod val="75000"/>
                  </a:schemeClr>
                </a:solidFill>
              </a:rPr>
              <a:t> </a:t>
            </a:r>
            <a:r>
              <a:rPr lang="en-IE" sz="2400" dirty="0"/>
              <a:t>- R, Python, Julia, Spark, etc</a:t>
            </a:r>
          </a:p>
          <a:p>
            <a:pPr marL="1200150" lvl="2" indent="-342900">
              <a:defRPr/>
            </a:pPr>
            <a:r>
              <a:rPr lang="en-IE" sz="2400" dirty="0"/>
              <a:t>Needs to be manually coded!   Boring!   Wastes a lot of time!  Expensive for Businesses</a:t>
            </a:r>
          </a:p>
          <a:p>
            <a:pPr marL="1200150" lvl="2" indent="-342900">
              <a:defRPr/>
            </a:pPr>
            <a:r>
              <a:rPr lang="en-IE" sz="2400" dirty="0"/>
              <a:t>Mistakes can happen</a:t>
            </a:r>
          </a:p>
          <a:p>
            <a:pPr marL="196437" marR="0" indent="-196437" algn="l" defTabSz="430289" rtl="0" latinLnBrk="0">
              <a:lnSpc>
                <a:spcPct val="100000"/>
              </a:lnSpc>
              <a:spcBef>
                <a:spcPts val="2652"/>
              </a:spcBef>
              <a:spcAft>
                <a:spcPts val="0"/>
              </a:spcAft>
              <a:buClrTx/>
              <a:buSzPct val="100000"/>
              <a:buFontTx/>
              <a:buChar char="•"/>
              <a:tabLst/>
            </a:pPr>
            <a:endParaRPr lang="en-IE" sz="2400" dirty="0"/>
          </a:p>
        </p:txBody>
      </p:sp>
      <p:pic>
        <p:nvPicPr>
          <p:cNvPr id="4098" name="Picture 2" descr="Another Word For Important">
            <a:extLst>
              <a:ext uri="{FF2B5EF4-FFF2-40B4-BE49-F238E27FC236}">
                <a16:creationId xmlns:a16="http://schemas.microsoft.com/office/drawing/2014/main" id="{0295356F-E323-0715-D2B1-8B29DD660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20" y="1930400"/>
            <a:ext cx="44450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6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r>
              <a:rPr lang="en-IE" dirty="0"/>
              <a:t>Preparing Data – You have many tools in the toolbox</a:t>
            </a:r>
            <a:br>
              <a:rPr lang="en-IE" dirty="0"/>
            </a:br>
            <a:endParaRPr lang="en-IE" dirty="0"/>
          </a:p>
        </p:txBody>
      </p:sp>
    </p:spTree>
    <p:extLst>
      <p:ext uri="{BB962C8B-B14F-4D97-AF65-F5344CB8AC3E}">
        <p14:creationId xmlns:p14="http://schemas.microsoft.com/office/powerpoint/2010/main" val="355010868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528,754 Brick House Photos - Free &amp; Royalty-Free Stock Photos from  Dreamstime">
            <a:extLst>
              <a:ext uri="{FF2B5EF4-FFF2-40B4-BE49-F238E27FC236}">
                <a16:creationId xmlns:a16="http://schemas.microsoft.com/office/drawing/2014/main" id="{245AF3E1-8E19-363F-62BD-F232AA245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308" y="4405746"/>
            <a:ext cx="3874264" cy="29393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imber Garden Sheds. Bespoke Garden Sheds. Insulated Garden Rooms">
            <a:extLst>
              <a:ext uri="{FF2B5EF4-FFF2-40B4-BE49-F238E27FC236}">
                <a16:creationId xmlns:a16="http://schemas.microsoft.com/office/drawing/2014/main" id="{02B9BDB0-0BA8-BB1E-4C91-631BF3A6A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358" y="1044966"/>
            <a:ext cx="4070957" cy="272448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27665E-38ED-8220-9D54-341CA38953F7}"/>
              </a:ext>
            </a:extLst>
          </p:cNvPr>
          <p:cNvSpPr>
            <a:spLocks noGrp="1"/>
          </p:cNvSpPr>
          <p:nvPr>
            <p:ph type="title"/>
          </p:nvPr>
        </p:nvSpPr>
        <p:spPr/>
        <p:txBody>
          <a:bodyPr/>
          <a:lstStyle/>
          <a:p>
            <a:r>
              <a:rPr lang="en-IE" dirty="0"/>
              <a:t>Your Toolbox</a:t>
            </a:r>
          </a:p>
        </p:txBody>
      </p:sp>
      <p:pic>
        <p:nvPicPr>
          <p:cNvPr id="4098" name="Picture 2" descr="Building Materials and Construction Equipment | Building construction  materials, Construction materials, Building materials">
            <a:extLst>
              <a:ext uri="{FF2B5EF4-FFF2-40B4-BE49-F238E27FC236}">
                <a16:creationId xmlns:a16="http://schemas.microsoft.com/office/drawing/2014/main" id="{FA40FE4B-8C45-43AF-46F3-8088D1FBF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83" y="1578330"/>
            <a:ext cx="3940841" cy="32891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E3A4312-0550-09B3-C854-E66A81037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183" y="4939222"/>
            <a:ext cx="2303422" cy="19187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CD Garden Sheds - Garden Cottage - Custom Built Garden Cottages">
            <a:extLst>
              <a:ext uri="{FF2B5EF4-FFF2-40B4-BE49-F238E27FC236}">
                <a16:creationId xmlns:a16="http://schemas.microsoft.com/office/drawing/2014/main" id="{F2FAA56D-C7E3-0C93-4107-A4F6E21E8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591" y="0"/>
            <a:ext cx="2312897" cy="231289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o You Need Planning Permission for a Brick Shed? - Armstrong Cheshire">
            <a:extLst>
              <a:ext uri="{FF2B5EF4-FFF2-40B4-BE49-F238E27FC236}">
                <a16:creationId xmlns:a16="http://schemas.microsoft.com/office/drawing/2014/main" id="{FB465702-AB47-5CE4-7DB9-E07B455868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1623" y="2626324"/>
            <a:ext cx="3469347" cy="231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2358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528,754 Brick House Photos - Free &amp; Royalty-Free Stock Photos from  Dreamstime">
            <a:extLst>
              <a:ext uri="{FF2B5EF4-FFF2-40B4-BE49-F238E27FC236}">
                <a16:creationId xmlns:a16="http://schemas.microsoft.com/office/drawing/2014/main" id="{245AF3E1-8E19-363F-62BD-F232AA245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308" y="4405746"/>
            <a:ext cx="3874264" cy="29393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imber Garden Sheds. Bespoke Garden Sheds. Insulated Garden Rooms">
            <a:extLst>
              <a:ext uri="{FF2B5EF4-FFF2-40B4-BE49-F238E27FC236}">
                <a16:creationId xmlns:a16="http://schemas.microsoft.com/office/drawing/2014/main" id="{02B9BDB0-0BA8-BB1E-4C91-631BF3A6A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358" y="1044966"/>
            <a:ext cx="4070957" cy="272448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27665E-38ED-8220-9D54-341CA38953F7}"/>
              </a:ext>
            </a:extLst>
          </p:cNvPr>
          <p:cNvSpPr>
            <a:spLocks noGrp="1"/>
          </p:cNvSpPr>
          <p:nvPr>
            <p:ph type="title"/>
          </p:nvPr>
        </p:nvSpPr>
        <p:spPr/>
        <p:txBody>
          <a:bodyPr/>
          <a:lstStyle/>
          <a:p>
            <a:r>
              <a:rPr lang="en-IE" dirty="0"/>
              <a:t>Your Toolbox</a:t>
            </a:r>
          </a:p>
        </p:txBody>
      </p:sp>
      <p:pic>
        <p:nvPicPr>
          <p:cNvPr id="4098" name="Picture 2" descr="Building Materials and Construction Equipment | Building construction  materials, Construction materials, Building materials">
            <a:extLst>
              <a:ext uri="{FF2B5EF4-FFF2-40B4-BE49-F238E27FC236}">
                <a16:creationId xmlns:a16="http://schemas.microsoft.com/office/drawing/2014/main" id="{FA40FE4B-8C45-43AF-46F3-8088D1FBF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83" y="1578330"/>
            <a:ext cx="3940841" cy="32891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E3A4312-0550-09B3-C854-E66A81037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183" y="4939222"/>
            <a:ext cx="2303422" cy="19187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CD Garden Sheds - Garden Cottage - Custom Built Garden Cottages">
            <a:extLst>
              <a:ext uri="{FF2B5EF4-FFF2-40B4-BE49-F238E27FC236}">
                <a16:creationId xmlns:a16="http://schemas.microsoft.com/office/drawing/2014/main" id="{F2FAA56D-C7E3-0C93-4107-A4F6E21E8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591" y="0"/>
            <a:ext cx="2312897" cy="231289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o You Need Planning Permission for a Brick Shed? - Armstrong Cheshire">
            <a:extLst>
              <a:ext uri="{FF2B5EF4-FFF2-40B4-BE49-F238E27FC236}">
                <a16:creationId xmlns:a16="http://schemas.microsoft.com/office/drawing/2014/main" id="{FB465702-AB47-5CE4-7DB9-E07B455868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1623" y="2626324"/>
            <a:ext cx="3469347" cy="231289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ow to avoid cowboy builders (and how LABC can help) | LABC">
            <a:extLst>
              <a:ext uri="{FF2B5EF4-FFF2-40B4-BE49-F238E27FC236}">
                <a16:creationId xmlns:a16="http://schemas.microsoft.com/office/drawing/2014/main" id="{A7250C2F-BF82-FC02-B97A-1EE15A6880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3323" y="5333164"/>
            <a:ext cx="1740977" cy="16794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ob the Builder - Wikipedia">
            <a:extLst>
              <a:ext uri="{FF2B5EF4-FFF2-40B4-BE49-F238E27FC236}">
                <a16:creationId xmlns:a16="http://schemas.microsoft.com/office/drawing/2014/main" id="{AC63C4F6-6ED6-327F-FD97-337FB58C7D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2613" y="5194658"/>
            <a:ext cx="1528041" cy="23128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09F837-0989-3B78-DBB7-3DC0A864A87F}"/>
              </a:ext>
            </a:extLst>
          </p:cNvPr>
          <p:cNvSpPr txBox="1"/>
          <p:nvPr/>
        </p:nvSpPr>
        <p:spPr>
          <a:xfrm>
            <a:off x="3697341" y="0"/>
            <a:ext cx="2588849"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dirty="0">
                <a:solidFill>
                  <a:srgbClr val="0070C0"/>
                </a:solidFill>
                <a:latin typeface="Dreaming Outloud Pro" panose="03050502040302030504" pitchFamily="66" charset="77"/>
                <a:cs typeface="Dreaming Outloud Pro" panose="03050502040302030504" pitchFamily="66" charset="77"/>
              </a:rPr>
              <a:t>From Basics </a:t>
            </a:r>
          </a:p>
          <a:p>
            <a:pPr marL="0" marR="0" indent="0" algn="ctr" defTabSz="584200" rtl="0" fontAlgn="auto" latinLnBrk="0" hangingPunct="0">
              <a:lnSpc>
                <a:spcPct val="100000"/>
              </a:lnSpc>
              <a:spcBef>
                <a:spcPts val="0"/>
              </a:spcBef>
              <a:spcAft>
                <a:spcPts val="0"/>
              </a:spcAft>
              <a:buClrTx/>
              <a:buSzTx/>
              <a:buFontTx/>
              <a:buNone/>
              <a:tabLst/>
            </a:pPr>
            <a:r>
              <a:rPr lang="en-IE" dirty="0">
                <a:solidFill>
                  <a:srgbClr val="0070C0"/>
                </a:solidFill>
                <a:latin typeface="Dreaming Outloud Pro" panose="03050502040302030504" pitchFamily="66" charset="77"/>
                <a:cs typeface="Dreaming Outloud Pro" panose="03050502040302030504" pitchFamily="66" charset="77"/>
              </a:rPr>
              <a:t>to Experienced</a:t>
            </a:r>
          </a:p>
          <a:p>
            <a:pPr marL="0" marR="0" indent="0" algn="ctr" defTabSz="584200" rtl="0" fontAlgn="auto" latinLnBrk="0" hangingPunct="0">
              <a:lnSpc>
                <a:spcPct val="100000"/>
              </a:lnSpc>
              <a:spcBef>
                <a:spcPts val="0"/>
              </a:spcBef>
              <a:spcAft>
                <a:spcPts val="0"/>
              </a:spcAft>
              <a:buClrTx/>
              <a:buSzTx/>
              <a:buFontTx/>
              <a:buNone/>
              <a:tabLst/>
            </a:pPr>
            <a:r>
              <a:rPr kumimoji="0" lang="en-IE" b="0" i="0" u="none" strike="noStrike" cap="none" spc="0" normalizeH="0" baseline="0" dirty="0">
                <a:ln>
                  <a:noFill/>
                </a:ln>
                <a:solidFill>
                  <a:srgbClr val="7030A0"/>
                </a:solidFill>
                <a:effectLst/>
                <a:uFillTx/>
                <a:latin typeface="Dreaming Outloud Pro" panose="03050502040302030504" pitchFamily="66" charset="77"/>
                <a:cs typeface="Dreaming Outloud Pro" panose="03050502040302030504" pitchFamily="66" charset="77"/>
                <a:sym typeface="Helvetica Neue Light"/>
              </a:rPr>
              <a:t>Takes Time </a:t>
            </a:r>
          </a:p>
          <a:p>
            <a:pPr marL="0" marR="0" indent="0" algn="ctr" defTabSz="584200" rtl="0" fontAlgn="auto" latinLnBrk="0" hangingPunct="0">
              <a:lnSpc>
                <a:spcPct val="100000"/>
              </a:lnSpc>
              <a:spcBef>
                <a:spcPts val="0"/>
              </a:spcBef>
              <a:spcAft>
                <a:spcPts val="0"/>
              </a:spcAft>
              <a:buClrTx/>
              <a:buSzTx/>
              <a:buFontTx/>
              <a:buNone/>
              <a:tabLst/>
            </a:pPr>
            <a:r>
              <a:rPr kumimoji="0" lang="en-IE" b="0" i="0" u="none" strike="noStrike" cap="none" spc="0" normalizeH="0" baseline="0" dirty="0">
                <a:ln>
                  <a:noFill/>
                </a:ln>
                <a:solidFill>
                  <a:srgbClr val="7030A0"/>
                </a:solidFill>
                <a:effectLst/>
                <a:uFillTx/>
                <a:latin typeface="Dreaming Outloud Pro" panose="03050502040302030504" pitchFamily="66" charset="77"/>
                <a:cs typeface="Dreaming Outloud Pro" panose="03050502040302030504" pitchFamily="66" charset="77"/>
                <a:sym typeface="Helvetica Neue Light"/>
              </a:rPr>
              <a:t>     &amp; Practice</a:t>
            </a:r>
          </a:p>
        </p:txBody>
      </p:sp>
    </p:spTree>
    <p:extLst>
      <p:ext uri="{BB962C8B-B14F-4D97-AF65-F5344CB8AC3E}">
        <p14:creationId xmlns:p14="http://schemas.microsoft.com/office/powerpoint/2010/main" val="39720555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r>
              <a:rPr lang="en-IE" dirty="0"/>
              <a:t>Explore your Data</a:t>
            </a:r>
          </a:p>
        </p:txBody>
      </p:sp>
    </p:spTree>
    <p:extLst>
      <p:ext uri="{BB962C8B-B14F-4D97-AF65-F5344CB8AC3E}">
        <p14:creationId xmlns:p14="http://schemas.microsoft.com/office/powerpoint/2010/main" val="374080690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5F912B-9B5A-B6F3-857F-601A41746678}"/>
              </a:ext>
            </a:extLst>
          </p:cNvPr>
          <p:cNvSpPr>
            <a:spLocks noGrp="1"/>
          </p:cNvSpPr>
          <p:nvPr>
            <p:ph type="title"/>
          </p:nvPr>
        </p:nvSpPr>
        <p:spPr/>
        <p:txBody>
          <a:bodyPr/>
          <a:lstStyle/>
          <a:p>
            <a:r>
              <a:rPr lang="en-IE" dirty="0"/>
              <a:t>Last Week Lab Exercise</a:t>
            </a:r>
          </a:p>
        </p:txBody>
      </p:sp>
      <p:sp>
        <p:nvSpPr>
          <p:cNvPr id="6" name="Content Placeholder 5">
            <a:extLst>
              <a:ext uri="{FF2B5EF4-FFF2-40B4-BE49-F238E27FC236}">
                <a16:creationId xmlns:a16="http://schemas.microsoft.com/office/drawing/2014/main" id="{C037C587-ECE5-8FC6-86E4-F764242A96A9}"/>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endParaRPr lang="en-IE" dirty="0"/>
          </a:p>
        </p:txBody>
      </p:sp>
      <p:pic>
        <p:nvPicPr>
          <p:cNvPr id="7" name="Picture 6">
            <a:extLst>
              <a:ext uri="{FF2B5EF4-FFF2-40B4-BE49-F238E27FC236}">
                <a16:creationId xmlns:a16="http://schemas.microsoft.com/office/drawing/2014/main" id="{A7A78E3F-6990-09CE-E8F1-846E0C11B104}"/>
              </a:ext>
            </a:extLst>
          </p:cNvPr>
          <p:cNvPicPr>
            <a:picLocks noChangeAspect="1"/>
          </p:cNvPicPr>
          <p:nvPr/>
        </p:nvPicPr>
        <p:blipFill>
          <a:blip r:embed="rId2"/>
          <a:stretch>
            <a:fillRect/>
          </a:stretch>
        </p:blipFill>
        <p:spPr>
          <a:xfrm>
            <a:off x="58461" y="1337617"/>
            <a:ext cx="6476183" cy="3463267"/>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EFF50F5A-78B4-2080-7D47-55B5D23C761D}"/>
              </a:ext>
            </a:extLst>
          </p:cNvPr>
          <p:cNvPicPr>
            <a:picLocks noChangeAspect="1"/>
          </p:cNvPicPr>
          <p:nvPr/>
        </p:nvPicPr>
        <p:blipFill>
          <a:blip r:embed="rId3"/>
          <a:stretch>
            <a:fillRect/>
          </a:stretch>
        </p:blipFill>
        <p:spPr>
          <a:xfrm>
            <a:off x="6621731" y="2787940"/>
            <a:ext cx="5511808" cy="4025889"/>
          </a:xfrm>
          <a:prstGeom prst="rect">
            <a:avLst/>
          </a:prstGeom>
          <a:ln>
            <a:solidFill>
              <a:schemeClr val="bg1">
                <a:lumMod val="65000"/>
              </a:schemeClr>
            </a:solidFill>
          </a:ln>
        </p:spPr>
      </p:pic>
    </p:spTree>
    <p:extLst>
      <p:ext uri="{BB962C8B-B14F-4D97-AF65-F5344CB8AC3E}">
        <p14:creationId xmlns:p14="http://schemas.microsoft.com/office/powerpoint/2010/main" val="32102383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8A7D-63A8-9B5D-C43A-EA812DD7DEEC}"/>
              </a:ext>
            </a:extLst>
          </p:cNvPr>
          <p:cNvSpPr>
            <a:spLocks noGrp="1"/>
          </p:cNvSpPr>
          <p:nvPr>
            <p:ph type="title"/>
          </p:nvPr>
        </p:nvSpPr>
        <p:spPr/>
        <p:txBody>
          <a:bodyPr/>
          <a:lstStyle/>
          <a:p>
            <a:endParaRPr lang="en-IE"/>
          </a:p>
        </p:txBody>
      </p:sp>
      <p:pic>
        <p:nvPicPr>
          <p:cNvPr id="4" name="Picture 3">
            <a:extLst>
              <a:ext uri="{FF2B5EF4-FFF2-40B4-BE49-F238E27FC236}">
                <a16:creationId xmlns:a16="http://schemas.microsoft.com/office/drawing/2014/main" id="{0B649B37-9EAE-DB85-D18B-45FF12F72719}"/>
              </a:ext>
            </a:extLst>
          </p:cNvPr>
          <p:cNvPicPr>
            <a:picLocks noChangeAspect="1"/>
          </p:cNvPicPr>
          <p:nvPr/>
        </p:nvPicPr>
        <p:blipFill>
          <a:blip r:embed="rId2"/>
          <a:stretch>
            <a:fillRect/>
          </a:stretch>
        </p:blipFill>
        <p:spPr>
          <a:xfrm>
            <a:off x="177417" y="0"/>
            <a:ext cx="6291364" cy="2971800"/>
          </a:xfrm>
          <a:prstGeom prst="rect">
            <a:avLst/>
          </a:prstGeom>
        </p:spPr>
      </p:pic>
      <p:pic>
        <p:nvPicPr>
          <p:cNvPr id="5" name="Picture 4">
            <a:extLst>
              <a:ext uri="{FF2B5EF4-FFF2-40B4-BE49-F238E27FC236}">
                <a16:creationId xmlns:a16="http://schemas.microsoft.com/office/drawing/2014/main" id="{AA4A5CA4-E5DE-5633-4227-EDF04CDC62BB}"/>
              </a:ext>
            </a:extLst>
          </p:cNvPr>
          <p:cNvPicPr>
            <a:picLocks noChangeAspect="1"/>
          </p:cNvPicPr>
          <p:nvPr/>
        </p:nvPicPr>
        <p:blipFill>
          <a:blip r:embed="rId3"/>
          <a:stretch>
            <a:fillRect/>
          </a:stretch>
        </p:blipFill>
        <p:spPr>
          <a:xfrm>
            <a:off x="5844093" y="-1186"/>
            <a:ext cx="6347907" cy="5057133"/>
          </a:xfrm>
          <a:prstGeom prst="rect">
            <a:avLst/>
          </a:prstGeom>
        </p:spPr>
      </p:pic>
      <p:pic>
        <p:nvPicPr>
          <p:cNvPr id="6" name="Picture 5">
            <a:extLst>
              <a:ext uri="{FF2B5EF4-FFF2-40B4-BE49-F238E27FC236}">
                <a16:creationId xmlns:a16="http://schemas.microsoft.com/office/drawing/2014/main" id="{B2560D1F-7182-1427-2902-E8978C9C54B6}"/>
              </a:ext>
            </a:extLst>
          </p:cNvPr>
          <p:cNvPicPr>
            <a:picLocks noChangeAspect="1"/>
          </p:cNvPicPr>
          <p:nvPr/>
        </p:nvPicPr>
        <p:blipFill>
          <a:blip r:embed="rId4"/>
          <a:stretch>
            <a:fillRect/>
          </a:stretch>
        </p:blipFill>
        <p:spPr>
          <a:xfrm>
            <a:off x="-143623" y="3066328"/>
            <a:ext cx="5987716" cy="3979238"/>
          </a:xfrm>
          <a:prstGeom prst="rect">
            <a:avLst/>
          </a:prstGeom>
        </p:spPr>
      </p:pic>
    </p:spTree>
    <p:extLst>
      <p:ext uri="{BB962C8B-B14F-4D97-AF65-F5344CB8AC3E}">
        <p14:creationId xmlns:p14="http://schemas.microsoft.com/office/powerpoint/2010/main" val="156622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F6F2-C6AF-D3FB-84CC-F5D6776F771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B15ECF1D-742C-6303-8010-17E1D40D4E82}"/>
              </a:ext>
            </a:extLst>
          </p:cNvPr>
          <p:cNvSpPr>
            <a:spLocks noGrp="1"/>
          </p:cNvSpPr>
          <p:nvPr>
            <p:ph idx="1"/>
          </p:nvPr>
        </p:nvSpPr>
        <p:spPr>
          <a:xfrm>
            <a:off x="678660" y="1553865"/>
            <a:ext cx="5148399" cy="4991596"/>
          </a:xfrm>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We also have automated data exploration/profiling</a:t>
            </a:r>
          </a:p>
          <a:p>
            <a:pPr marL="196437" marR="0" indent="-196437" algn="l" defTabSz="430289" rtl="0" latinLnBrk="0">
              <a:lnSpc>
                <a:spcPct val="100000"/>
              </a:lnSpc>
              <a:spcBef>
                <a:spcPts val="2652"/>
              </a:spcBef>
              <a:spcAft>
                <a:spcPts val="0"/>
              </a:spcAft>
              <a:buClrTx/>
              <a:buSzPct val="100000"/>
              <a:buFontTx/>
              <a:buChar char="•"/>
              <a:tabLst/>
            </a:pPr>
            <a:endParaRPr lang="en-IE" dirty="0"/>
          </a:p>
          <a:p>
            <a:pPr marL="0" marR="0" indent="0" algn="l" defTabSz="430289" rtl="0" latinLnBrk="0">
              <a:lnSpc>
                <a:spcPct val="100000"/>
              </a:lnSpc>
              <a:spcBef>
                <a:spcPts val="2652"/>
              </a:spcBef>
              <a:spcAft>
                <a:spcPts val="0"/>
              </a:spcAft>
              <a:buClrTx/>
              <a:buSzPct val="100000"/>
              <a:buNone/>
              <a:tabLst/>
            </a:pPr>
            <a:r>
              <a:rPr lang="en-GB" sz="1600" dirty="0">
                <a:solidFill>
                  <a:schemeClr val="tx1"/>
                </a:solidFill>
                <a:effectLst/>
                <a:latin typeface="Courier New" panose="02070309020205020404" pitchFamily="49" charset="0"/>
                <a:cs typeface="Courier New" panose="02070309020205020404" pitchFamily="49" charset="0"/>
              </a:rPr>
              <a:t>import</a:t>
            </a:r>
            <a:r>
              <a:rPr lang="en-GB" sz="1600" dirty="0">
                <a:solidFill>
                  <a:schemeClr val="tx1"/>
                </a:solidFill>
                <a:latin typeface="Courier New" panose="02070309020205020404" pitchFamily="49" charset="0"/>
                <a:cs typeface="Courier New" panose="02070309020205020404" pitchFamily="49" charset="0"/>
              </a:rPr>
              <a:t> </a:t>
            </a:r>
            <a:r>
              <a:rPr lang="en-GB" sz="1600" dirty="0" err="1">
                <a:solidFill>
                  <a:schemeClr val="tx1"/>
                </a:solidFill>
                <a:latin typeface="Courier New" panose="02070309020205020404" pitchFamily="49" charset="0"/>
                <a:cs typeface="Courier New" panose="02070309020205020404" pitchFamily="49" charset="0"/>
              </a:rPr>
              <a:t>pandas_profiling</a:t>
            </a:r>
            <a:r>
              <a:rPr lang="en-GB" sz="1600" dirty="0">
                <a:solidFill>
                  <a:schemeClr val="tx1"/>
                </a:solidFill>
                <a:latin typeface="Courier New" panose="02070309020205020404" pitchFamily="49" charset="0"/>
                <a:cs typeface="Courier New" panose="02070309020205020404" pitchFamily="49" charset="0"/>
              </a:rPr>
              <a:t> </a:t>
            </a:r>
            <a:r>
              <a:rPr lang="en-GB" sz="1600" dirty="0">
                <a:solidFill>
                  <a:schemeClr val="tx1"/>
                </a:solidFill>
                <a:effectLst/>
                <a:latin typeface="Courier New" panose="02070309020205020404" pitchFamily="49" charset="0"/>
                <a:cs typeface="Courier New" panose="02070309020205020404" pitchFamily="49" charset="0"/>
              </a:rPr>
              <a:t>as</a:t>
            </a:r>
            <a:r>
              <a:rPr lang="en-GB" sz="1600" dirty="0">
                <a:solidFill>
                  <a:schemeClr val="tx1"/>
                </a:solidFill>
                <a:latin typeface="Courier New" panose="02070309020205020404" pitchFamily="49" charset="0"/>
                <a:cs typeface="Courier New" panose="02070309020205020404" pitchFamily="49" charset="0"/>
              </a:rPr>
              <a:t> pp </a:t>
            </a:r>
          </a:p>
          <a:p>
            <a:pPr marL="0" marR="0" indent="0" algn="l" defTabSz="430289" rtl="0" latinLnBrk="0">
              <a:lnSpc>
                <a:spcPct val="100000"/>
              </a:lnSpc>
              <a:spcBef>
                <a:spcPts val="2652"/>
              </a:spcBef>
              <a:spcAft>
                <a:spcPts val="0"/>
              </a:spcAft>
              <a:buClrTx/>
              <a:buSzPct val="100000"/>
              <a:buNone/>
              <a:tabLst/>
            </a:pPr>
            <a:r>
              <a:rPr lang="en-GB" sz="1600" dirty="0">
                <a:solidFill>
                  <a:schemeClr val="tx1"/>
                </a:solidFill>
                <a:latin typeface="Courier New" panose="02070309020205020404" pitchFamily="49" charset="0"/>
                <a:cs typeface="Courier New" panose="02070309020205020404" pitchFamily="49" charset="0"/>
              </a:rPr>
              <a:t>df2</a:t>
            </a:r>
            <a:r>
              <a:rPr lang="en-GB" sz="1600" dirty="0">
                <a:solidFill>
                  <a:schemeClr val="tx1"/>
                </a:solidFill>
                <a:effectLst/>
                <a:latin typeface="Courier New" panose="02070309020205020404" pitchFamily="49" charset="0"/>
                <a:cs typeface="Courier New" panose="02070309020205020404" pitchFamily="49" charset="0"/>
              </a:rPr>
              <a:t>.</a:t>
            </a:r>
            <a:r>
              <a:rPr lang="en-GB" sz="1600" dirty="0">
                <a:solidFill>
                  <a:schemeClr val="tx1"/>
                </a:solidFill>
                <a:latin typeface="Courier New" panose="02070309020205020404" pitchFamily="49" charset="0"/>
                <a:cs typeface="Courier New" panose="02070309020205020404" pitchFamily="49" charset="0"/>
              </a:rPr>
              <a:t>profile_report</a:t>
            </a:r>
            <a:r>
              <a:rPr lang="en-GB" sz="1600" dirty="0">
                <a:solidFill>
                  <a:schemeClr val="tx1"/>
                </a:solidFill>
                <a:effectLst/>
                <a:latin typeface="Courier New" panose="02070309020205020404" pitchFamily="49" charset="0"/>
                <a:cs typeface="Courier New" panose="02070309020205020404" pitchFamily="49" charset="0"/>
              </a:rPr>
              <a:t>()</a:t>
            </a:r>
            <a:endParaRPr lang="en-IE" sz="1600" dirty="0">
              <a:solidFill>
                <a:schemeClr val="tx1"/>
              </a:solidFill>
              <a:latin typeface="Courier New" panose="02070309020205020404" pitchFamily="49" charset="0"/>
              <a:cs typeface="Courier New" panose="02070309020205020404" pitchFamily="49" charset="0"/>
            </a:endParaRPr>
          </a:p>
        </p:txBody>
      </p:sp>
      <p:pic>
        <p:nvPicPr>
          <p:cNvPr id="6" name="Picture 5">
            <a:extLst>
              <a:ext uri="{FF2B5EF4-FFF2-40B4-BE49-F238E27FC236}">
                <a16:creationId xmlns:a16="http://schemas.microsoft.com/office/drawing/2014/main" id="{E34C2268-CAE5-D222-69EF-F559779EE1AD}"/>
              </a:ext>
            </a:extLst>
          </p:cNvPr>
          <p:cNvPicPr>
            <a:picLocks noChangeAspect="1"/>
          </p:cNvPicPr>
          <p:nvPr/>
        </p:nvPicPr>
        <p:blipFill>
          <a:blip r:embed="rId2"/>
          <a:stretch>
            <a:fillRect/>
          </a:stretch>
        </p:blipFill>
        <p:spPr>
          <a:xfrm>
            <a:off x="5115459" y="538198"/>
            <a:ext cx="7076541" cy="6007263"/>
          </a:xfrm>
          <a:prstGeom prst="rect">
            <a:avLst/>
          </a:prstGeom>
        </p:spPr>
      </p:pic>
    </p:spTree>
    <p:extLst>
      <p:ext uri="{BB962C8B-B14F-4D97-AF65-F5344CB8AC3E}">
        <p14:creationId xmlns:p14="http://schemas.microsoft.com/office/powerpoint/2010/main" val="278089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r>
              <a:rPr lang="en-IE" dirty="0"/>
              <a:t>Handing Missing Data</a:t>
            </a:r>
          </a:p>
        </p:txBody>
      </p:sp>
    </p:spTree>
    <p:extLst>
      <p:ext uri="{BB962C8B-B14F-4D97-AF65-F5344CB8AC3E}">
        <p14:creationId xmlns:p14="http://schemas.microsoft.com/office/powerpoint/2010/main" val="420542535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1E4D13-70C9-D2A1-5D78-B600B2DFC9C3}"/>
              </a:ext>
            </a:extLst>
          </p:cNvPr>
          <p:cNvSpPr>
            <a:spLocks noGrp="1"/>
          </p:cNvSpPr>
          <p:nvPr>
            <p:ph type="title"/>
          </p:nvPr>
        </p:nvSpPr>
        <p:spPr/>
        <p:txBody>
          <a:bodyPr/>
          <a:lstStyle/>
          <a:p>
            <a:r>
              <a:rPr lang="en-IE" dirty="0"/>
              <a:t>Data can be Dirty </a:t>
            </a:r>
          </a:p>
        </p:txBody>
      </p:sp>
      <p:sp>
        <p:nvSpPr>
          <p:cNvPr id="6" name="Content Placeholder 5">
            <a:extLst>
              <a:ext uri="{FF2B5EF4-FFF2-40B4-BE49-F238E27FC236}">
                <a16:creationId xmlns:a16="http://schemas.microsoft.com/office/drawing/2014/main" id="{4930CF27-50F6-9EC3-EB45-0F5449BD7BBC}"/>
              </a:ext>
            </a:extLst>
          </p:cNvPr>
          <p:cNvSpPr>
            <a:spLocks noGrp="1"/>
          </p:cNvSpPr>
          <p:nvPr>
            <p:ph idx="1"/>
          </p:nvPr>
        </p:nvSpPr>
        <p:spPr>
          <a:xfrm>
            <a:off x="530352" y="1426464"/>
            <a:ext cx="11125870" cy="5118997"/>
          </a:xfrm>
        </p:spPr>
        <p:txBody>
          <a:bodyPr/>
          <a:lstStyle/>
          <a:p>
            <a:pPr eaLnBrk="1" hangingPunct="1">
              <a:spcBef>
                <a:spcPts val="800"/>
              </a:spcBef>
            </a:pPr>
            <a:r>
              <a:rPr lang="en-US" altLang="en-US" sz="1600" dirty="0">
                <a:latin typeface="Arial Narrow" panose="020B0604020202020204" pitchFamily="34" charset="0"/>
                <a:ea typeface="ＭＳ Ｐゴシック" panose="020B0600070205080204" pitchFamily="34" charset="-128"/>
              </a:rPr>
              <a:t>Data in the real world is dirty</a:t>
            </a:r>
          </a:p>
          <a:p>
            <a:pPr lvl="1" eaLnBrk="1" hangingPunct="1"/>
            <a:r>
              <a:rPr lang="en-US" altLang="en-US" sz="1600" b="1" dirty="0">
                <a:latin typeface="Arial Narrow" panose="020B0604020202020204" pitchFamily="34" charset="0"/>
                <a:ea typeface="ＭＳ Ｐゴシック" panose="020B0600070205080204" pitchFamily="34" charset="-128"/>
              </a:rPr>
              <a:t>Incomplete</a:t>
            </a:r>
            <a:r>
              <a:rPr lang="en-US" altLang="en-US" sz="1600" dirty="0">
                <a:latin typeface="Arial Narrow" panose="020B0604020202020204" pitchFamily="34" charset="0"/>
                <a:ea typeface="ＭＳ Ｐゴシック" panose="020B0600070205080204" pitchFamily="34" charset="-128"/>
              </a:rPr>
              <a:t>: lacking attribute values, lacking certain attributes of interest, or containing only aggregate data</a:t>
            </a:r>
          </a:p>
          <a:p>
            <a:pPr lvl="2" eaLnBrk="1" hangingPunct="1">
              <a:spcBef>
                <a:spcPts val="200"/>
              </a:spcBef>
            </a:pPr>
            <a:r>
              <a:rPr lang="en-US" altLang="en-US" sz="1400" dirty="0">
                <a:latin typeface="Arial Narrow" panose="020B0604020202020204" pitchFamily="34" charset="0"/>
                <a:ea typeface="ＭＳ Ｐゴシック" panose="020B0600070205080204" pitchFamily="34" charset="-128"/>
              </a:rPr>
              <a:t>e.g., occupation=“”</a:t>
            </a:r>
          </a:p>
          <a:p>
            <a:pPr lvl="2" eaLnBrk="1" hangingPunct="1">
              <a:spcBef>
                <a:spcPts val="200"/>
              </a:spcBef>
            </a:pPr>
            <a:r>
              <a:rPr lang="en-US" altLang="en-US" sz="1400" dirty="0">
                <a:latin typeface="Arial Narrow" panose="020B0604020202020204" pitchFamily="34" charset="0"/>
                <a:ea typeface="ＭＳ Ｐゴシック" panose="020B0600070205080204" pitchFamily="34" charset="-128"/>
              </a:rPr>
              <a:t>Comes from</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N/A data value when collected</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Different consideration between the time when the data was collected and when it is analyzed</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Human/hardware/software problems</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N/A  may have a meaning</a:t>
            </a:r>
            <a:endParaRPr lang="en-US" altLang="en-US" sz="1600" dirty="0">
              <a:latin typeface="Arial Narrow" panose="020B0604020202020204" pitchFamily="34" charset="0"/>
              <a:ea typeface="ＭＳ Ｐゴシック" panose="020B0600070205080204" pitchFamily="34" charset="-128"/>
            </a:endParaRPr>
          </a:p>
          <a:p>
            <a:pPr lvl="1" eaLnBrk="1" hangingPunct="1">
              <a:spcBef>
                <a:spcPts val="800"/>
              </a:spcBef>
            </a:pPr>
            <a:r>
              <a:rPr lang="en-US" altLang="en-US" sz="1600" b="1" dirty="0">
                <a:latin typeface="Arial Narrow" panose="020B0604020202020204" pitchFamily="34" charset="0"/>
                <a:ea typeface="ＭＳ Ｐゴシック" panose="020B0600070205080204" pitchFamily="34" charset="-128"/>
              </a:rPr>
              <a:t>Noisy</a:t>
            </a:r>
            <a:r>
              <a:rPr lang="en-US" altLang="en-US" sz="1600" dirty="0">
                <a:latin typeface="Arial Narrow" panose="020B0604020202020204" pitchFamily="34" charset="0"/>
                <a:ea typeface="ＭＳ Ｐゴシック" panose="020B0600070205080204" pitchFamily="34" charset="-128"/>
              </a:rPr>
              <a:t>: containing errors or outliers</a:t>
            </a:r>
          </a:p>
          <a:p>
            <a:pPr lvl="2" eaLnBrk="1" hangingPunct="1">
              <a:spcBef>
                <a:spcPts val="200"/>
              </a:spcBef>
            </a:pPr>
            <a:r>
              <a:rPr lang="en-US" altLang="en-US" sz="1400" dirty="0">
                <a:latin typeface="Arial Narrow" panose="020B0604020202020204" pitchFamily="34" charset="0"/>
                <a:ea typeface="ＭＳ Ｐゴシック" panose="020B0600070205080204" pitchFamily="34" charset="-128"/>
              </a:rPr>
              <a:t>e.g., Salary=“-10”</a:t>
            </a:r>
          </a:p>
          <a:p>
            <a:pPr lvl="2" eaLnBrk="1" hangingPunct="1">
              <a:spcBef>
                <a:spcPts val="200"/>
              </a:spcBef>
            </a:pPr>
            <a:r>
              <a:rPr lang="en-US" altLang="en-US" sz="1400" dirty="0">
                <a:latin typeface="Arial Narrow" panose="020B0604020202020204" pitchFamily="34" charset="0"/>
                <a:ea typeface="ＭＳ Ｐゴシック" panose="020B0600070205080204" pitchFamily="34" charset="-128"/>
              </a:rPr>
              <a:t>Comes from</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Collection</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Entry</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Transmission</a:t>
            </a:r>
            <a:endParaRPr lang="en-US" altLang="en-US" sz="1600" dirty="0">
              <a:latin typeface="Arial Narrow" panose="020B0604020202020204" pitchFamily="34" charset="0"/>
              <a:ea typeface="ＭＳ Ｐゴシック" panose="020B0600070205080204" pitchFamily="34" charset="-128"/>
            </a:endParaRPr>
          </a:p>
          <a:p>
            <a:pPr lvl="1" eaLnBrk="1" hangingPunct="1">
              <a:spcBef>
                <a:spcPts val="800"/>
              </a:spcBef>
            </a:pPr>
            <a:r>
              <a:rPr lang="en-US" altLang="en-US" sz="1600" b="1" dirty="0">
                <a:latin typeface="Arial Narrow" panose="020B0604020202020204" pitchFamily="34" charset="0"/>
                <a:ea typeface="ＭＳ Ｐゴシック" panose="020B0600070205080204" pitchFamily="34" charset="-128"/>
              </a:rPr>
              <a:t>Inconsistent</a:t>
            </a:r>
            <a:r>
              <a:rPr lang="en-US" altLang="en-US" sz="1600" dirty="0">
                <a:latin typeface="Arial Narrow" panose="020B0604020202020204" pitchFamily="34" charset="0"/>
                <a:ea typeface="ＭＳ Ｐゴシック" panose="020B0600070205080204" pitchFamily="34" charset="-128"/>
              </a:rPr>
              <a:t>: containing discrepancies in codes or names</a:t>
            </a:r>
          </a:p>
          <a:p>
            <a:pPr lvl="2" eaLnBrk="1" hangingPunct="1">
              <a:spcBef>
                <a:spcPts val="200"/>
              </a:spcBef>
            </a:pPr>
            <a:r>
              <a:rPr lang="en-US" altLang="en-US" sz="1400" dirty="0">
                <a:latin typeface="Arial Narrow" panose="020B0604020202020204" pitchFamily="34" charset="0"/>
                <a:ea typeface="ＭＳ Ｐゴシック" panose="020B0600070205080204" pitchFamily="34" charset="-128"/>
              </a:rPr>
              <a:t>e.g., Age=“42” Birthday=“03/07/1997”</a:t>
            </a:r>
          </a:p>
          <a:p>
            <a:pPr lvl="2" eaLnBrk="1" hangingPunct="1">
              <a:spcBef>
                <a:spcPts val="200"/>
              </a:spcBef>
            </a:pPr>
            <a:r>
              <a:rPr lang="en-US" altLang="en-US" sz="1400" dirty="0">
                <a:latin typeface="Arial Narrow" panose="020B0604020202020204" pitchFamily="34" charset="0"/>
                <a:ea typeface="ＭＳ Ｐゴシック" panose="020B0600070205080204" pitchFamily="34" charset="-128"/>
              </a:rPr>
              <a:t>e.g., Was rating “1,2,3”, now rating “A, B, C”</a:t>
            </a:r>
          </a:p>
          <a:p>
            <a:pPr lvl="2" eaLnBrk="1" hangingPunct="1">
              <a:spcBef>
                <a:spcPts val="200"/>
              </a:spcBef>
            </a:pPr>
            <a:r>
              <a:rPr lang="en-US" altLang="en-US" sz="1400" dirty="0">
                <a:latin typeface="Arial Narrow" panose="020B0604020202020204" pitchFamily="34" charset="0"/>
                <a:ea typeface="ＭＳ Ｐゴシック" panose="020B0600070205080204" pitchFamily="34" charset="-128"/>
              </a:rPr>
              <a:t>e.g., discrepancy between duplicate records</a:t>
            </a:r>
          </a:p>
          <a:p>
            <a:pPr lvl="2" eaLnBrk="1" hangingPunct="1">
              <a:spcBef>
                <a:spcPts val="200"/>
              </a:spcBef>
            </a:pPr>
            <a:r>
              <a:rPr lang="en-US" altLang="en-US" sz="1400" dirty="0">
                <a:latin typeface="Arial Narrow" panose="020B0604020202020204" pitchFamily="34" charset="0"/>
                <a:ea typeface="ＭＳ Ｐゴシック" panose="020B0600070205080204" pitchFamily="34" charset="-128"/>
              </a:rPr>
              <a:t>Comes from</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Different data sources</a:t>
            </a:r>
          </a:p>
          <a:p>
            <a:pPr lvl="3" eaLnBrk="1" hangingPunct="1">
              <a:spcBef>
                <a:spcPts val="200"/>
              </a:spcBef>
            </a:pPr>
            <a:r>
              <a:rPr lang="en-US" altLang="en-US" sz="1400" dirty="0">
                <a:latin typeface="Arial Narrow" panose="020B0604020202020204" pitchFamily="34" charset="0"/>
                <a:ea typeface="ＭＳ Ｐゴシック" panose="020B0600070205080204" pitchFamily="34" charset="-128"/>
              </a:rPr>
              <a:t>Functional dependency violation</a:t>
            </a:r>
          </a:p>
          <a:p>
            <a:pPr marL="196437" marR="0" indent="-196437" algn="l" defTabSz="430289" rtl="0" latinLnBrk="0">
              <a:lnSpc>
                <a:spcPct val="100000"/>
              </a:lnSpc>
              <a:spcBef>
                <a:spcPts val="800"/>
              </a:spcBef>
              <a:spcAft>
                <a:spcPts val="0"/>
              </a:spcAft>
              <a:buClrTx/>
              <a:buSzPct val="100000"/>
              <a:buFontTx/>
              <a:buChar char="•"/>
              <a:tabLst/>
            </a:pPr>
            <a:endParaRPr lang="en-IE" dirty="0"/>
          </a:p>
        </p:txBody>
      </p:sp>
    </p:spTree>
    <p:extLst>
      <p:ext uri="{BB962C8B-B14F-4D97-AF65-F5344CB8AC3E}">
        <p14:creationId xmlns:p14="http://schemas.microsoft.com/office/powerpoint/2010/main" val="389471988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9A68-459A-9D42-B93A-D16DE6FD4DB3}"/>
              </a:ext>
            </a:extLst>
          </p:cNvPr>
          <p:cNvSpPr>
            <a:spLocks noGrp="1"/>
          </p:cNvSpPr>
          <p:nvPr>
            <p:ph type="title"/>
          </p:nvPr>
        </p:nvSpPr>
        <p:spPr/>
        <p:txBody>
          <a:bodyPr/>
          <a:lstStyle/>
          <a:p>
            <a:r>
              <a:rPr lang="en-IE" dirty="0"/>
              <a:t>Agenda</a:t>
            </a:r>
          </a:p>
        </p:txBody>
      </p:sp>
      <p:sp>
        <p:nvSpPr>
          <p:cNvPr id="3" name="Text Placeholder 2">
            <a:extLst>
              <a:ext uri="{FF2B5EF4-FFF2-40B4-BE49-F238E27FC236}">
                <a16:creationId xmlns:a16="http://schemas.microsoft.com/office/drawing/2014/main" id="{5E5CD57D-D9C5-3440-A432-8DB990596F6F}"/>
              </a:ext>
            </a:extLst>
          </p:cNvPr>
          <p:cNvSpPr>
            <a:spLocks noGrp="1"/>
          </p:cNvSpPr>
          <p:nvPr>
            <p:ph type="body" sz="half" idx="1"/>
          </p:nvPr>
        </p:nvSpPr>
        <p:spPr>
          <a:xfrm>
            <a:off x="535785" y="1512024"/>
            <a:ext cx="11120436" cy="4738757"/>
          </a:xfrm>
        </p:spPr>
        <p:txBody>
          <a:bodyPr/>
          <a:lstStyle/>
          <a:p>
            <a:pPr marL="196437" marR="0" indent="-196437" algn="l" defTabSz="430289" rtl="0" latinLnBrk="0">
              <a:lnSpc>
                <a:spcPct val="100000"/>
              </a:lnSpc>
              <a:spcBef>
                <a:spcPts val="1800"/>
              </a:spcBef>
              <a:spcAft>
                <a:spcPts val="0"/>
              </a:spcAft>
              <a:buClrTx/>
              <a:buSzPct val="100000"/>
              <a:buFontTx/>
              <a:buChar char="•"/>
              <a:tabLst/>
            </a:pPr>
            <a:r>
              <a:rPr lang="en-IE" dirty="0"/>
              <a:t>Why do we explore the data</a:t>
            </a:r>
          </a:p>
          <a:p>
            <a:pPr lvl="1" indent="-196437" rtl="0">
              <a:spcBef>
                <a:spcPts val="400"/>
              </a:spcBef>
            </a:pPr>
            <a:r>
              <a:rPr lang="en-IE" dirty="0"/>
              <a:t>Understanding your Data (Good, Bad &amp; Ugly)</a:t>
            </a:r>
          </a:p>
          <a:p>
            <a:pPr marL="196437" marR="0" indent="-196437" algn="l" defTabSz="430289" rtl="0" latinLnBrk="0">
              <a:lnSpc>
                <a:spcPct val="100000"/>
              </a:lnSpc>
              <a:spcBef>
                <a:spcPts val="1800"/>
              </a:spcBef>
              <a:spcAft>
                <a:spcPts val="0"/>
              </a:spcAft>
              <a:buClrTx/>
              <a:buSzPct val="100000"/>
              <a:buFontTx/>
              <a:buChar char="•"/>
              <a:tabLst/>
            </a:pPr>
            <a:r>
              <a:rPr lang="en-IE" dirty="0"/>
              <a:t>Low hanging fruits</a:t>
            </a:r>
          </a:p>
          <a:p>
            <a:pPr marL="196437" marR="0" indent="-196437" algn="l" defTabSz="430289" rtl="0" latinLnBrk="0">
              <a:lnSpc>
                <a:spcPct val="100000"/>
              </a:lnSpc>
              <a:spcBef>
                <a:spcPts val="1800"/>
              </a:spcBef>
              <a:spcAft>
                <a:spcPts val="0"/>
              </a:spcAft>
              <a:buClrTx/>
              <a:buSzPct val="100000"/>
              <a:buFontTx/>
              <a:buChar char="•"/>
              <a:tabLst/>
            </a:pPr>
            <a:r>
              <a:rPr lang="en-IE" dirty="0"/>
              <a:t>Preparing Data – You have many tools in the toolbox</a:t>
            </a:r>
          </a:p>
          <a:p>
            <a:pPr lvl="1" indent="-196437" rtl="0">
              <a:spcBef>
                <a:spcPts val="400"/>
              </a:spcBef>
            </a:pPr>
            <a:r>
              <a:rPr lang="en-IE" dirty="0"/>
              <a:t>Missing Values</a:t>
            </a:r>
          </a:p>
          <a:p>
            <a:pPr lvl="1" indent="-196437" rtl="0">
              <a:spcBef>
                <a:spcPts val="400"/>
              </a:spcBef>
            </a:pPr>
            <a:r>
              <a:rPr lang="en-IE" dirty="0"/>
              <a:t>Recoding Values</a:t>
            </a:r>
          </a:p>
          <a:p>
            <a:pPr lvl="1" indent="-196437" rtl="0">
              <a:spcBef>
                <a:spcPts val="400"/>
              </a:spcBef>
            </a:pPr>
            <a:r>
              <a:rPr lang="en-IE" dirty="0"/>
              <a:t>Correlated Data</a:t>
            </a:r>
          </a:p>
          <a:p>
            <a:pPr lvl="1" indent="-196437" rtl="0">
              <a:spcBef>
                <a:spcPts val="400"/>
              </a:spcBef>
            </a:pPr>
            <a:r>
              <a:rPr lang="en-IE" dirty="0"/>
              <a:t>Feature Engineering</a:t>
            </a:r>
          </a:p>
          <a:p>
            <a:pPr lvl="1" indent="-196437" rtl="0">
              <a:spcBef>
                <a:spcPts val="400"/>
              </a:spcBef>
            </a:pPr>
            <a:r>
              <a:rPr lang="en-IE" dirty="0"/>
              <a:t>Imbalanced Data Sets</a:t>
            </a:r>
          </a:p>
          <a:p>
            <a:pPr lvl="1" indent="-196437" rtl="0">
              <a:spcBef>
                <a:spcPts val="400"/>
              </a:spcBef>
            </a:pPr>
            <a:r>
              <a:rPr lang="en-IE" dirty="0"/>
              <a:t>Sampling &amp; </a:t>
            </a:r>
            <a:r>
              <a:rPr lang="en-IE" dirty="0" err="1"/>
              <a:t>Subsetting</a:t>
            </a:r>
            <a:r>
              <a:rPr lang="en-IE" dirty="0"/>
              <a:t> the Dataset</a:t>
            </a:r>
          </a:p>
          <a:p>
            <a:pPr lvl="1" indent="-196437" rtl="0">
              <a:spcBef>
                <a:spcPts val="400"/>
              </a:spcBef>
            </a:pPr>
            <a:r>
              <a:rPr lang="en-IE" dirty="0"/>
              <a:t>Splitting Data</a:t>
            </a:r>
          </a:p>
          <a:p>
            <a:pPr marL="196437" marR="0" indent="-196437" algn="l" defTabSz="430289" rtl="0" latinLnBrk="0">
              <a:lnSpc>
                <a:spcPct val="100000"/>
              </a:lnSpc>
              <a:spcBef>
                <a:spcPts val="1800"/>
              </a:spcBef>
              <a:spcAft>
                <a:spcPts val="0"/>
              </a:spcAft>
              <a:buClrTx/>
              <a:buSzPct val="100000"/>
              <a:buFontTx/>
              <a:buChar char="•"/>
              <a:tabLst/>
            </a:pPr>
            <a:r>
              <a:rPr lang="en-IE" dirty="0">
                <a:solidFill>
                  <a:srgbClr val="C00000"/>
                </a:solidFill>
              </a:rPr>
              <a:t>Iterative in Nature</a:t>
            </a:r>
          </a:p>
          <a:p>
            <a:pPr lvl="1" indent="-196437" rtl="0">
              <a:spcBef>
                <a:spcPts val="400"/>
              </a:spcBef>
            </a:pPr>
            <a:r>
              <a:rPr lang="en-IE" dirty="0">
                <a:solidFill>
                  <a:srgbClr val="C00000"/>
                </a:solidFill>
              </a:rPr>
              <a:t>You won’t get it right first time</a:t>
            </a:r>
          </a:p>
          <a:p>
            <a:pPr lvl="1" indent="-196437" rtl="0">
              <a:spcBef>
                <a:spcPts val="400"/>
              </a:spcBef>
            </a:pPr>
            <a:r>
              <a:rPr lang="en-IE" dirty="0">
                <a:solidFill>
                  <a:srgbClr val="C00000"/>
                </a:solidFill>
              </a:rPr>
              <a:t>Experiment to see what works</a:t>
            </a:r>
          </a:p>
          <a:p>
            <a:pPr marL="196437" marR="0" indent="-196437" algn="l" defTabSz="430289" rtl="0" latinLnBrk="0">
              <a:lnSpc>
                <a:spcPct val="100000"/>
              </a:lnSpc>
              <a:spcBef>
                <a:spcPts val="1800"/>
              </a:spcBef>
              <a:spcAft>
                <a:spcPts val="0"/>
              </a:spcAft>
              <a:buClrTx/>
              <a:buSzPct val="100000"/>
              <a:buFontTx/>
              <a:buChar char="•"/>
              <a:tabLst/>
            </a:pPr>
            <a:endParaRPr lang="en-IE" dirty="0"/>
          </a:p>
        </p:txBody>
      </p:sp>
      <p:sp>
        <p:nvSpPr>
          <p:cNvPr id="4" name="TextBox 3">
            <a:extLst>
              <a:ext uri="{FF2B5EF4-FFF2-40B4-BE49-F238E27FC236}">
                <a16:creationId xmlns:a16="http://schemas.microsoft.com/office/drawing/2014/main" id="{9906CF38-95F4-D1B7-8085-99DBC645CD88}"/>
              </a:ext>
            </a:extLst>
          </p:cNvPr>
          <p:cNvSpPr txBox="1"/>
          <p:nvPr/>
        </p:nvSpPr>
        <p:spPr>
          <a:xfrm>
            <a:off x="8804664" y="4414312"/>
            <a:ext cx="2426754" cy="41036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mj-lt"/>
                <a:ea typeface="+mj-ea"/>
                <a:cs typeface="+mj-cs"/>
                <a:sym typeface="Helvetica Neue Light"/>
              </a:rPr>
              <a:t>No Magic Solution</a:t>
            </a:r>
          </a:p>
        </p:txBody>
      </p:sp>
      <p:sp>
        <p:nvSpPr>
          <p:cNvPr id="5" name="TextBox 4">
            <a:extLst>
              <a:ext uri="{FF2B5EF4-FFF2-40B4-BE49-F238E27FC236}">
                <a16:creationId xmlns:a16="http://schemas.microsoft.com/office/drawing/2014/main" id="{5B7A1E28-CD77-F253-06CA-82661F2280AC}"/>
              </a:ext>
            </a:extLst>
          </p:cNvPr>
          <p:cNvSpPr txBox="1"/>
          <p:nvPr/>
        </p:nvSpPr>
        <p:spPr>
          <a:xfrm>
            <a:off x="9151028" y="5127361"/>
            <a:ext cx="2426754" cy="41036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mj-lt"/>
                <a:ea typeface="+mj-ea"/>
                <a:cs typeface="+mj-cs"/>
                <a:sym typeface="Helvetica Neue Light"/>
              </a:rPr>
              <a:t>A set of tools</a:t>
            </a:r>
          </a:p>
        </p:txBody>
      </p:sp>
      <p:sp>
        <p:nvSpPr>
          <p:cNvPr id="6" name="TextBox 5">
            <a:extLst>
              <a:ext uri="{FF2B5EF4-FFF2-40B4-BE49-F238E27FC236}">
                <a16:creationId xmlns:a16="http://schemas.microsoft.com/office/drawing/2014/main" id="{C3923318-E422-F46E-9036-66823B6418C3}"/>
              </a:ext>
            </a:extLst>
          </p:cNvPr>
          <p:cNvSpPr txBox="1"/>
          <p:nvPr/>
        </p:nvSpPr>
        <p:spPr>
          <a:xfrm>
            <a:off x="9612845" y="5835316"/>
            <a:ext cx="2426754" cy="71814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mj-lt"/>
                <a:ea typeface="+mj-ea"/>
                <a:cs typeface="+mj-cs"/>
                <a:sym typeface="Helvetica Neue Light"/>
              </a:rPr>
              <a:t>Every Data Set is different</a:t>
            </a:r>
          </a:p>
        </p:txBody>
      </p:sp>
    </p:spTree>
    <p:extLst>
      <p:ext uri="{BB962C8B-B14F-4D97-AF65-F5344CB8AC3E}">
        <p14:creationId xmlns:p14="http://schemas.microsoft.com/office/powerpoint/2010/main" val="192901328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7745-66FC-4A69-72DC-8AA9C7C50215}"/>
              </a:ext>
            </a:extLst>
          </p:cNvPr>
          <p:cNvSpPr>
            <a:spLocks noGrp="1"/>
          </p:cNvSpPr>
          <p:nvPr>
            <p:ph type="title"/>
          </p:nvPr>
        </p:nvSpPr>
        <p:spPr/>
        <p:txBody>
          <a:bodyPr/>
          <a:lstStyle/>
          <a:p>
            <a:r>
              <a:rPr lang="en-IE" dirty="0"/>
              <a:t>Missing Data</a:t>
            </a:r>
          </a:p>
        </p:txBody>
      </p:sp>
      <p:sp>
        <p:nvSpPr>
          <p:cNvPr id="3" name="Content Placeholder 2">
            <a:extLst>
              <a:ext uri="{FF2B5EF4-FFF2-40B4-BE49-F238E27FC236}">
                <a16:creationId xmlns:a16="http://schemas.microsoft.com/office/drawing/2014/main" id="{5778B10D-D89E-657B-117B-56E21CC7CD3C}"/>
              </a:ext>
            </a:extLst>
          </p:cNvPr>
          <p:cNvSpPr>
            <a:spLocks noGrp="1"/>
          </p:cNvSpPr>
          <p:nvPr>
            <p:ph idx="1"/>
          </p:nvPr>
        </p:nvSpPr>
        <p:spPr>
          <a:xfrm>
            <a:off x="678660" y="1444752"/>
            <a:ext cx="10977562" cy="5100709"/>
          </a:xfrm>
        </p:spPr>
        <p:txBody>
          <a:bodyPr/>
          <a:lstStyle/>
          <a:p>
            <a:pPr eaLnBrk="1" hangingPunct="1"/>
            <a:r>
              <a:rPr lang="en-US" altLang="en-US" sz="1800" dirty="0">
                <a:latin typeface="Arial Narrow" panose="020B0604020202020204" pitchFamily="34" charset="0"/>
                <a:ea typeface="ＭＳ Ｐゴシック" panose="020B0600070205080204" pitchFamily="34" charset="-128"/>
              </a:rPr>
              <a:t>Reasons for missing values</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Information is not collected </a:t>
            </a:r>
            <a:br>
              <a:rPr lang="en-US" altLang="en-US" sz="1600" dirty="0">
                <a:latin typeface="Arial Narrow" panose="020B0604020202020204" pitchFamily="34" charset="0"/>
                <a:ea typeface="ＭＳ Ｐゴシック" panose="020B0600070205080204" pitchFamily="34" charset="-128"/>
              </a:rPr>
            </a:br>
            <a:r>
              <a:rPr lang="en-US" altLang="en-US" sz="1600" dirty="0">
                <a:latin typeface="Arial Narrow" panose="020B0604020202020204" pitchFamily="34" charset="0"/>
                <a:ea typeface="ＭＳ Ｐゴシック" panose="020B0600070205080204" pitchFamily="34" charset="-128"/>
              </a:rPr>
              <a:t>(e.g., people decline to give their age and weight)</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Attributes may not be applicable to all cases </a:t>
            </a:r>
            <a:br>
              <a:rPr lang="en-US" altLang="en-US" sz="1600" dirty="0">
                <a:latin typeface="Arial Narrow" panose="020B0604020202020204" pitchFamily="34" charset="0"/>
                <a:ea typeface="ＭＳ Ｐゴシック" panose="020B0600070205080204" pitchFamily="34" charset="-128"/>
              </a:rPr>
            </a:br>
            <a:r>
              <a:rPr lang="en-US" altLang="en-US" sz="1600" dirty="0">
                <a:latin typeface="Arial Narrow" panose="020B0604020202020204" pitchFamily="34" charset="0"/>
                <a:ea typeface="ＭＳ Ｐゴシック" panose="020B0600070205080204" pitchFamily="34" charset="-128"/>
              </a:rPr>
              <a:t>(e.g., annual income is not applicable to children)</a:t>
            </a:r>
          </a:p>
          <a:p>
            <a:pPr lvl="2" eaLnBrk="1" hangingPunct="1">
              <a:spcBef>
                <a:spcPts val="400"/>
              </a:spcBef>
            </a:pPr>
            <a:r>
              <a:rPr lang="en-US" altLang="en-US" sz="1600" dirty="0">
                <a:latin typeface="Arial Narrow" panose="020B0604020202020204" pitchFamily="34" charset="0"/>
                <a:ea typeface="ＭＳ Ｐゴシック" panose="020B0600070205080204" pitchFamily="34" charset="-128"/>
              </a:rPr>
              <a:t>E.g. many tuples have no recorded value for several attributes, such as customer income in sales data</a:t>
            </a:r>
          </a:p>
          <a:p>
            <a:pPr eaLnBrk="1" hangingPunct="1">
              <a:spcBef>
                <a:spcPts val="1200"/>
              </a:spcBef>
            </a:pPr>
            <a:r>
              <a:rPr lang="en-US" altLang="en-US" sz="1800" dirty="0">
                <a:latin typeface="Arial Narrow" panose="020B0604020202020204" pitchFamily="34" charset="0"/>
                <a:ea typeface="ＭＳ Ｐゴシック" panose="020B0600070205080204" pitchFamily="34" charset="-128"/>
              </a:rPr>
              <a:t>Missing data may be due to:</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Equipment malfunction</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Inconsistent with other recorded data and thus deleted</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Data not entered due to misunderstanding</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Certain data may not be considered important at the time of entry</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Not registering history or changes of the data</a:t>
            </a:r>
          </a:p>
          <a:p>
            <a:pPr eaLnBrk="1" hangingPunct="1">
              <a:spcBef>
                <a:spcPts val="600"/>
              </a:spcBef>
            </a:pPr>
            <a:r>
              <a:rPr lang="en-US" altLang="en-US" sz="1800" dirty="0">
                <a:latin typeface="Arial Narrow" panose="020B0604020202020204" pitchFamily="34" charset="0"/>
                <a:ea typeface="ＭＳ Ｐゴシック" panose="020B0600070205080204" pitchFamily="34" charset="-128"/>
              </a:rPr>
              <a:t>Handling missing values</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Eliminate Data Objects</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Estimate Missing Values</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Ignore the Missing Value During Analysis</a:t>
            </a:r>
          </a:p>
          <a:p>
            <a:pPr lvl="1" eaLnBrk="1" hangingPunct="1">
              <a:spcBef>
                <a:spcPts val="400"/>
              </a:spcBef>
            </a:pPr>
            <a:r>
              <a:rPr lang="en-US" altLang="en-US" sz="1600" dirty="0">
                <a:latin typeface="Arial Narrow" panose="020B0604020202020204" pitchFamily="34" charset="0"/>
                <a:ea typeface="ＭＳ Ｐゴシック" panose="020B0600070205080204" pitchFamily="34" charset="-128"/>
              </a:rPr>
              <a:t>Replace with all possible values (weighted by their probabilities)</a:t>
            </a: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spTree>
    <p:extLst>
      <p:ext uri="{BB962C8B-B14F-4D97-AF65-F5344CB8AC3E}">
        <p14:creationId xmlns:p14="http://schemas.microsoft.com/office/powerpoint/2010/main" val="3482537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E687-9CB8-4163-C190-790646D19ADA}"/>
              </a:ext>
            </a:extLst>
          </p:cNvPr>
          <p:cNvSpPr>
            <a:spLocks noGrp="1"/>
          </p:cNvSpPr>
          <p:nvPr>
            <p:ph type="title"/>
          </p:nvPr>
        </p:nvSpPr>
        <p:spPr/>
        <p:txBody>
          <a:bodyPr/>
          <a:lstStyle/>
          <a:p>
            <a:r>
              <a:rPr lang="en-IE" dirty="0"/>
              <a:t>Missing Data</a:t>
            </a:r>
          </a:p>
        </p:txBody>
      </p:sp>
      <p:sp>
        <p:nvSpPr>
          <p:cNvPr id="3" name="Content Placeholder 2">
            <a:extLst>
              <a:ext uri="{FF2B5EF4-FFF2-40B4-BE49-F238E27FC236}">
                <a16:creationId xmlns:a16="http://schemas.microsoft.com/office/drawing/2014/main" id="{A222F74C-AA5B-6A44-23DA-5E376BBE90AC}"/>
              </a:ext>
            </a:extLst>
          </p:cNvPr>
          <p:cNvSpPr>
            <a:spLocks noGrp="1"/>
          </p:cNvSpPr>
          <p:nvPr>
            <p:ph idx="1"/>
          </p:nvPr>
        </p:nvSpPr>
        <p:spPr/>
        <p:txBody>
          <a:bodyPr/>
          <a:lstStyle/>
          <a:p>
            <a:pPr marL="196437" marR="0" indent="-196437" algn="l" defTabSz="430289" rtl="0" latinLnBrk="0">
              <a:lnSpc>
                <a:spcPct val="100000"/>
              </a:lnSpc>
              <a:spcBef>
                <a:spcPts val="1000"/>
              </a:spcBef>
              <a:spcAft>
                <a:spcPts val="0"/>
              </a:spcAft>
              <a:buClrTx/>
              <a:buSzPct val="100000"/>
              <a:buFontTx/>
              <a:buChar char="•"/>
              <a:tabLst/>
            </a:pPr>
            <a:r>
              <a:rPr lang="en-IE" sz="1800" dirty="0"/>
              <a:t>Your data set could have missing data</a:t>
            </a:r>
          </a:p>
          <a:p>
            <a:pPr marL="196437" marR="0" indent="-196437" algn="l" defTabSz="430289" rtl="0" latinLnBrk="0">
              <a:lnSpc>
                <a:spcPct val="100000"/>
              </a:lnSpc>
              <a:spcBef>
                <a:spcPts val="1000"/>
              </a:spcBef>
              <a:spcAft>
                <a:spcPts val="0"/>
              </a:spcAft>
              <a:buClrTx/>
              <a:buSzPct val="100000"/>
              <a:buFontTx/>
              <a:buChar char="•"/>
              <a:tabLst/>
            </a:pPr>
            <a:r>
              <a:rPr lang="en-IE" sz="1800" dirty="0"/>
              <a:t>These will be missing values in the features/columns</a:t>
            </a:r>
          </a:p>
          <a:p>
            <a:pPr marL="196437" marR="0" indent="-196437" algn="l" defTabSz="430289" rtl="0" latinLnBrk="0">
              <a:lnSpc>
                <a:spcPct val="100000"/>
              </a:lnSpc>
              <a:spcBef>
                <a:spcPts val="1000"/>
              </a:spcBef>
              <a:spcAft>
                <a:spcPts val="0"/>
              </a:spcAft>
              <a:buClrTx/>
              <a:buSzPct val="100000"/>
              <a:buFontTx/>
              <a:buChar char="•"/>
              <a:tabLst/>
            </a:pPr>
            <a:r>
              <a:rPr lang="en-IE" sz="1800" dirty="0"/>
              <a:t>Algorithms don’t like missing values</a:t>
            </a:r>
          </a:p>
          <a:p>
            <a:pPr marL="196437" marR="0" indent="-196437" algn="l" defTabSz="430289" rtl="0" latinLnBrk="0">
              <a:lnSpc>
                <a:spcPct val="100000"/>
              </a:lnSpc>
              <a:spcBef>
                <a:spcPts val="1000"/>
              </a:spcBef>
              <a:spcAft>
                <a:spcPts val="0"/>
              </a:spcAft>
              <a:buClrTx/>
              <a:buSzPct val="100000"/>
              <a:buFontTx/>
              <a:buChar char="•"/>
              <a:tabLst/>
            </a:pPr>
            <a:r>
              <a:rPr lang="en-IE" sz="1800" dirty="0"/>
              <a:t>We need to fix these</a:t>
            </a:r>
          </a:p>
          <a:p>
            <a:pPr marL="196437" marR="0" indent="-196437" algn="l" defTabSz="430289" rtl="0" latinLnBrk="0">
              <a:lnSpc>
                <a:spcPct val="100000"/>
              </a:lnSpc>
              <a:spcBef>
                <a:spcPts val="1000"/>
              </a:spcBef>
              <a:spcAft>
                <a:spcPts val="0"/>
              </a:spcAft>
              <a:buClrTx/>
              <a:buSzPct val="100000"/>
              <a:buFontTx/>
              <a:buChar char="•"/>
              <a:tabLst/>
            </a:pPr>
            <a:r>
              <a:rPr lang="en-IE" sz="1800" dirty="0"/>
              <a:t>How</a:t>
            </a:r>
          </a:p>
          <a:p>
            <a:pPr lvl="1" rtl="0">
              <a:spcBef>
                <a:spcPts val="400"/>
              </a:spcBef>
            </a:pPr>
            <a:r>
              <a:rPr lang="en-IE" sz="1800" dirty="0"/>
              <a:t>If a Row/Record has a lot of missing values -&gt; Delete it</a:t>
            </a:r>
          </a:p>
          <a:p>
            <a:pPr lvl="2" rtl="0">
              <a:spcBef>
                <a:spcPts val="400"/>
              </a:spcBef>
            </a:pPr>
            <a:r>
              <a:rPr lang="en-IE" sz="1800" dirty="0"/>
              <a:t>As it will be just filled with defaults (see below)</a:t>
            </a:r>
          </a:p>
          <a:p>
            <a:pPr marL="514763" lvl="1" indent="0" rtl="0">
              <a:spcBef>
                <a:spcPts val="400"/>
              </a:spcBef>
              <a:buNone/>
            </a:pPr>
            <a:endParaRPr lang="en-IE" sz="1800" dirty="0"/>
          </a:p>
          <a:p>
            <a:pPr lvl="1" indent="-196437" rtl="0">
              <a:spcBef>
                <a:spcPts val="400"/>
              </a:spcBef>
            </a:pPr>
            <a:r>
              <a:rPr lang="en-IE" sz="1800" dirty="0"/>
              <a:t>If a Feature/Column has a lot of missing values -&gt; Drop it, as it won’t contribute to any analysis</a:t>
            </a:r>
          </a:p>
          <a:p>
            <a:pPr lvl="1" indent="-196437" rtl="0">
              <a:spcBef>
                <a:spcPts val="400"/>
              </a:spcBef>
            </a:pPr>
            <a:r>
              <a:rPr lang="en-IE" sz="1800" dirty="0"/>
              <a:t>Calculate (Impute) possible missing value -&gt; Mean, Mode, Median</a:t>
            </a:r>
          </a:p>
          <a:p>
            <a:pPr lvl="1" indent="-196437" rtl="0">
              <a:spcBef>
                <a:spcPts val="400"/>
              </a:spcBef>
            </a:pPr>
            <a:r>
              <a:rPr lang="en-IE" sz="1800" dirty="0"/>
              <a:t>Calculate (Impute) possible missing value -&gt; Based on some calculation of one or more Features/Columns</a:t>
            </a:r>
          </a:p>
          <a:p>
            <a:pPr lvl="1" indent="-196437" rtl="0">
              <a:spcBef>
                <a:spcPts val="400"/>
              </a:spcBef>
            </a:pPr>
            <a:r>
              <a:rPr lang="en-IE" sz="1800" dirty="0"/>
              <a:t>Replace with some default value</a:t>
            </a:r>
          </a:p>
        </p:txBody>
      </p:sp>
    </p:spTree>
    <p:extLst>
      <p:ext uri="{BB962C8B-B14F-4D97-AF65-F5344CB8AC3E}">
        <p14:creationId xmlns:p14="http://schemas.microsoft.com/office/powerpoint/2010/main" val="1723470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ED36-B0AC-6696-D9F1-D85468C69CC6}"/>
              </a:ext>
            </a:extLst>
          </p:cNvPr>
          <p:cNvSpPr>
            <a:spLocks noGrp="1"/>
          </p:cNvSpPr>
          <p:nvPr>
            <p:ph type="title"/>
          </p:nvPr>
        </p:nvSpPr>
        <p:spPr/>
        <p:txBody>
          <a:bodyPr/>
          <a:lstStyle/>
          <a:p>
            <a:r>
              <a:rPr lang="en-IE" dirty="0"/>
              <a:t>Fixing Missing Data</a:t>
            </a:r>
          </a:p>
        </p:txBody>
      </p:sp>
      <p:sp>
        <p:nvSpPr>
          <p:cNvPr id="3" name="Content Placeholder 2">
            <a:extLst>
              <a:ext uri="{FF2B5EF4-FFF2-40B4-BE49-F238E27FC236}">
                <a16:creationId xmlns:a16="http://schemas.microsoft.com/office/drawing/2014/main" id="{5A9D278A-DCEC-543A-1BA1-0D9B6FA39209}"/>
              </a:ext>
            </a:extLst>
          </p:cNvPr>
          <p:cNvSpPr>
            <a:spLocks noGrp="1"/>
          </p:cNvSpPr>
          <p:nvPr>
            <p:ph idx="1"/>
          </p:nvPr>
        </p:nvSpPr>
        <p:spPr/>
        <p:txBody>
          <a:bodyPr/>
          <a:lstStyle/>
          <a:p>
            <a:pPr marL="0" indent="0" rtl="0">
              <a:spcBef>
                <a:spcPts val="1000"/>
              </a:spcBef>
              <a:buNone/>
            </a:pPr>
            <a:r>
              <a:rPr lang="en-GB" sz="1600" dirty="0">
                <a:latin typeface="Courier New" panose="02070309020205020404" pitchFamily="49" charset="0"/>
                <a:cs typeface="Courier New" panose="02070309020205020404" pitchFamily="49" charset="0"/>
              </a:rPr>
              <a:t>#Replace missing values with Zero</a:t>
            </a:r>
          </a:p>
          <a:p>
            <a:pPr marL="0" indent="0" rtl="0">
              <a:spcBef>
                <a:spcPts val="1000"/>
              </a:spcBef>
              <a:buNone/>
            </a:pPr>
            <a:r>
              <a:rPr lang="en-GB" sz="1600" dirty="0">
                <a:latin typeface="Courier New" panose="02070309020205020404" pitchFamily="49" charset="0"/>
                <a:cs typeface="Courier New" panose="02070309020205020404" pitchFamily="49" charset="0"/>
              </a:rPr>
              <a:t>#Does this for all Columns in </a:t>
            </a:r>
            <a:r>
              <a:rPr lang="en-GB" sz="1600" dirty="0" err="1">
                <a:latin typeface="Courier New" panose="02070309020205020404" pitchFamily="49" charset="0"/>
                <a:cs typeface="Courier New" panose="02070309020205020404" pitchFamily="49" charset="0"/>
              </a:rPr>
              <a:t>dataframe</a:t>
            </a:r>
            <a:endParaRPr lang="en-GB" sz="1600" dirty="0">
              <a:latin typeface="Courier New" panose="02070309020205020404" pitchFamily="49" charset="0"/>
              <a:cs typeface="Courier New" panose="02070309020205020404" pitchFamily="49" charset="0"/>
            </a:endParaRPr>
          </a:p>
          <a:p>
            <a:pPr marL="0" indent="0" rtl="0">
              <a:spcBef>
                <a:spcPts val="1000"/>
              </a:spcBef>
              <a:buNone/>
            </a:pPr>
            <a:r>
              <a:rPr lang="en-GB" sz="1600" dirty="0" err="1">
                <a:latin typeface="Courier New" panose="02070309020205020404" pitchFamily="49" charset="0"/>
                <a:cs typeface="Courier New" panose="02070309020205020404" pitchFamily="49" charset="0"/>
              </a:rPr>
              <a:t>df</a:t>
            </a:r>
            <a:r>
              <a:rPr lang="en-GB" sz="1600" dirty="0">
                <a:latin typeface="Courier New" panose="02070309020205020404" pitchFamily="49" charset="0"/>
                <a:cs typeface="Courier New" panose="02070309020205020404" pitchFamily="49" charset="0"/>
              </a:rPr>
              <a:t> = </a:t>
            </a:r>
            <a:r>
              <a:rPr lang="en-GB" sz="1600" dirty="0" err="1">
                <a:latin typeface="Courier New" panose="02070309020205020404" pitchFamily="49" charset="0"/>
                <a:cs typeface="Courier New" panose="02070309020205020404" pitchFamily="49" charset="0"/>
              </a:rPr>
              <a:t>df.fillna</a:t>
            </a:r>
            <a:r>
              <a:rPr lang="en-GB" sz="1600" dirty="0">
                <a:latin typeface="Courier New" panose="02070309020205020404" pitchFamily="49" charset="0"/>
                <a:cs typeface="Courier New" panose="02070309020205020404" pitchFamily="49" charset="0"/>
              </a:rPr>
              <a:t>(0)</a:t>
            </a:r>
          </a:p>
          <a:p>
            <a:pPr marL="0" marR="0" indent="0" algn="l" defTabSz="430289" rtl="0" latinLnBrk="0">
              <a:lnSpc>
                <a:spcPct val="100000"/>
              </a:lnSpc>
              <a:spcBef>
                <a:spcPts val="10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1000"/>
              </a:spcBef>
              <a:spcAft>
                <a:spcPts val="0"/>
              </a:spcAft>
              <a:buClrTx/>
              <a:buSzPct val="100000"/>
              <a:buNone/>
              <a:tabLst/>
            </a:pPr>
            <a:r>
              <a:rPr lang="en-IE" sz="1600" dirty="0">
                <a:latin typeface="Courier New" panose="02070309020205020404" pitchFamily="49" charset="0"/>
                <a:cs typeface="Courier New" panose="02070309020205020404" pitchFamily="49" charset="0"/>
              </a:rPr>
              <a:t>#Or for one Column</a:t>
            </a:r>
          </a:p>
          <a:p>
            <a:pPr marL="0" marR="0" indent="0" algn="l" defTabSz="430289" rtl="0" latinLnBrk="0">
              <a:lnSpc>
                <a:spcPct val="100000"/>
              </a:lnSpc>
              <a:spcBef>
                <a:spcPts val="1000"/>
              </a:spcBef>
              <a:spcAft>
                <a:spcPts val="0"/>
              </a:spcAft>
              <a:buClrTx/>
              <a:buSzPct val="100000"/>
              <a:buNone/>
              <a:tabLst/>
            </a:pPr>
            <a:r>
              <a:rPr lang="en-IE" sz="1600" dirty="0">
                <a:latin typeface="Courier New" panose="02070309020205020404" pitchFamily="49" charset="0"/>
                <a:cs typeface="Courier New" panose="02070309020205020404" pitchFamily="49" charset="0"/>
              </a:rPr>
              <a:t># replace </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DataFrame</a:t>
            </a:r>
            <a:r>
              <a:rPr lang="en-GB" sz="1600" dirty="0">
                <a:latin typeface="Courier New" panose="02070309020205020404" pitchFamily="49" charset="0"/>
                <a:cs typeface="Courier New" panose="02070309020205020404" pitchFamily="49" charset="0"/>
              </a:rPr>
              <a:t> Column' </a:t>
            </a:r>
            <a:r>
              <a:rPr lang="en-GB" sz="1600" dirty="0" err="1">
                <a:latin typeface="Courier New" panose="02070309020205020404" pitchFamily="49" charset="0"/>
                <a:cs typeface="Courier New" panose="02070309020205020404" pitchFamily="49" charset="0"/>
              </a:rPr>
              <a:t>witl</a:t>
            </a:r>
            <a:r>
              <a:rPr lang="en-GB" sz="1600" dirty="0">
                <a:latin typeface="Courier New" panose="02070309020205020404" pitchFamily="49" charset="0"/>
                <a:cs typeface="Courier New" panose="02070309020205020404" pitchFamily="49" charset="0"/>
              </a:rPr>
              <a:t> name of column</a:t>
            </a:r>
            <a:r>
              <a:rPr lang="en-IE" sz="1600" dirty="0">
                <a:latin typeface="Courier New" panose="02070309020205020404" pitchFamily="49" charset="0"/>
                <a:cs typeface="Courier New" panose="02070309020205020404" pitchFamily="49" charset="0"/>
              </a:rPr>
              <a:t> </a:t>
            </a:r>
          </a:p>
          <a:p>
            <a:pPr marL="0" marR="0" indent="0" algn="l" defTabSz="430289" rtl="0" latinLnBrk="0">
              <a:lnSpc>
                <a:spcPct val="100000"/>
              </a:lnSpc>
              <a:spcBef>
                <a:spcPts val="1000"/>
              </a:spcBef>
              <a:spcAft>
                <a:spcPts val="0"/>
              </a:spcAft>
              <a:buClrTx/>
              <a:buSzPct val="100000"/>
              <a:buNone/>
              <a:tabLst/>
            </a:pPr>
            <a:r>
              <a:rPr lang="en-GB" sz="1600" dirty="0" err="1">
                <a:latin typeface="Courier New" panose="02070309020205020404" pitchFamily="49" charset="0"/>
                <a:cs typeface="Courier New" panose="02070309020205020404" pitchFamily="49" charset="0"/>
              </a:rPr>
              <a:t>df</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DataFrame</a:t>
            </a:r>
            <a:r>
              <a:rPr lang="en-GB" sz="1600" dirty="0">
                <a:latin typeface="Courier New" panose="02070309020205020404" pitchFamily="49" charset="0"/>
                <a:cs typeface="Courier New" panose="02070309020205020404" pitchFamily="49" charset="0"/>
              </a:rPr>
              <a:t> Column'] = </a:t>
            </a:r>
            <a:r>
              <a:rPr lang="en-GB" sz="1600" dirty="0" err="1">
                <a:latin typeface="Courier New" panose="02070309020205020404" pitchFamily="49" charset="0"/>
                <a:cs typeface="Courier New" panose="02070309020205020404" pitchFamily="49" charset="0"/>
              </a:rPr>
              <a:t>df</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DataFrame</a:t>
            </a:r>
            <a:r>
              <a:rPr lang="en-GB" sz="1600" dirty="0">
                <a:latin typeface="Courier New" panose="02070309020205020404" pitchFamily="49" charset="0"/>
                <a:cs typeface="Courier New" panose="02070309020205020404" pitchFamily="49" charset="0"/>
              </a:rPr>
              <a:t> Column'].</a:t>
            </a:r>
            <a:r>
              <a:rPr lang="en-GB" sz="1600" dirty="0" err="1">
                <a:latin typeface="Courier New" panose="02070309020205020404" pitchFamily="49" charset="0"/>
                <a:cs typeface="Courier New" panose="02070309020205020404" pitchFamily="49" charset="0"/>
              </a:rPr>
              <a:t>fillna</a:t>
            </a:r>
            <a:r>
              <a:rPr lang="en-GB" sz="1600" dirty="0">
                <a:latin typeface="Courier New" panose="02070309020205020404" pitchFamily="49" charset="0"/>
                <a:cs typeface="Courier New" panose="02070309020205020404" pitchFamily="49" charset="0"/>
              </a:rPr>
              <a:t>(0)</a:t>
            </a:r>
          </a:p>
          <a:p>
            <a:pPr marL="0" marR="0" indent="0" algn="l" defTabSz="430289" rtl="0" latinLnBrk="0">
              <a:lnSpc>
                <a:spcPct val="100000"/>
              </a:lnSpc>
              <a:spcBef>
                <a:spcPts val="1000"/>
              </a:spcBef>
              <a:spcAft>
                <a:spcPts val="0"/>
              </a:spcAft>
              <a:buClrTx/>
              <a:buSzPct val="100000"/>
              <a:buNone/>
              <a:tabLst/>
            </a:pPr>
            <a:endParaRPr lang="en-GB"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1000"/>
              </a:spcBef>
              <a:spcAft>
                <a:spcPts val="0"/>
              </a:spcAft>
              <a:buClrTx/>
              <a:buSzPct val="100000"/>
              <a:buNone/>
              <a:tabLst/>
            </a:pPr>
            <a:r>
              <a:rPr lang="en-GB" sz="1600" dirty="0">
                <a:latin typeface="Courier New" panose="02070309020205020404" pitchFamily="49" charset="0"/>
                <a:cs typeface="Courier New" panose="02070309020205020404" pitchFamily="49" charset="0"/>
              </a:rPr>
              <a:t>#example - replace with default value</a:t>
            </a:r>
          </a:p>
          <a:p>
            <a:pPr marL="0" marR="0" indent="0" algn="l" defTabSz="430289" rtl="0" latinLnBrk="0">
              <a:lnSpc>
                <a:spcPct val="100000"/>
              </a:lnSpc>
              <a:spcBef>
                <a:spcPts val="1000"/>
              </a:spcBef>
              <a:spcAft>
                <a:spcPts val="0"/>
              </a:spcAft>
              <a:buClrTx/>
              <a:buSzPct val="100000"/>
              <a:buNone/>
              <a:tabLst/>
            </a:pPr>
            <a:r>
              <a:rPr lang="en-GB" sz="1600" dirty="0" err="1">
                <a:latin typeface="Courier New" panose="02070309020205020404" pitchFamily="49" charset="0"/>
                <a:cs typeface="Courier New" panose="02070309020205020404" pitchFamily="49" charset="0"/>
              </a:rPr>
              <a:t>df.country.fillna</a:t>
            </a:r>
            <a:r>
              <a:rPr lang="en-GB" sz="1600" dirty="0">
                <a:latin typeface="Courier New" panose="02070309020205020404" pitchFamily="49" charset="0"/>
                <a:cs typeface="Courier New" panose="02070309020205020404" pitchFamily="49" charset="0"/>
              </a:rPr>
              <a:t>("Unknown")</a:t>
            </a:r>
          </a:p>
          <a:p>
            <a:pPr marL="0" marR="0" indent="0" algn="l" defTabSz="430289" rtl="0" latinLnBrk="0">
              <a:lnSpc>
                <a:spcPct val="100000"/>
              </a:lnSpc>
              <a:spcBef>
                <a:spcPts val="1000"/>
              </a:spcBef>
              <a:spcAft>
                <a:spcPts val="0"/>
              </a:spcAft>
              <a:buClrTx/>
              <a:buSzPct val="100000"/>
              <a:buNone/>
              <a:tabLst/>
            </a:pPr>
            <a:endParaRPr lang="en-GB"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1000"/>
              </a:spcBef>
              <a:spcAft>
                <a:spcPts val="0"/>
              </a:spcAft>
              <a:buClrTx/>
              <a:buSzPct val="100000"/>
              <a:buNone/>
              <a:tabLst/>
            </a:pPr>
            <a:r>
              <a:rPr lang="en-GB" sz="1600" dirty="0">
                <a:latin typeface="Courier New" panose="02070309020205020404" pitchFamily="49" charset="0"/>
                <a:cs typeface="Courier New" panose="02070309020205020404" pitchFamily="49" charset="0"/>
              </a:rPr>
              <a:t>#Check to see if a column contains nulls</a:t>
            </a:r>
          </a:p>
          <a:p>
            <a:pPr marL="0" marR="0" indent="0" algn="l" defTabSz="430289" rtl="0" latinLnBrk="0">
              <a:lnSpc>
                <a:spcPct val="100000"/>
              </a:lnSpc>
              <a:spcBef>
                <a:spcPts val="1000"/>
              </a:spcBef>
              <a:spcAft>
                <a:spcPts val="0"/>
              </a:spcAft>
              <a:buClrTx/>
              <a:buSzPct val="100000"/>
              <a:buNone/>
              <a:tabLst/>
            </a:pPr>
            <a:r>
              <a:rPr lang="en-GB" sz="1600" dirty="0" err="1">
                <a:latin typeface="Courier New" panose="02070309020205020404" pitchFamily="49" charset="0"/>
                <a:cs typeface="Courier New" panose="02070309020205020404" pitchFamily="49" charset="0"/>
              </a:rPr>
              <a:t>df</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pd.isnull</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df.country</a:t>
            </a:r>
            <a:r>
              <a:rPr lang="en-GB" sz="1600" dirty="0">
                <a:latin typeface="Courier New" panose="02070309020205020404" pitchFamily="49" charset="0"/>
                <a:cs typeface="Courier New" panose="02070309020205020404" pitchFamily="49" charset="0"/>
              </a:rPr>
              <a:t>)]</a:t>
            </a:r>
            <a:endParaRPr lang="en-IE"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23652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ED36-B0AC-6696-D9F1-D85468C69CC6}"/>
              </a:ext>
            </a:extLst>
          </p:cNvPr>
          <p:cNvSpPr>
            <a:spLocks noGrp="1"/>
          </p:cNvSpPr>
          <p:nvPr>
            <p:ph type="title"/>
          </p:nvPr>
        </p:nvSpPr>
        <p:spPr/>
        <p:txBody>
          <a:bodyPr/>
          <a:lstStyle/>
          <a:p>
            <a:r>
              <a:rPr lang="en-IE" dirty="0"/>
              <a:t>Fixing Missing Data</a:t>
            </a:r>
          </a:p>
        </p:txBody>
      </p:sp>
      <p:sp>
        <p:nvSpPr>
          <p:cNvPr id="3" name="Content Placeholder 2">
            <a:extLst>
              <a:ext uri="{FF2B5EF4-FFF2-40B4-BE49-F238E27FC236}">
                <a16:creationId xmlns:a16="http://schemas.microsoft.com/office/drawing/2014/main" id="{5A9D278A-DCEC-543A-1BA1-0D9B6FA39209}"/>
              </a:ext>
            </a:extLst>
          </p:cNvPr>
          <p:cNvSpPr>
            <a:spLocks noGrp="1"/>
          </p:cNvSpPr>
          <p:nvPr>
            <p:ph idx="1"/>
          </p:nvPr>
        </p:nvSpPr>
        <p:spPr/>
        <p:txBody>
          <a:bodyPr/>
          <a:lstStyle/>
          <a:p>
            <a:pPr marL="0" indent="0" rtl="0">
              <a:spcBef>
                <a:spcPts val="1000"/>
              </a:spcBef>
              <a:buNone/>
            </a:pPr>
            <a:r>
              <a:rPr lang="en-GB" sz="1600" dirty="0">
                <a:latin typeface="Courier New" panose="02070309020205020404" pitchFamily="49" charset="0"/>
                <a:cs typeface="Courier New" panose="02070309020205020404" pitchFamily="49" charset="0"/>
              </a:rPr>
              <a:t>#Alternatively, we may have a non-null value that we would like to replace</a:t>
            </a:r>
          </a:p>
          <a:p>
            <a:pPr marL="0" indent="0" rtl="0">
              <a:spcBef>
                <a:spcPts val="1000"/>
              </a:spcBef>
              <a:buNone/>
            </a:pPr>
            <a:r>
              <a:rPr lang="en-GB" sz="1600" dirty="0" err="1">
                <a:latin typeface="Courier New" panose="02070309020205020404" pitchFamily="49" charset="0"/>
                <a:cs typeface="Courier New" panose="02070309020205020404" pitchFamily="49" charset="0"/>
              </a:rPr>
              <a:t>df.taster_twitter_handle.replace</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kerinokeefe</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kerino</a:t>
            </a:r>
            <a:r>
              <a:rPr lang="en-GB" sz="1600" dirty="0">
                <a:latin typeface="Courier New" panose="02070309020205020404" pitchFamily="49" charset="0"/>
                <a:cs typeface="Courier New" panose="02070309020205020404" pitchFamily="49" charset="0"/>
              </a:rPr>
              <a:t>")</a:t>
            </a:r>
          </a:p>
          <a:p>
            <a:pPr marL="0" indent="0" rtl="0">
              <a:spcBef>
                <a:spcPts val="1000"/>
              </a:spcBef>
              <a:buNone/>
            </a:pPr>
            <a:endParaRPr lang="en-GB" sz="1600" dirty="0">
              <a:latin typeface="Courier New" panose="02070309020205020404" pitchFamily="49" charset="0"/>
              <a:cs typeface="Courier New" panose="02070309020205020404" pitchFamily="49" charset="0"/>
            </a:endParaRPr>
          </a:p>
          <a:p>
            <a:pPr marL="0" indent="0" rtl="0">
              <a:spcBef>
                <a:spcPts val="1000"/>
              </a:spcBef>
              <a:buNone/>
            </a:pPr>
            <a:r>
              <a:rPr lang="en-GB" sz="1600" dirty="0" err="1">
                <a:latin typeface="Courier New" panose="02070309020205020404" pitchFamily="49" charset="0"/>
                <a:cs typeface="Courier New" panose="02070309020205020404" pitchFamily="49" charset="0"/>
              </a:rPr>
              <a:t>df</a:t>
            </a:r>
            <a:r>
              <a:rPr lang="en-GB" sz="160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df</a:t>
            </a:r>
            <a:r>
              <a:rPr lang="en-GB" sz="1600" b="1" dirty="0" err="1">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replace</a:t>
            </a:r>
            <a:r>
              <a:rPr lang="en-GB" sz="1600" dirty="0">
                <a:latin typeface="Courier New" panose="02070309020205020404" pitchFamily="49" charset="0"/>
                <a:cs typeface="Courier New" panose="02070309020205020404" pitchFamily="49" charset="0"/>
              </a:rPr>
              <a:t>(['NO DATA','N/A', 0, ’’], </a:t>
            </a:r>
            <a:r>
              <a:rPr lang="en-GB" sz="1600" dirty="0" err="1">
                <a:latin typeface="Courier New" panose="02070309020205020404" pitchFamily="49" charset="0"/>
                <a:cs typeface="Courier New" panose="02070309020205020404" pitchFamily="49" charset="0"/>
              </a:rPr>
              <a:t>np.nan</a:t>
            </a:r>
            <a:r>
              <a:rPr lang="en-GB" sz="1600" dirty="0">
                <a:latin typeface="Courier New" panose="02070309020205020404" pitchFamily="49" charset="0"/>
                <a:cs typeface="Courier New" panose="02070309020205020404" pitchFamily="49" charset="0"/>
              </a:rPr>
              <a:t>)</a:t>
            </a:r>
          </a:p>
          <a:p>
            <a:pPr marL="0" indent="0" rtl="0">
              <a:spcBef>
                <a:spcPts val="1000"/>
              </a:spcBef>
              <a:buNone/>
            </a:pPr>
            <a:r>
              <a:rPr lang="en-GB" sz="1600" dirty="0" err="1">
                <a:latin typeface="Courier New" panose="02070309020205020404" pitchFamily="49" charset="0"/>
                <a:cs typeface="Courier New" panose="02070309020205020404" pitchFamily="49" charset="0"/>
              </a:rPr>
              <a:t>df</a:t>
            </a:r>
            <a:r>
              <a:rPr lang="en-GB" sz="160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df</a:t>
            </a:r>
            <a:r>
              <a:rPr lang="en-GB" sz="1600" b="1" dirty="0" err="1">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replace</a:t>
            </a:r>
            <a:r>
              <a:rPr lang="en-GB" sz="1600" dirty="0">
                <a:latin typeface="Courier New" panose="02070309020205020404" pitchFamily="49" charset="0"/>
                <a:cs typeface="Courier New" panose="02070309020205020404" pitchFamily="49" charset="0"/>
              </a:rPr>
              <a:t>(['NO DATA','N/A', 0, ’’], ”Unknown")</a:t>
            </a:r>
          </a:p>
          <a:p>
            <a:pPr marL="0" indent="0" rtl="0">
              <a:spcBef>
                <a:spcPts val="1000"/>
              </a:spcBef>
              <a:buNone/>
            </a:pPr>
            <a:endParaRPr lang="en-GB" sz="1600" dirty="0">
              <a:latin typeface="Courier New" panose="02070309020205020404" pitchFamily="49" charset="0"/>
              <a:cs typeface="Courier New" panose="02070309020205020404" pitchFamily="49" charset="0"/>
            </a:endParaRPr>
          </a:p>
          <a:p>
            <a:pPr marL="0" indent="0" rtl="0">
              <a:spcBef>
                <a:spcPts val="1000"/>
              </a:spcBef>
              <a:buNone/>
            </a:pPr>
            <a:r>
              <a:rPr lang="en-GB" sz="1800" dirty="0"/>
              <a:t>The replace() method is worth mentioning here because it's handy for replacing missing data which is given some kind of sentinel value in the dataset: things like "Unknown", "Undisclosed", "Invalid", and so on.</a:t>
            </a:r>
            <a:endParaRPr lang="en-GB" sz="1800" dirty="0">
              <a:cs typeface="Courier New" panose="02070309020205020404" pitchFamily="49" charset="0"/>
            </a:endParaRPr>
          </a:p>
          <a:p>
            <a:pPr marL="0" indent="0" rtl="0">
              <a:spcBef>
                <a:spcPts val="1000"/>
              </a:spcBef>
              <a:buNone/>
            </a:pPr>
            <a:endParaRPr lang="en-GB" sz="1600" dirty="0">
              <a:latin typeface="Courier New" panose="02070309020205020404" pitchFamily="49" charset="0"/>
              <a:cs typeface="Courier New" panose="02070309020205020404" pitchFamily="49" charset="0"/>
            </a:endParaRPr>
          </a:p>
          <a:p>
            <a:pPr marL="0" indent="0" rtl="0">
              <a:spcBef>
                <a:spcPts val="1000"/>
              </a:spcBef>
              <a:buNone/>
            </a:pPr>
            <a:endParaRPr lang="en-IE"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74463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ED36-B0AC-6696-D9F1-D85468C69CC6}"/>
              </a:ext>
            </a:extLst>
          </p:cNvPr>
          <p:cNvSpPr>
            <a:spLocks noGrp="1"/>
          </p:cNvSpPr>
          <p:nvPr>
            <p:ph type="title"/>
          </p:nvPr>
        </p:nvSpPr>
        <p:spPr/>
        <p:txBody>
          <a:bodyPr/>
          <a:lstStyle/>
          <a:p>
            <a:r>
              <a:rPr lang="en-IE" dirty="0"/>
              <a:t>Fixing Missing Data</a:t>
            </a:r>
          </a:p>
        </p:txBody>
      </p:sp>
      <p:sp>
        <p:nvSpPr>
          <p:cNvPr id="3" name="Content Placeholder 2">
            <a:extLst>
              <a:ext uri="{FF2B5EF4-FFF2-40B4-BE49-F238E27FC236}">
                <a16:creationId xmlns:a16="http://schemas.microsoft.com/office/drawing/2014/main" id="{5A9D278A-DCEC-543A-1BA1-0D9B6FA39209}"/>
              </a:ext>
            </a:extLst>
          </p:cNvPr>
          <p:cNvSpPr>
            <a:spLocks noGrp="1"/>
          </p:cNvSpPr>
          <p:nvPr>
            <p:ph idx="1"/>
          </p:nvPr>
        </p:nvSpPr>
        <p:spPr/>
        <p:txBody>
          <a:bodyPr/>
          <a:lstStyle/>
          <a:p>
            <a:pPr marL="0" indent="0">
              <a:spcBef>
                <a:spcPts val="1200"/>
              </a:spcBef>
              <a:buNone/>
            </a:pPr>
            <a:r>
              <a:rPr lang="en-GB" sz="1800" b="1" dirty="0">
                <a:solidFill>
                  <a:srgbClr val="000000"/>
                </a:solidFill>
                <a:effectLst/>
                <a:latin typeface="Courier New" panose="02070309020205020404" pitchFamily="49" charset="0"/>
                <a:cs typeface="Courier New" panose="02070309020205020404" pitchFamily="49" charset="0"/>
              </a:rPr>
              <a:t>Method 1: Fill </a:t>
            </a:r>
            <a:r>
              <a:rPr lang="en-GB" sz="1800" b="1" dirty="0" err="1">
                <a:solidFill>
                  <a:srgbClr val="000000"/>
                </a:solidFill>
                <a:effectLst/>
                <a:latin typeface="Courier New" panose="02070309020205020404" pitchFamily="49" charset="0"/>
                <a:cs typeface="Courier New" panose="02070309020205020404" pitchFamily="49" charset="0"/>
              </a:rPr>
              <a:t>NaN</a:t>
            </a:r>
            <a:r>
              <a:rPr lang="en-GB" sz="1800" b="1" dirty="0">
                <a:solidFill>
                  <a:srgbClr val="000000"/>
                </a:solidFill>
                <a:effectLst/>
                <a:latin typeface="Courier New" panose="02070309020205020404" pitchFamily="49" charset="0"/>
                <a:cs typeface="Courier New" panose="02070309020205020404" pitchFamily="49" charset="0"/>
              </a:rPr>
              <a:t> Values in One Column with Mean</a:t>
            </a:r>
            <a:endParaRPr lang="en-GB" sz="1800" dirty="0">
              <a:latin typeface="Courier New" panose="02070309020205020404" pitchFamily="49" charset="0"/>
              <a:cs typeface="Courier New" panose="02070309020205020404" pitchFamily="49" charset="0"/>
            </a:endParaRPr>
          </a:p>
          <a:p>
            <a:pPr marL="0" indent="0">
              <a:spcBef>
                <a:spcPts val="1200"/>
              </a:spcBef>
              <a:buNone/>
            </a:pPr>
            <a:r>
              <a:rPr lang="en-GB" sz="1800" b="1" dirty="0" err="1">
                <a:latin typeface="Courier New" panose="02070309020205020404" pitchFamily="49" charset="0"/>
                <a:cs typeface="Courier New" panose="02070309020205020404" pitchFamily="49" charset="0"/>
              </a:rPr>
              <a:t>df</a:t>
            </a:r>
            <a:r>
              <a:rPr lang="en-GB" sz="1800" b="1" dirty="0">
                <a:latin typeface="Courier New" panose="02070309020205020404" pitchFamily="49" charset="0"/>
                <a:cs typeface="Courier New" panose="02070309020205020404" pitchFamily="49" charset="0"/>
              </a:rPr>
              <a:t>['</a:t>
            </a:r>
            <a:r>
              <a:rPr lang="en-GB" sz="1800" b="1" dirty="0">
                <a:solidFill>
                  <a:srgbClr val="FF0000"/>
                </a:solidFill>
                <a:effectLst/>
                <a:latin typeface="Courier New" panose="02070309020205020404" pitchFamily="49" charset="0"/>
                <a:cs typeface="Courier New" panose="02070309020205020404" pitchFamily="49" charset="0"/>
              </a:rPr>
              <a:t>col1</a:t>
            </a:r>
            <a:r>
              <a:rPr lang="en-GB" sz="1800" b="1" dirty="0">
                <a:latin typeface="Courier New" panose="02070309020205020404" pitchFamily="49" charset="0"/>
                <a:cs typeface="Courier New" panose="02070309020205020404" pitchFamily="49" charset="0"/>
              </a:rPr>
              <a:t>'] = </a:t>
            </a:r>
            <a:r>
              <a:rPr lang="en-GB" sz="1800" b="1" dirty="0" err="1">
                <a:latin typeface="Courier New" panose="02070309020205020404" pitchFamily="49" charset="0"/>
                <a:cs typeface="Courier New" panose="02070309020205020404" pitchFamily="49" charset="0"/>
              </a:rPr>
              <a:t>df</a:t>
            </a:r>
            <a:r>
              <a:rPr lang="en-GB" sz="1800" b="1" dirty="0">
                <a:latin typeface="Courier New" panose="02070309020205020404" pitchFamily="49" charset="0"/>
                <a:cs typeface="Courier New" panose="02070309020205020404" pitchFamily="49" charset="0"/>
              </a:rPr>
              <a:t>['</a:t>
            </a:r>
            <a:r>
              <a:rPr lang="en-GB" sz="1800" b="1" dirty="0">
                <a:solidFill>
                  <a:srgbClr val="FF0000"/>
                </a:solidFill>
                <a:effectLst/>
                <a:latin typeface="Courier New" panose="02070309020205020404" pitchFamily="49" charset="0"/>
                <a:cs typeface="Courier New" panose="02070309020205020404" pitchFamily="49" charset="0"/>
              </a:rPr>
              <a:t>col1</a:t>
            </a:r>
            <a:r>
              <a:rPr lang="en-GB" sz="1800" b="1" dirty="0">
                <a:latin typeface="Courier New" panose="02070309020205020404" pitchFamily="49" charset="0"/>
                <a:cs typeface="Courier New" panose="02070309020205020404" pitchFamily="49" charset="0"/>
              </a:rPr>
              <a:t>'].</a:t>
            </a:r>
            <a:r>
              <a:rPr lang="en-GB" sz="1800" b="1" dirty="0" err="1">
                <a:solidFill>
                  <a:srgbClr val="3366FF"/>
                </a:solidFill>
                <a:effectLst/>
                <a:latin typeface="Courier New" panose="02070309020205020404" pitchFamily="49" charset="0"/>
                <a:cs typeface="Courier New" panose="02070309020205020404" pitchFamily="49" charset="0"/>
              </a:rPr>
              <a:t>fillna</a:t>
            </a:r>
            <a:r>
              <a:rPr lang="en-GB" sz="1800" b="1" dirty="0">
                <a:latin typeface="Courier New" panose="02070309020205020404" pitchFamily="49" charset="0"/>
                <a:cs typeface="Courier New" panose="02070309020205020404" pitchFamily="49" charset="0"/>
              </a:rPr>
              <a:t>(</a:t>
            </a:r>
            <a:r>
              <a:rPr lang="en-GB" sz="1800" b="1" dirty="0" err="1">
                <a:latin typeface="Courier New" panose="02070309020205020404" pitchFamily="49" charset="0"/>
                <a:cs typeface="Courier New" panose="02070309020205020404" pitchFamily="49" charset="0"/>
              </a:rPr>
              <a:t>df</a:t>
            </a:r>
            <a:r>
              <a:rPr lang="en-GB" sz="1800" b="1" dirty="0">
                <a:latin typeface="Courier New" panose="02070309020205020404" pitchFamily="49" charset="0"/>
                <a:cs typeface="Courier New" panose="02070309020205020404" pitchFamily="49" charset="0"/>
              </a:rPr>
              <a:t>['</a:t>
            </a:r>
            <a:r>
              <a:rPr lang="en-GB" sz="1800" b="1" dirty="0">
                <a:solidFill>
                  <a:srgbClr val="FF0000"/>
                </a:solidFill>
                <a:effectLst/>
                <a:latin typeface="Courier New" panose="02070309020205020404" pitchFamily="49" charset="0"/>
                <a:cs typeface="Courier New" panose="02070309020205020404" pitchFamily="49" charset="0"/>
              </a:rPr>
              <a:t>col1</a:t>
            </a:r>
            <a:r>
              <a:rPr lang="en-GB" sz="1800" b="1" dirty="0">
                <a:latin typeface="Courier New" panose="02070309020205020404" pitchFamily="49" charset="0"/>
                <a:cs typeface="Courier New" panose="02070309020205020404" pitchFamily="49" charset="0"/>
              </a:rPr>
              <a:t>'].</a:t>
            </a:r>
            <a:r>
              <a:rPr lang="en-GB" sz="1800" b="1" dirty="0">
                <a:solidFill>
                  <a:srgbClr val="3366FF"/>
                </a:solidFill>
                <a:effectLst/>
                <a:latin typeface="Courier New" panose="02070309020205020404" pitchFamily="49" charset="0"/>
                <a:cs typeface="Courier New" panose="02070309020205020404" pitchFamily="49" charset="0"/>
              </a:rPr>
              <a:t>mean</a:t>
            </a:r>
            <a:r>
              <a:rPr lang="en-GB" sz="1800" b="1" dirty="0">
                <a:latin typeface="Courier New" panose="02070309020205020404" pitchFamily="49" charset="0"/>
                <a:cs typeface="Courier New" panose="02070309020205020404" pitchFamily="49" charset="0"/>
              </a:rPr>
              <a:t>())</a:t>
            </a:r>
            <a:r>
              <a:rPr lang="en-GB" sz="1800" dirty="0">
                <a:latin typeface="Courier New" panose="02070309020205020404" pitchFamily="49" charset="0"/>
                <a:cs typeface="Courier New" panose="02070309020205020404" pitchFamily="49" charset="0"/>
              </a:rPr>
              <a:t> </a:t>
            </a:r>
          </a:p>
          <a:p>
            <a:pPr marL="0" indent="0">
              <a:spcBef>
                <a:spcPts val="1200"/>
              </a:spcBef>
              <a:buNone/>
            </a:pPr>
            <a:endParaRPr lang="en-GB" sz="1800" b="1" dirty="0">
              <a:solidFill>
                <a:srgbClr val="000000"/>
              </a:solidFill>
              <a:effectLst/>
              <a:latin typeface="Courier New" panose="02070309020205020404" pitchFamily="49" charset="0"/>
              <a:cs typeface="Courier New" panose="02070309020205020404" pitchFamily="49" charset="0"/>
            </a:endParaRPr>
          </a:p>
          <a:p>
            <a:pPr marL="0" indent="0">
              <a:spcBef>
                <a:spcPts val="1200"/>
              </a:spcBef>
              <a:buNone/>
            </a:pPr>
            <a:r>
              <a:rPr lang="en-GB" sz="1800" b="1" dirty="0">
                <a:solidFill>
                  <a:srgbClr val="000000"/>
                </a:solidFill>
                <a:effectLst/>
                <a:latin typeface="Courier New" panose="02070309020205020404" pitchFamily="49" charset="0"/>
                <a:cs typeface="Courier New" panose="02070309020205020404" pitchFamily="49" charset="0"/>
              </a:rPr>
              <a:t>Method 2: Fill </a:t>
            </a:r>
            <a:r>
              <a:rPr lang="en-GB" sz="1800" b="1" dirty="0" err="1">
                <a:solidFill>
                  <a:srgbClr val="000000"/>
                </a:solidFill>
                <a:effectLst/>
                <a:latin typeface="Courier New" panose="02070309020205020404" pitchFamily="49" charset="0"/>
                <a:cs typeface="Courier New" panose="02070309020205020404" pitchFamily="49" charset="0"/>
              </a:rPr>
              <a:t>NaN</a:t>
            </a:r>
            <a:r>
              <a:rPr lang="en-GB" sz="1800" b="1" dirty="0">
                <a:solidFill>
                  <a:srgbClr val="000000"/>
                </a:solidFill>
                <a:effectLst/>
                <a:latin typeface="Courier New" panose="02070309020205020404" pitchFamily="49" charset="0"/>
                <a:cs typeface="Courier New" panose="02070309020205020404" pitchFamily="49" charset="0"/>
              </a:rPr>
              <a:t> Values in Multiple Columns with Mean</a:t>
            </a:r>
            <a:endParaRPr lang="en-GB" sz="1800" dirty="0">
              <a:latin typeface="Courier New" panose="02070309020205020404" pitchFamily="49" charset="0"/>
              <a:cs typeface="Courier New" panose="02070309020205020404" pitchFamily="49" charset="0"/>
            </a:endParaRPr>
          </a:p>
          <a:p>
            <a:pPr marL="0" indent="0">
              <a:spcBef>
                <a:spcPts val="1200"/>
              </a:spcBef>
              <a:buNone/>
            </a:pPr>
            <a:r>
              <a:rPr lang="en-GB" sz="1800" b="1" dirty="0" err="1">
                <a:latin typeface="Courier New" panose="02070309020205020404" pitchFamily="49" charset="0"/>
                <a:cs typeface="Courier New" panose="02070309020205020404" pitchFamily="49" charset="0"/>
              </a:rPr>
              <a:t>df</a:t>
            </a:r>
            <a:r>
              <a:rPr lang="en-GB" sz="1800" b="1" dirty="0">
                <a:latin typeface="Courier New" panose="02070309020205020404" pitchFamily="49" charset="0"/>
                <a:cs typeface="Courier New" panose="02070309020205020404" pitchFamily="49" charset="0"/>
              </a:rPr>
              <a:t>[['</a:t>
            </a:r>
            <a:r>
              <a:rPr lang="en-GB" sz="1800" b="1" dirty="0">
                <a:solidFill>
                  <a:srgbClr val="FF0000"/>
                </a:solidFill>
                <a:effectLst/>
                <a:latin typeface="Courier New" panose="02070309020205020404" pitchFamily="49" charset="0"/>
                <a:cs typeface="Courier New" panose="02070309020205020404" pitchFamily="49" charset="0"/>
              </a:rPr>
              <a:t>col1</a:t>
            </a:r>
            <a:r>
              <a:rPr lang="en-GB" sz="1800" b="1" dirty="0">
                <a:latin typeface="Courier New" panose="02070309020205020404" pitchFamily="49" charset="0"/>
                <a:cs typeface="Courier New" panose="02070309020205020404" pitchFamily="49" charset="0"/>
              </a:rPr>
              <a:t>', '</a:t>
            </a:r>
            <a:r>
              <a:rPr lang="en-GB" sz="1800" b="1" dirty="0">
                <a:solidFill>
                  <a:srgbClr val="FF0000"/>
                </a:solidFill>
                <a:effectLst/>
                <a:latin typeface="Courier New" panose="02070309020205020404" pitchFamily="49" charset="0"/>
                <a:cs typeface="Courier New" panose="02070309020205020404" pitchFamily="49" charset="0"/>
              </a:rPr>
              <a:t>col2</a:t>
            </a:r>
            <a:r>
              <a:rPr lang="en-GB" sz="1800" b="1" dirty="0">
                <a:latin typeface="Courier New" panose="02070309020205020404" pitchFamily="49" charset="0"/>
                <a:cs typeface="Courier New" panose="02070309020205020404" pitchFamily="49" charset="0"/>
              </a:rPr>
              <a:t>']] = </a:t>
            </a:r>
            <a:r>
              <a:rPr lang="en-GB" sz="1800" b="1" dirty="0" err="1">
                <a:latin typeface="Courier New" panose="02070309020205020404" pitchFamily="49" charset="0"/>
                <a:cs typeface="Courier New" panose="02070309020205020404" pitchFamily="49" charset="0"/>
              </a:rPr>
              <a:t>df</a:t>
            </a:r>
            <a:r>
              <a:rPr lang="en-GB" sz="1800" b="1" dirty="0">
                <a:latin typeface="Courier New" panose="02070309020205020404" pitchFamily="49" charset="0"/>
                <a:cs typeface="Courier New" panose="02070309020205020404" pitchFamily="49" charset="0"/>
              </a:rPr>
              <a:t>[['</a:t>
            </a:r>
            <a:r>
              <a:rPr lang="en-GB" sz="1800" b="1" dirty="0">
                <a:solidFill>
                  <a:srgbClr val="FF0000"/>
                </a:solidFill>
                <a:effectLst/>
                <a:latin typeface="Courier New" panose="02070309020205020404" pitchFamily="49" charset="0"/>
                <a:cs typeface="Courier New" panose="02070309020205020404" pitchFamily="49" charset="0"/>
              </a:rPr>
              <a:t>col1</a:t>
            </a:r>
            <a:r>
              <a:rPr lang="en-GB" sz="1800" b="1" dirty="0">
                <a:latin typeface="Courier New" panose="02070309020205020404" pitchFamily="49" charset="0"/>
                <a:cs typeface="Courier New" panose="02070309020205020404" pitchFamily="49" charset="0"/>
              </a:rPr>
              <a:t>', '</a:t>
            </a:r>
            <a:r>
              <a:rPr lang="en-GB" sz="1800" b="1" dirty="0">
                <a:solidFill>
                  <a:srgbClr val="FF0000"/>
                </a:solidFill>
                <a:effectLst/>
                <a:latin typeface="Courier New" panose="02070309020205020404" pitchFamily="49" charset="0"/>
                <a:cs typeface="Courier New" panose="02070309020205020404" pitchFamily="49" charset="0"/>
              </a:rPr>
              <a:t>col2</a:t>
            </a:r>
            <a:r>
              <a:rPr lang="en-GB" sz="1800" b="1" dirty="0">
                <a:latin typeface="Courier New" panose="02070309020205020404" pitchFamily="49" charset="0"/>
                <a:cs typeface="Courier New" panose="02070309020205020404" pitchFamily="49" charset="0"/>
              </a:rPr>
              <a:t>']].</a:t>
            </a:r>
            <a:r>
              <a:rPr lang="en-GB" sz="1800" b="1" dirty="0" err="1">
                <a:solidFill>
                  <a:srgbClr val="3366FF"/>
                </a:solidFill>
                <a:effectLst/>
                <a:latin typeface="Courier New" panose="02070309020205020404" pitchFamily="49" charset="0"/>
                <a:cs typeface="Courier New" panose="02070309020205020404" pitchFamily="49" charset="0"/>
              </a:rPr>
              <a:t>fillna</a:t>
            </a:r>
            <a:r>
              <a:rPr lang="en-GB" sz="1800" b="1" dirty="0">
                <a:latin typeface="Courier New" panose="02070309020205020404" pitchFamily="49" charset="0"/>
                <a:cs typeface="Courier New" panose="02070309020205020404" pitchFamily="49" charset="0"/>
              </a:rPr>
              <a:t>(</a:t>
            </a:r>
            <a:r>
              <a:rPr lang="en-GB" sz="1800" b="1" dirty="0" err="1">
                <a:latin typeface="Courier New" panose="02070309020205020404" pitchFamily="49" charset="0"/>
                <a:cs typeface="Courier New" panose="02070309020205020404" pitchFamily="49" charset="0"/>
              </a:rPr>
              <a:t>df</a:t>
            </a:r>
            <a:r>
              <a:rPr lang="en-GB" sz="1800" b="1" dirty="0">
                <a:latin typeface="Courier New" panose="02070309020205020404" pitchFamily="49" charset="0"/>
                <a:cs typeface="Courier New" panose="02070309020205020404" pitchFamily="49" charset="0"/>
              </a:rPr>
              <a:t>[['</a:t>
            </a:r>
            <a:r>
              <a:rPr lang="en-GB" sz="1800" b="1" dirty="0">
                <a:solidFill>
                  <a:srgbClr val="FF0000"/>
                </a:solidFill>
                <a:effectLst/>
                <a:latin typeface="Courier New" panose="02070309020205020404" pitchFamily="49" charset="0"/>
                <a:cs typeface="Courier New" panose="02070309020205020404" pitchFamily="49" charset="0"/>
              </a:rPr>
              <a:t>col1</a:t>
            </a:r>
            <a:r>
              <a:rPr lang="en-GB" sz="1800" b="1" dirty="0">
                <a:latin typeface="Courier New" panose="02070309020205020404" pitchFamily="49" charset="0"/>
                <a:cs typeface="Courier New" panose="02070309020205020404" pitchFamily="49" charset="0"/>
              </a:rPr>
              <a:t>', '</a:t>
            </a:r>
            <a:r>
              <a:rPr lang="en-GB" sz="1800" b="1" dirty="0">
                <a:solidFill>
                  <a:srgbClr val="FF0000"/>
                </a:solidFill>
                <a:effectLst/>
                <a:latin typeface="Courier New" panose="02070309020205020404" pitchFamily="49" charset="0"/>
                <a:cs typeface="Courier New" panose="02070309020205020404" pitchFamily="49" charset="0"/>
              </a:rPr>
              <a:t>col2</a:t>
            </a:r>
            <a:r>
              <a:rPr lang="en-GB" sz="1800" b="1" dirty="0">
                <a:latin typeface="Courier New" panose="02070309020205020404" pitchFamily="49" charset="0"/>
                <a:cs typeface="Courier New" panose="02070309020205020404" pitchFamily="49" charset="0"/>
              </a:rPr>
              <a:t>']].</a:t>
            </a:r>
            <a:r>
              <a:rPr lang="en-GB" sz="1800" b="1" dirty="0">
                <a:solidFill>
                  <a:srgbClr val="3366FF"/>
                </a:solidFill>
                <a:effectLst/>
                <a:latin typeface="Courier New" panose="02070309020205020404" pitchFamily="49" charset="0"/>
                <a:cs typeface="Courier New" panose="02070309020205020404" pitchFamily="49" charset="0"/>
              </a:rPr>
              <a:t>mean</a:t>
            </a:r>
            <a:r>
              <a:rPr lang="en-GB" sz="1800" b="1" dirty="0">
                <a:latin typeface="Courier New" panose="02070309020205020404" pitchFamily="49" charset="0"/>
                <a:cs typeface="Courier New" panose="02070309020205020404" pitchFamily="49" charset="0"/>
              </a:rPr>
              <a:t>())</a:t>
            </a:r>
            <a:r>
              <a:rPr lang="en-GB" sz="1800" dirty="0">
                <a:latin typeface="Courier New" panose="02070309020205020404" pitchFamily="49" charset="0"/>
                <a:cs typeface="Courier New" panose="02070309020205020404" pitchFamily="49" charset="0"/>
              </a:rPr>
              <a:t> </a:t>
            </a:r>
          </a:p>
          <a:p>
            <a:pPr marL="0" indent="0">
              <a:spcBef>
                <a:spcPts val="1200"/>
              </a:spcBef>
              <a:buNone/>
            </a:pPr>
            <a:endParaRPr lang="en-GB" sz="1800" b="1" dirty="0">
              <a:solidFill>
                <a:srgbClr val="000000"/>
              </a:solidFill>
              <a:effectLst/>
              <a:latin typeface="Courier New" panose="02070309020205020404" pitchFamily="49" charset="0"/>
              <a:cs typeface="Courier New" panose="02070309020205020404" pitchFamily="49" charset="0"/>
            </a:endParaRPr>
          </a:p>
          <a:p>
            <a:pPr marL="0" indent="0">
              <a:spcBef>
                <a:spcPts val="1200"/>
              </a:spcBef>
              <a:buNone/>
            </a:pPr>
            <a:r>
              <a:rPr lang="en-GB" sz="1800" b="1" dirty="0">
                <a:solidFill>
                  <a:srgbClr val="000000"/>
                </a:solidFill>
                <a:effectLst/>
                <a:latin typeface="Courier New" panose="02070309020205020404" pitchFamily="49" charset="0"/>
                <a:cs typeface="Courier New" panose="02070309020205020404" pitchFamily="49" charset="0"/>
              </a:rPr>
              <a:t>Method 3: Fill </a:t>
            </a:r>
            <a:r>
              <a:rPr lang="en-GB" sz="1800" b="1" dirty="0" err="1">
                <a:solidFill>
                  <a:srgbClr val="000000"/>
                </a:solidFill>
                <a:effectLst/>
                <a:latin typeface="Courier New" panose="02070309020205020404" pitchFamily="49" charset="0"/>
                <a:cs typeface="Courier New" panose="02070309020205020404" pitchFamily="49" charset="0"/>
              </a:rPr>
              <a:t>NaN</a:t>
            </a:r>
            <a:r>
              <a:rPr lang="en-GB" sz="1800" b="1" dirty="0">
                <a:solidFill>
                  <a:srgbClr val="000000"/>
                </a:solidFill>
                <a:effectLst/>
                <a:latin typeface="Courier New" panose="02070309020205020404" pitchFamily="49" charset="0"/>
                <a:cs typeface="Courier New" panose="02070309020205020404" pitchFamily="49" charset="0"/>
              </a:rPr>
              <a:t> Values in All Columns with Mean</a:t>
            </a:r>
            <a:endParaRPr lang="en-GB" sz="1800" dirty="0">
              <a:latin typeface="Courier New" panose="02070309020205020404" pitchFamily="49" charset="0"/>
              <a:cs typeface="Courier New" panose="02070309020205020404" pitchFamily="49" charset="0"/>
            </a:endParaRPr>
          </a:p>
          <a:p>
            <a:pPr marL="0" indent="0">
              <a:spcBef>
                <a:spcPts val="1200"/>
              </a:spcBef>
              <a:buNone/>
            </a:pPr>
            <a:r>
              <a:rPr lang="en-GB" sz="1800" b="1" dirty="0" err="1">
                <a:latin typeface="Courier New" panose="02070309020205020404" pitchFamily="49" charset="0"/>
                <a:cs typeface="Courier New" panose="02070309020205020404" pitchFamily="49" charset="0"/>
              </a:rPr>
              <a:t>df</a:t>
            </a:r>
            <a:r>
              <a:rPr lang="en-GB" sz="1800" b="1" dirty="0">
                <a:latin typeface="Courier New" panose="02070309020205020404" pitchFamily="49" charset="0"/>
                <a:cs typeface="Courier New" panose="02070309020205020404" pitchFamily="49" charset="0"/>
              </a:rPr>
              <a:t> = </a:t>
            </a:r>
            <a:r>
              <a:rPr lang="en-GB" sz="1800" b="1" dirty="0" err="1">
                <a:latin typeface="Courier New" panose="02070309020205020404" pitchFamily="49" charset="0"/>
                <a:cs typeface="Courier New" panose="02070309020205020404" pitchFamily="49" charset="0"/>
              </a:rPr>
              <a:t>df.</a:t>
            </a:r>
            <a:r>
              <a:rPr lang="en-GB" sz="1800" b="1" dirty="0" err="1">
                <a:solidFill>
                  <a:srgbClr val="3366FF"/>
                </a:solidFill>
                <a:effectLst/>
                <a:latin typeface="Courier New" panose="02070309020205020404" pitchFamily="49" charset="0"/>
                <a:cs typeface="Courier New" panose="02070309020205020404" pitchFamily="49" charset="0"/>
              </a:rPr>
              <a:t>fillna</a:t>
            </a:r>
            <a:r>
              <a:rPr lang="en-GB" sz="1800" b="1" dirty="0">
                <a:latin typeface="Courier New" panose="02070309020205020404" pitchFamily="49" charset="0"/>
                <a:cs typeface="Courier New" panose="02070309020205020404" pitchFamily="49" charset="0"/>
              </a:rPr>
              <a:t>(</a:t>
            </a:r>
            <a:r>
              <a:rPr lang="en-GB" sz="1800" b="1" dirty="0" err="1">
                <a:latin typeface="Courier New" panose="02070309020205020404" pitchFamily="49" charset="0"/>
                <a:cs typeface="Courier New" panose="02070309020205020404" pitchFamily="49" charset="0"/>
              </a:rPr>
              <a:t>df.</a:t>
            </a:r>
            <a:r>
              <a:rPr lang="en-GB" sz="1800" b="1" dirty="0" err="1">
                <a:solidFill>
                  <a:srgbClr val="3366FF"/>
                </a:solidFill>
                <a:effectLst/>
                <a:latin typeface="Courier New" panose="02070309020205020404" pitchFamily="49" charset="0"/>
                <a:cs typeface="Courier New" panose="02070309020205020404" pitchFamily="49" charset="0"/>
              </a:rPr>
              <a:t>mean</a:t>
            </a:r>
            <a:r>
              <a:rPr lang="en-GB" sz="1800" b="1" dirty="0">
                <a:latin typeface="Courier New" panose="02070309020205020404" pitchFamily="49" charset="0"/>
                <a:cs typeface="Courier New" panose="02070309020205020404" pitchFamily="49" charset="0"/>
              </a:rPr>
              <a:t>())</a:t>
            </a:r>
            <a:endParaRPr lang="en-IE"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2823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r>
              <a:rPr lang="en-IE" dirty="0"/>
              <a:t>Recoding Data (Transformations) </a:t>
            </a:r>
            <a:br>
              <a:rPr lang="en-IE" dirty="0"/>
            </a:br>
            <a:r>
              <a:rPr lang="en-IE" dirty="0"/>
              <a:t>Categorical &amp; Numerical</a:t>
            </a:r>
          </a:p>
        </p:txBody>
      </p:sp>
    </p:spTree>
    <p:extLst>
      <p:ext uri="{BB962C8B-B14F-4D97-AF65-F5344CB8AC3E}">
        <p14:creationId xmlns:p14="http://schemas.microsoft.com/office/powerpoint/2010/main" val="347524903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4CBD2-A3C0-E885-791B-4D67EA1DCE0F}"/>
              </a:ext>
            </a:extLst>
          </p:cNvPr>
          <p:cNvSpPr>
            <a:spLocks noGrp="1"/>
          </p:cNvSpPr>
          <p:nvPr>
            <p:ph type="title"/>
          </p:nvPr>
        </p:nvSpPr>
        <p:spPr/>
        <p:txBody>
          <a:bodyPr/>
          <a:lstStyle/>
          <a:p>
            <a:r>
              <a:rPr lang="en-IE" dirty="0"/>
              <a:t>Cleaning Data</a:t>
            </a:r>
          </a:p>
        </p:txBody>
      </p:sp>
      <p:sp>
        <p:nvSpPr>
          <p:cNvPr id="6" name="Content Placeholder 5">
            <a:extLst>
              <a:ext uri="{FF2B5EF4-FFF2-40B4-BE49-F238E27FC236}">
                <a16:creationId xmlns:a16="http://schemas.microsoft.com/office/drawing/2014/main" id="{637F051D-2D03-60AB-372B-96F3B1ED0149}"/>
              </a:ext>
            </a:extLst>
          </p:cNvPr>
          <p:cNvSpPr>
            <a:spLocks noGrp="1"/>
          </p:cNvSpPr>
          <p:nvPr>
            <p:ph idx="1"/>
          </p:nvPr>
        </p:nvSpPr>
        <p:spPr/>
        <p:txBody>
          <a:bodyPr/>
          <a:lstStyle/>
          <a:p>
            <a:pPr eaLnBrk="1" hangingPunct="1">
              <a:defRPr/>
            </a:pPr>
            <a:r>
              <a:rPr lang="en-US" altLang="en-US" dirty="0">
                <a:latin typeface="Arial Narrow" panose="020B0604020202020204" pitchFamily="34" charset="0"/>
                <a:ea typeface="ＭＳ Ｐゴシック" panose="020B0600070205080204" pitchFamily="34" charset="-128"/>
              </a:rPr>
              <a:t>Data set may include data objects that are duplicates, or almost duplicates of one another</a:t>
            </a:r>
          </a:p>
          <a:p>
            <a:pPr lvl="1" eaLnBrk="1" hangingPunct="1">
              <a:defRPr/>
            </a:pPr>
            <a:r>
              <a:rPr lang="en-US" altLang="en-US" dirty="0">
                <a:latin typeface="Arial Narrow" panose="020B0604020202020204" pitchFamily="34" charset="0"/>
                <a:ea typeface="ＭＳ Ｐゴシック" panose="020B0600070205080204" pitchFamily="34" charset="-128"/>
              </a:rPr>
              <a:t>Major issue when merging data from </a:t>
            </a:r>
            <a:r>
              <a:rPr lang="en-US" altLang="en-US" dirty="0" err="1">
                <a:latin typeface="Arial Narrow" panose="020B0604020202020204" pitchFamily="34" charset="0"/>
                <a:ea typeface="ＭＳ Ｐゴシック" panose="020B0600070205080204" pitchFamily="34" charset="-128"/>
              </a:rPr>
              <a:t>heterogeous</a:t>
            </a:r>
            <a:r>
              <a:rPr lang="en-US" altLang="en-US" dirty="0">
                <a:latin typeface="Arial Narrow" panose="020B0604020202020204" pitchFamily="34" charset="0"/>
                <a:ea typeface="ＭＳ Ｐゴシック" panose="020B0600070205080204" pitchFamily="34" charset="-128"/>
              </a:rPr>
              <a:t> sources</a:t>
            </a:r>
          </a:p>
          <a:p>
            <a:pPr>
              <a:defRPr/>
            </a:pPr>
            <a:r>
              <a:rPr lang="en-US" altLang="en-US" dirty="0">
                <a:latin typeface="Arial Narrow" panose="020B0604020202020204" pitchFamily="34" charset="0"/>
                <a:ea typeface="ＭＳ Ｐゴシック" panose="020B0600070205080204" pitchFamily="34" charset="-128"/>
              </a:rPr>
              <a:t>Can also be same data item entered in a different way</a:t>
            </a:r>
          </a:p>
          <a:p>
            <a:pPr lvl="1">
              <a:defRPr/>
            </a:pPr>
            <a:r>
              <a:rPr lang="en-US" altLang="en-US" dirty="0">
                <a:latin typeface="Arial Narrow" panose="020B0604020202020204" pitchFamily="34" charset="0"/>
                <a:ea typeface="ＭＳ Ｐゴシック" panose="020B0600070205080204" pitchFamily="34" charset="-128"/>
              </a:rPr>
              <a:t>Free format text</a:t>
            </a:r>
          </a:p>
          <a:p>
            <a:pPr eaLnBrk="1" hangingPunct="1">
              <a:defRPr/>
            </a:pPr>
            <a:r>
              <a:rPr lang="en-US" altLang="en-US" dirty="0">
                <a:latin typeface="Arial Narrow" panose="020B0604020202020204" pitchFamily="34" charset="0"/>
                <a:ea typeface="ＭＳ Ｐゴシック" panose="020B0600070205080204" pitchFamily="34" charset="-128"/>
              </a:rPr>
              <a:t>Examples:</a:t>
            </a:r>
          </a:p>
          <a:p>
            <a:pPr lvl="1" eaLnBrk="1" hangingPunct="1">
              <a:defRPr/>
            </a:pPr>
            <a:r>
              <a:rPr lang="en-US" altLang="en-US" dirty="0">
                <a:latin typeface="Arial Narrow" panose="020B0604020202020204" pitchFamily="34" charset="0"/>
                <a:ea typeface="ＭＳ Ｐゴシック" panose="020B0600070205080204" pitchFamily="34" charset="-128"/>
              </a:rPr>
              <a:t>Same person with multiple email addresses</a:t>
            </a:r>
          </a:p>
          <a:p>
            <a:pPr eaLnBrk="1" hangingPunct="1">
              <a:defRPr/>
            </a:pPr>
            <a:r>
              <a:rPr lang="en-US" altLang="en-US" dirty="0">
                <a:latin typeface="Arial Narrow" panose="020B0604020202020204" pitchFamily="34" charset="0"/>
                <a:ea typeface="ＭＳ Ｐゴシック" panose="020B0600070205080204" pitchFamily="34" charset="-128"/>
              </a:rPr>
              <a:t>Data cleaning</a:t>
            </a:r>
          </a:p>
          <a:p>
            <a:pPr lvl="1" eaLnBrk="1" hangingPunct="1">
              <a:defRPr/>
            </a:pPr>
            <a:r>
              <a:rPr lang="en-US" altLang="en-US" dirty="0">
                <a:latin typeface="Arial Narrow" panose="020B0604020202020204" pitchFamily="34" charset="0"/>
                <a:ea typeface="ＭＳ Ｐゴシック" panose="020B0600070205080204" pitchFamily="34" charset="-128"/>
              </a:rPr>
              <a:t>Process of dealing with duplicate data issues</a:t>
            </a: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sp>
        <p:nvSpPr>
          <p:cNvPr id="8" name="TextBox 7">
            <a:extLst>
              <a:ext uri="{FF2B5EF4-FFF2-40B4-BE49-F238E27FC236}">
                <a16:creationId xmlns:a16="http://schemas.microsoft.com/office/drawing/2014/main" id="{D4864BA4-960B-138F-68DC-16A408AA287D}"/>
              </a:ext>
            </a:extLst>
          </p:cNvPr>
          <p:cNvSpPr txBox="1"/>
          <p:nvPr/>
        </p:nvSpPr>
        <p:spPr>
          <a:xfrm>
            <a:off x="1175672" y="5824949"/>
            <a:ext cx="9912096"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eaLnBrk="1" hangingPunct="1">
              <a:buFont typeface="Wingdings" pitchFamily="2" charset="2"/>
              <a:buNone/>
              <a:defRPr/>
            </a:pPr>
            <a:r>
              <a:rPr lang="en-US" altLang="en-US" sz="3200" dirty="0">
                <a:solidFill>
                  <a:srgbClr val="C00000"/>
                </a:solidFill>
                <a:latin typeface="Arial Narrow" panose="020B0604020202020204" pitchFamily="34" charset="0"/>
                <a:ea typeface="ＭＳ Ｐゴシック" panose="020B0600070205080204" pitchFamily="34" charset="-128"/>
              </a:rPr>
              <a:t>Exercise – Get out a Pen and Paper   /  type </a:t>
            </a:r>
            <a:r>
              <a:rPr lang="en-US" altLang="en-US" dirty="0">
                <a:solidFill>
                  <a:srgbClr val="C00000"/>
                </a:solidFill>
                <a:latin typeface="Arial Narrow" panose="020B0604020202020204" pitchFamily="34" charset="0"/>
                <a:ea typeface="ＭＳ Ｐゴシック" panose="020B0600070205080204" pitchFamily="34" charset="-128"/>
              </a:rPr>
              <a:t>up the following</a:t>
            </a:r>
            <a:endParaRPr lang="en-US" altLang="en-US" sz="3200" dirty="0">
              <a:solidFill>
                <a:srgbClr val="C00000"/>
              </a:solidFill>
              <a:latin typeface="Arial Narrow"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4952809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4955ECDC-49E4-9A4F-8198-F388F3321C8A}"/>
              </a:ext>
            </a:extLst>
          </p:cNvPr>
          <p:cNvSpPr>
            <a:spLocks noGrp="1"/>
          </p:cNvSpPr>
          <p:nvPr>
            <p:ph type="title"/>
          </p:nvPr>
        </p:nvSpPr>
        <p:spPr/>
        <p:txBody>
          <a:bodyPr/>
          <a:lstStyle/>
          <a:p>
            <a:pPr eaLnBrk="1" hangingPunct="1"/>
            <a:r>
              <a:rPr lang="en-IE" altLang="en-US">
                <a:latin typeface="Arial Narrow" panose="020B0604020202020204" pitchFamily="34" charset="0"/>
                <a:ea typeface="ＭＳ Ｐゴシック" panose="020B0600070205080204" pitchFamily="34" charset="-128"/>
              </a:rPr>
              <a:t>Data Cleaning Problem</a:t>
            </a:r>
          </a:p>
        </p:txBody>
      </p:sp>
      <p:sp>
        <p:nvSpPr>
          <p:cNvPr id="67586" name="Content Placeholder 2">
            <a:extLst>
              <a:ext uri="{FF2B5EF4-FFF2-40B4-BE49-F238E27FC236}">
                <a16:creationId xmlns:a16="http://schemas.microsoft.com/office/drawing/2014/main" id="{3C1DDD6B-FC26-217F-59FF-DFF721EC6C2F}"/>
              </a:ext>
            </a:extLst>
          </p:cNvPr>
          <p:cNvSpPr>
            <a:spLocks noGrp="1"/>
          </p:cNvSpPr>
          <p:nvPr>
            <p:ph idx="1"/>
          </p:nvPr>
        </p:nvSpPr>
        <p:spPr/>
        <p:txBody>
          <a:bodyPr/>
          <a:lstStyle/>
          <a:p>
            <a:pPr eaLnBrk="1" hangingPunct="1"/>
            <a:r>
              <a:rPr lang="en-IE" altLang="en-US" dirty="0">
                <a:latin typeface="Arial Narrow" panose="020B0604020202020204" pitchFamily="34" charset="0"/>
                <a:ea typeface="ＭＳ Ｐゴシック" panose="020B0600070205080204" pitchFamily="34" charset="-128"/>
              </a:rPr>
              <a:t>Write the full work address for Brendan Tierney.   (I’ll call it out and you can write it down)</a:t>
            </a:r>
          </a:p>
          <a:p>
            <a:pPr lvl="1"/>
            <a:r>
              <a:rPr lang="en-IE" altLang="en-US" dirty="0">
                <a:latin typeface="Arial Narrow" panose="020B0604020202020204" pitchFamily="34" charset="0"/>
                <a:ea typeface="ＭＳ Ｐゴシック" panose="020B0600070205080204" pitchFamily="34" charset="-128"/>
              </a:rPr>
              <a:t>Type up what I’ve called out</a:t>
            </a:r>
          </a:p>
          <a:p>
            <a:pPr eaLnBrk="1" hangingPunct="1"/>
            <a:endParaRPr lang="en-IE" altLang="en-US" dirty="0">
              <a:latin typeface="Arial Narrow" panose="020B0604020202020204" pitchFamily="34" charset="0"/>
              <a:ea typeface="ＭＳ Ｐゴシック" panose="020B0600070205080204" pitchFamily="34" charset="-128"/>
            </a:endParaRPr>
          </a:p>
          <a:p>
            <a:pPr eaLnBrk="1" hangingPunct="1"/>
            <a:endParaRPr lang="en-IE" altLang="en-US" dirty="0">
              <a:latin typeface="Arial Narrow" panose="020B0604020202020204" pitchFamily="34" charset="0"/>
              <a:ea typeface="ＭＳ Ｐゴシック" panose="020B0600070205080204" pitchFamily="34" charset="-128"/>
            </a:endParaRPr>
          </a:p>
          <a:p>
            <a:pPr eaLnBrk="1" hangingPunct="1"/>
            <a:endParaRPr lang="en-IE" altLang="en-US" dirty="0">
              <a:latin typeface="Arial Narrow" panose="020B0604020202020204" pitchFamily="34" charset="0"/>
              <a:ea typeface="ＭＳ Ｐゴシック" panose="020B0600070205080204" pitchFamily="34" charset="-128"/>
            </a:endParaRPr>
          </a:p>
          <a:p>
            <a:pPr eaLnBrk="1" hangingPunct="1"/>
            <a:r>
              <a:rPr lang="en-IE" altLang="en-US" dirty="0">
                <a:latin typeface="Arial Narrow" panose="020B0604020202020204" pitchFamily="34" charset="0"/>
                <a:ea typeface="ＭＳ Ｐゴシック" panose="020B0600070205080204" pitchFamily="34" charset="-128"/>
              </a:rPr>
              <a:t>When you have finished -&gt; Put it in the Chat window</a:t>
            </a:r>
          </a:p>
          <a:p>
            <a:pPr eaLnBrk="1" hangingPunct="1"/>
            <a:r>
              <a:rPr lang="en-IE" altLang="en-US" dirty="0">
                <a:latin typeface="Arial Narrow" panose="020B0604020202020204" pitchFamily="34" charset="0"/>
                <a:ea typeface="ＭＳ Ｐゴシック" panose="020B0600070205080204" pitchFamily="34" charset="-128"/>
              </a:rPr>
              <a:t>Share with class</a:t>
            </a:r>
          </a:p>
          <a:p>
            <a:pPr eaLnBrk="1" hangingPunct="1"/>
            <a:r>
              <a:rPr lang="en-IE" altLang="en-US" dirty="0">
                <a:latin typeface="Arial Narrow" panose="020B0604020202020204" pitchFamily="34" charset="0"/>
                <a:ea typeface="ＭＳ Ｐゴシック" panose="020B0600070205080204" pitchFamily="34" charset="-128"/>
              </a:rPr>
              <a:t>Do you get the same as everyone else?</a:t>
            </a:r>
          </a:p>
        </p:txBody>
      </p:sp>
      <p:sp>
        <p:nvSpPr>
          <p:cNvPr id="67587" name="Slide Number Placeholder 3">
            <a:extLst>
              <a:ext uri="{FF2B5EF4-FFF2-40B4-BE49-F238E27FC236}">
                <a16:creationId xmlns:a16="http://schemas.microsoft.com/office/drawing/2014/main" id="{9308C461-CD8F-BCB5-63EB-D2EA0F950043}"/>
              </a:ext>
            </a:extLst>
          </p:cNvPr>
          <p:cNvSpPr>
            <a:spLocks noGrp="1"/>
          </p:cNvSpPr>
          <p:nvPr>
            <p:ph type="sldNum" sz="quarter" idx="12"/>
          </p:nvPr>
        </p:nvSpPr>
        <p:spPr bwMode="auto">
          <a:xfrm>
            <a:off x="11590088" y="6465096"/>
            <a:ext cx="203865" cy="4141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b="1">
                <a:solidFill>
                  <a:schemeClr val="tx1"/>
                </a:solidFill>
                <a:latin typeface="Arial Narrow" panose="020B0604020202020204" pitchFamily="34" charset="0"/>
                <a:ea typeface="ＭＳ Ｐゴシック" panose="020B0600070205080204" pitchFamily="34" charset="-128"/>
              </a:defRPr>
            </a:lvl1pPr>
            <a:lvl2pPr marL="742950" indent="-285750">
              <a:defRPr sz="1100" b="1">
                <a:solidFill>
                  <a:schemeClr val="tx1"/>
                </a:solidFill>
                <a:latin typeface="Arial Narrow" panose="020B0604020202020204" pitchFamily="34" charset="0"/>
                <a:ea typeface="ＭＳ Ｐゴシック" panose="020B0600070205080204" pitchFamily="34" charset="-128"/>
              </a:defRPr>
            </a:lvl2pPr>
            <a:lvl3pPr marL="1143000" indent="-228600">
              <a:defRPr sz="1100" b="1">
                <a:solidFill>
                  <a:schemeClr val="tx1"/>
                </a:solidFill>
                <a:latin typeface="Arial Narrow" panose="020B0604020202020204" pitchFamily="34" charset="0"/>
                <a:ea typeface="ＭＳ Ｐゴシック" panose="020B0600070205080204" pitchFamily="34" charset="-128"/>
              </a:defRPr>
            </a:lvl3pPr>
            <a:lvl4pPr marL="1600200" indent="-228600">
              <a:defRPr sz="1100" b="1">
                <a:solidFill>
                  <a:schemeClr val="tx1"/>
                </a:solidFill>
                <a:latin typeface="Arial Narrow" panose="020B0604020202020204" pitchFamily="34" charset="0"/>
                <a:ea typeface="ＭＳ Ｐゴシック" panose="020B0600070205080204" pitchFamily="34" charset="-128"/>
              </a:defRPr>
            </a:lvl4pPr>
            <a:lvl5pPr marL="2057400" indent="-228600">
              <a:defRPr sz="11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9pPr>
          </a:lstStyle>
          <a:p>
            <a:endParaRPr lang="en-US" altLang="en-US" b="0"/>
          </a:p>
          <a:p>
            <a:fld id="{DCD44FE9-262A-C042-95A0-6F6247EA030B}" type="slidenum">
              <a:rPr lang="en-US" altLang="en-US" b="0" smtClean="0"/>
              <a:pPr/>
              <a:t>37</a:t>
            </a:fld>
            <a:endParaRPr lang="en-US" altLang="en-US"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4955ECDC-49E4-9A4F-8198-F388F3321C8A}"/>
              </a:ext>
            </a:extLst>
          </p:cNvPr>
          <p:cNvSpPr>
            <a:spLocks noGrp="1"/>
          </p:cNvSpPr>
          <p:nvPr>
            <p:ph type="title"/>
          </p:nvPr>
        </p:nvSpPr>
        <p:spPr/>
        <p:txBody>
          <a:bodyPr/>
          <a:lstStyle/>
          <a:p>
            <a:pPr eaLnBrk="1" hangingPunct="1"/>
            <a:r>
              <a:rPr lang="en-IE" altLang="en-US">
                <a:latin typeface="Arial Narrow" panose="020B0604020202020204" pitchFamily="34" charset="0"/>
                <a:ea typeface="ＭＳ Ｐゴシック" panose="020B0600070205080204" pitchFamily="34" charset="-128"/>
              </a:rPr>
              <a:t>Data Cleaning Problem</a:t>
            </a:r>
          </a:p>
        </p:txBody>
      </p:sp>
      <p:sp>
        <p:nvSpPr>
          <p:cNvPr id="67586" name="Content Placeholder 2">
            <a:extLst>
              <a:ext uri="{FF2B5EF4-FFF2-40B4-BE49-F238E27FC236}">
                <a16:creationId xmlns:a16="http://schemas.microsoft.com/office/drawing/2014/main" id="{3C1DDD6B-FC26-217F-59FF-DFF721EC6C2F}"/>
              </a:ext>
            </a:extLst>
          </p:cNvPr>
          <p:cNvSpPr>
            <a:spLocks noGrp="1"/>
          </p:cNvSpPr>
          <p:nvPr>
            <p:ph idx="1"/>
          </p:nvPr>
        </p:nvSpPr>
        <p:spPr/>
        <p:txBody>
          <a:bodyPr/>
          <a:lstStyle/>
          <a:p>
            <a:pPr eaLnBrk="1" hangingPunct="1"/>
            <a:r>
              <a:rPr lang="en-IE" altLang="en-US">
                <a:latin typeface="Arial Narrow" panose="020B0604020202020204" pitchFamily="34" charset="0"/>
                <a:ea typeface="ＭＳ Ｐゴシック" panose="020B0600070205080204" pitchFamily="34" charset="-128"/>
              </a:rPr>
              <a:t>Write the full work address for Brendan Tierney</a:t>
            </a:r>
          </a:p>
        </p:txBody>
      </p:sp>
      <p:sp>
        <p:nvSpPr>
          <p:cNvPr id="67587" name="Slide Number Placeholder 3">
            <a:extLst>
              <a:ext uri="{FF2B5EF4-FFF2-40B4-BE49-F238E27FC236}">
                <a16:creationId xmlns:a16="http://schemas.microsoft.com/office/drawing/2014/main" id="{9308C461-CD8F-BCB5-63EB-D2EA0F950043}"/>
              </a:ext>
            </a:extLst>
          </p:cNvPr>
          <p:cNvSpPr>
            <a:spLocks noGrp="1"/>
          </p:cNvSpPr>
          <p:nvPr>
            <p:ph type="sldNum" sz="quarter" idx="12"/>
          </p:nvPr>
        </p:nvSpPr>
        <p:spPr bwMode="auto">
          <a:xfrm>
            <a:off x="11590088" y="6465096"/>
            <a:ext cx="203865" cy="4141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b="1">
                <a:solidFill>
                  <a:schemeClr val="tx1"/>
                </a:solidFill>
                <a:latin typeface="Arial Narrow" panose="020B0604020202020204" pitchFamily="34" charset="0"/>
                <a:ea typeface="ＭＳ Ｐゴシック" panose="020B0600070205080204" pitchFamily="34" charset="-128"/>
              </a:defRPr>
            </a:lvl1pPr>
            <a:lvl2pPr marL="742950" indent="-285750">
              <a:defRPr sz="1100" b="1">
                <a:solidFill>
                  <a:schemeClr val="tx1"/>
                </a:solidFill>
                <a:latin typeface="Arial Narrow" panose="020B0604020202020204" pitchFamily="34" charset="0"/>
                <a:ea typeface="ＭＳ Ｐゴシック" panose="020B0600070205080204" pitchFamily="34" charset="-128"/>
              </a:defRPr>
            </a:lvl2pPr>
            <a:lvl3pPr marL="1143000" indent="-228600">
              <a:defRPr sz="1100" b="1">
                <a:solidFill>
                  <a:schemeClr val="tx1"/>
                </a:solidFill>
                <a:latin typeface="Arial Narrow" panose="020B0604020202020204" pitchFamily="34" charset="0"/>
                <a:ea typeface="ＭＳ Ｐゴシック" panose="020B0600070205080204" pitchFamily="34" charset="-128"/>
              </a:defRPr>
            </a:lvl3pPr>
            <a:lvl4pPr marL="1600200" indent="-228600">
              <a:defRPr sz="1100" b="1">
                <a:solidFill>
                  <a:schemeClr val="tx1"/>
                </a:solidFill>
                <a:latin typeface="Arial Narrow" panose="020B0604020202020204" pitchFamily="34" charset="0"/>
                <a:ea typeface="ＭＳ Ｐゴシック" panose="020B0600070205080204" pitchFamily="34" charset="-128"/>
              </a:defRPr>
            </a:lvl4pPr>
            <a:lvl5pPr marL="2057400" indent="-228600">
              <a:defRPr sz="11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9pPr>
          </a:lstStyle>
          <a:p>
            <a:endParaRPr lang="en-US" altLang="en-US" b="0"/>
          </a:p>
          <a:p>
            <a:fld id="{DCD44FE9-262A-C042-95A0-6F6247EA030B}" type="slidenum">
              <a:rPr lang="en-US" altLang="en-US" b="0" smtClean="0"/>
              <a:pPr/>
              <a:t>38</a:t>
            </a:fld>
            <a:endParaRPr lang="en-US" altLang="en-US" b="0"/>
          </a:p>
        </p:txBody>
      </p:sp>
      <p:sp>
        <p:nvSpPr>
          <p:cNvPr id="2" name="TextBox 1">
            <a:extLst>
              <a:ext uri="{FF2B5EF4-FFF2-40B4-BE49-F238E27FC236}">
                <a16:creationId xmlns:a16="http://schemas.microsoft.com/office/drawing/2014/main" id="{568A23F6-D729-C80F-4E71-E93EA3C06439}"/>
              </a:ext>
            </a:extLst>
          </p:cNvPr>
          <p:cNvSpPr txBox="1">
            <a:spLocks noChangeArrowheads="1"/>
          </p:cNvSpPr>
          <p:nvPr/>
        </p:nvSpPr>
        <p:spPr bwMode="auto">
          <a:xfrm>
            <a:off x="1225296" y="2133600"/>
            <a:ext cx="24942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err="1"/>
              <a:t>brendan</a:t>
            </a:r>
            <a:r>
              <a:rPr lang="en-US" altLang="en-US" sz="1400" dirty="0"/>
              <a:t> </a:t>
            </a:r>
            <a:r>
              <a:rPr lang="en-US" altLang="en-US" sz="1400" dirty="0" err="1"/>
              <a:t>tierney</a:t>
            </a:r>
            <a:endParaRPr lang="en-US" altLang="en-US" sz="1400" dirty="0"/>
          </a:p>
          <a:p>
            <a:r>
              <a:rPr lang="en-US" altLang="en-US" sz="1400" dirty="0"/>
              <a:t>school of computing science</a:t>
            </a:r>
          </a:p>
          <a:p>
            <a:r>
              <a:rPr lang="en-US" altLang="en-US" sz="1400" dirty="0"/>
              <a:t>technological university </a:t>
            </a:r>
            <a:r>
              <a:rPr lang="en-US" altLang="en-US" sz="1400" dirty="0" err="1"/>
              <a:t>dublin</a:t>
            </a:r>
            <a:endParaRPr lang="en-US" altLang="en-US" sz="1400" dirty="0"/>
          </a:p>
          <a:p>
            <a:r>
              <a:rPr lang="en-US" altLang="en-US" sz="1400" dirty="0" err="1"/>
              <a:t>grangegorman</a:t>
            </a:r>
            <a:endParaRPr lang="en-US" altLang="en-US" sz="1400" dirty="0"/>
          </a:p>
          <a:p>
            <a:r>
              <a:rPr lang="en-US" altLang="en-US" sz="1400" dirty="0" err="1"/>
              <a:t>dublin</a:t>
            </a:r>
            <a:r>
              <a:rPr lang="en-US" altLang="en-US" sz="1400" dirty="0"/>
              <a:t> 7</a:t>
            </a:r>
          </a:p>
          <a:p>
            <a:r>
              <a:rPr lang="en-US" altLang="en-US" sz="1400" dirty="0" err="1"/>
              <a:t>ireland</a:t>
            </a:r>
            <a:endParaRPr lang="en-US" altLang="en-US" sz="1400" dirty="0"/>
          </a:p>
        </p:txBody>
      </p:sp>
      <p:sp>
        <p:nvSpPr>
          <p:cNvPr id="6" name="TextBox 5">
            <a:extLst>
              <a:ext uri="{FF2B5EF4-FFF2-40B4-BE49-F238E27FC236}">
                <a16:creationId xmlns:a16="http://schemas.microsoft.com/office/drawing/2014/main" id="{CA7660D9-0594-1027-350B-87DB0FB52177}"/>
              </a:ext>
            </a:extLst>
          </p:cNvPr>
          <p:cNvSpPr txBox="1">
            <a:spLocks noChangeArrowheads="1"/>
          </p:cNvSpPr>
          <p:nvPr/>
        </p:nvSpPr>
        <p:spPr bwMode="auto">
          <a:xfrm>
            <a:off x="4583112" y="2133600"/>
            <a:ext cx="262235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a:solidFill>
                  <a:srgbClr val="FF0000"/>
                </a:solidFill>
              </a:rPr>
              <a:t>B</a:t>
            </a:r>
            <a:r>
              <a:rPr lang="en-US" altLang="en-US" sz="1400" dirty="0"/>
              <a:t>rendan </a:t>
            </a:r>
            <a:r>
              <a:rPr lang="en-US" altLang="en-US" sz="1400" dirty="0">
                <a:solidFill>
                  <a:srgbClr val="FF0000"/>
                </a:solidFill>
              </a:rPr>
              <a:t>T</a:t>
            </a:r>
            <a:r>
              <a:rPr lang="en-US" altLang="en-US" sz="1400" dirty="0"/>
              <a:t>ierney</a:t>
            </a:r>
          </a:p>
          <a:p>
            <a:r>
              <a:rPr lang="en-US" altLang="en-US" sz="1400" dirty="0">
                <a:solidFill>
                  <a:srgbClr val="FF0000"/>
                </a:solidFill>
              </a:rPr>
              <a:t>S</a:t>
            </a:r>
            <a:r>
              <a:rPr lang="en-US" altLang="en-US" sz="1400" dirty="0"/>
              <a:t>chool of </a:t>
            </a:r>
            <a:r>
              <a:rPr lang="en-US" altLang="en-US" sz="1400" dirty="0">
                <a:solidFill>
                  <a:srgbClr val="FF0000"/>
                </a:solidFill>
              </a:rPr>
              <a:t>C</a:t>
            </a:r>
            <a:r>
              <a:rPr lang="en-US" altLang="en-US" sz="1400" dirty="0"/>
              <a:t>omputing </a:t>
            </a:r>
            <a:r>
              <a:rPr lang="en-US" altLang="en-US" sz="1400" dirty="0">
                <a:solidFill>
                  <a:srgbClr val="FF0000"/>
                </a:solidFill>
              </a:rPr>
              <a:t>S</a:t>
            </a:r>
            <a:r>
              <a:rPr lang="en-US" altLang="en-US" sz="1400" dirty="0"/>
              <a:t>cience</a:t>
            </a:r>
          </a:p>
          <a:p>
            <a:r>
              <a:rPr lang="en-US" altLang="en-US" sz="1400" dirty="0">
                <a:solidFill>
                  <a:srgbClr val="FF0000"/>
                </a:solidFill>
              </a:rPr>
              <a:t>T</a:t>
            </a:r>
            <a:r>
              <a:rPr lang="en-US" altLang="en-US" sz="1400" dirty="0"/>
              <a:t>echnological </a:t>
            </a:r>
            <a:r>
              <a:rPr lang="en-US" altLang="en-US" sz="1400" dirty="0">
                <a:solidFill>
                  <a:srgbClr val="FF0000"/>
                </a:solidFill>
              </a:rPr>
              <a:t>U</a:t>
            </a:r>
            <a:r>
              <a:rPr lang="en-US" altLang="en-US" sz="1400" dirty="0"/>
              <a:t>niversity </a:t>
            </a:r>
            <a:r>
              <a:rPr lang="en-US" altLang="en-US" sz="1400" dirty="0">
                <a:solidFill>
                  <a:srgbClr val="FF0000"/>
                </a:solidFill>
              </a:rPr>
              <a:t>D</a:t>
            </a:r>
            <a:r>
              <a:rPr lang="en-US" altLang="en-US" sz="1400" dirty="0"/>
              <a:t>ublin</a:t>
            </a:r>
          </a:p>
          <a:p>
            <a:r>
              <a:rPr lang="en-US" altLang="en-US" sz="1400" dirty="0" err="1">
                <a:solidFill>
                  <a:srgbClr val="FF0000"/>
                </a:solidFill>
              </a:rPr>
              <a:t>G</a:t>
            </a:r>
            <a:r>
              <a:rPr lang="en-US" altLang="en-US" sz="1400" dirty="0" err="1">
                <a:solidFill>
                  <a:schemeClr val="tx1"/>
                </a:solidFill>
              </a:rPr>
              <a:t>rangegorman</a:t>
            </a:r>
            <a:endParaRPr lang="en-US" altLang="en-US" sz="1400" dirty="0">
              <a:solidFill>
                <a:schemeClr val="tx1"/>
              </a:solidFill>
            </a:endParaRPr>
          </a:p>
          <a:p>
            <a:r>
              <a:rPr lang="en-US" altLang="en-US" sz="1400" dirty="0">
                <a:solidFill>
                  <a:srgbClr val="FF0000"/>
                </a:solidFill>
              </a:rPr>
              <a:t>D</a:t>
            </a:r>
            <a:r>
              <a:rPr lang="en-US" altLang="en-US" sz="1400" dirty="0"/>
              <a:t>ublin 7</a:t>
            </a:r>
          </a:p>
          <a:p>
            <a:r>
              <a:rPr lang="en-US" altLang="en-US" sz="1400" dirty="0">
                <a:solidFill>
                  <a:srgbClr val="FF0000"/>
                </a:solidFill>
              </a:rPr>
              <a:t>I</a:t>
            </a:r>
            <a:r>
              <a:rPr lang="en-US" altLang="en-US" sz="1400" dirty="0"/>
              <a:t>reland</a:t>
            </a:r>
          </a:p>
        </p:txBody>
      </p:sp>
      <p:sp>
        <p:nvSpPr>
          <p:cNvPr id="7" name="TextBox 6">
            <a:extLst>
              <a:ext uri="{FF2B5EF4-FFF2-40B4-BE49-F238E27FC236}">
                <a16:creationId xmlns:a16="http://schemas.microsoft.com/office/drawing/2014/main" id="{F560BE33-48EA-2718-11FA-735CB7412D9D}"/>
              </a:ext>
            </a:extLst>
          </p:cNvPr>
          <p:cNvSpPr txBox="1">
            <a:spLocks noChangeArrowheads="1"/>
          </p:cNvSpPr>
          <p:nvPr/>
        </p:nvSpPr>
        <p:spPr bwMode="auto">
          <a:xfrm>
            <a:off x="7805737" y="2133600"/>
            <a:ext cx="262235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a:t>Brendan Tierney</a:t>
            </a:r>
            <a:r>
              <a:rPr lang="en-US" altLang="en-US" sz="1400" dirty="0">
                <a:solidFill>
                  <a:srgbClr val="FF0000"/>
                </a:solidFill>
              </a:rPr>
              <a:t>,</a:t>
            </a:r>
          </a:p>
          <a:p>
            <a:r>
              <a:rPr lang="en-US" altLang="en-US" sz="1400" dirty="0"/>
              <a:t>School of Computing Science</a:t>
            </a:r>
            <a:r>
              <a:rPr lang="en-US" altLang="en-US" sz="1400" dirty="0">
                <a:solidFill>
                  <a:srgbClr val="FF0000"/>
                </a:solidFill>
              </a:rPr>
              <a:t>,</a:t>
            </a:r>
          </a:p>
          <a:p>
            <a:r>
              <a:rPr lang="en-US" altLang="en-US" sz="1400" dirty="0"/>
              <a:t>Technological University Dublin</a:t>
            </a:r>
            <a:r>
              <a:rPr lang="en-US" altLang="en-US" sz="1400" dirty="0">
                <a:solidFill>
                  <a:srgbClr val="FF0000"/>
                </a:solidFill>
              </a:rPr>
              <a:t>,</a:t>
            </a:r>
          </a:p>
          <a:p>
            <a:r>
              <a:rPr lang="en-US" altLang="en-US" sz="1400" dirty="0" err="1"/>
              <a:t>Grangegorman</a:t>
            </a:r>
            <a:r>
              <a:rPr lang="en-US" altLang="en-US" sz="1400" dirty="0">
                <a:solidFill>
                  <a:srgbClr val="FF0000"/>
                </a:solidFill>
              </a:rPr>
              <a:t>,</a:t>
            </a:r>
          </a:p>
          <a:p>
            <a:r>
              <a:rPr lang="en-US" altLang="en-US" sz="1400" dirty="0"/>
              <a:t>Dublin 7</a:t>
            </a:r>
            <a:r>
              <a:rPr lang="en-US" altLang="en-US" sz="1400" dirty="0">
                <a:solidFill>
                  <a:srgbClr val="FF0000"/>
                </a:solidFill>
              </a:rPr>
              <a:t>,</a:t>
            </a:r>
          </a:p>
          <a:p>
            <a:r>
              <a:rPr lang="en-US" altLang="en-US" sz="1400" dirty="0"/>
              <a:t>Ireland</a:t>
            </a:r>
            <a:r>
              <a:rPr lang="en-US" altLang="en-US" sz="1400" dirty="0">
                <a:solidFill>
                  <a:srgbClr val="FF0000"/>
                </a:solidFill>
              </a:rPr>
              <a:t>.</a:t>
            </a:r>
          </a:p>
        </p:txBody>
      </p:sp>
      <p:sp>
        <p:nvSpPr>
          <p:cNvPr id="9" name="TextBox 8">
            <a:extLst>
              <a:ext uri="{FF2B5EF4-FFF2-40B4-BE49-F238E27FC236}">
                <a16:creationId xmlns:a16="http://schemas.microsoft.com/office/drawing/2014/main" id="{DAC5F6FD-2900-4136-4944-02ACF32CB897}"/>
              </a:ext>
            </a:extLst>
          </p:cNvPr>
          <p:cNvSpPr txBox="1">
            <a:spLocks noChangeArrowheads="1"/>
          </p:cNvSpPr>
          <p:nvPr/>
        </p:nvSpPr>
        <p:spPr bwMode="auto">
          <a:xfrm>
            <a:off x="2660904" y="4199192"/>
            <a:ext cx="27660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a:t>Brendan Tierney,</a:t>
            </a:r>
          </a:p>
          <a:p>
            <a:r>
              <a:rPr lang="en-US" altLang="en-US" sz="1400" dirty="0"/>
              <a:t>School of Computing Science,</a:t>
            </a:r>
          </a:p>
          <a:p>
            <a:r>
              <a:rPr lang="en-US" altLang="en-US" sz="1400" dirty="0"/>
              <a:t>Technological University Dublin,</a:t>
            </a:r>
          </a:p>
          <a:p>
            <a:r>
              <a:rPr lang="en-US" altLang="en-US" sz="1400" dirty="0" err="1"/>
              <a:t>Grangegorman</a:t>
            </a:r>
            <a:r>
              <a:rPr lang="en-US" altLang="en-US" sz="1400" dirty="0"/>
              <a:t>,</a:t>
            </a:r>
          </a:p>
          <a:p>
            <a:r>
              <a:rPr lang="en-US" altLang="en-US" sz="1400" dirty="0">
                <a:solidFill>
                  <a:srgbClr val="FF0000"/>
                </a:solidFill>
              </a:rPr>
              <a:t>D7,</a:t>
            </a:r>
          </a:p>
          <a:p>
            <a:r>
              <a:rPr lang="en-US" altLang="en-US" sz="1400" dirty="0"/>
              <a:t>Ireland.</a:t>
            </a:r>
          </a:p>
        </p:txBody>
      </p:sp>
      <p:sp>
        <p:nvSpPr>
          <p:cNvPr id="10" name="TextBox 9">
            <a:extLst>
              <a:ext uri="{FF2B5EF4-FFF2-40B4-BE49-F238E27FC236}">
                <a16:creationId xmlns:a16="http://schemas.microsoft.com/office/drawing/2014/main" id="{CE25C1B2-6B28-5B80-2CCA-ECC2C8734857}"/>
              </a:ext>
            </a:extLst>
          </p:cNvPr>
          <p:cNvSpPr txBox="1">
            <a:spLocks noChangeArrowheads="1"/>
          </p:cNvSpPr>
          <p:nvPr/>
        </p:nvSpPr>
        <p:spPr bwMode="auto">
          <a:xfrm>
            <a:off x="6269926" y="4218242"/>
            <a:ext cx="27660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a:t>Brendan Tierney,</a:t>
            </a:r>
          </a:p>
          <a:p>
            <a:r>
              <a:rPr lang="en-US" altLang="en-US" sz="1400" dirty="0"/>
              <a:t>School of Computing Science,</a:t>
            </a:r>
          </a:p>
          <a:p>
            <a:r>
              <a:rPr lang="en-US" altLang="en-US" sz="1400" dirty="0"/>
              <a:t>Technological University Dublin,</a:t>
            </a:r>
          </a:p>
          <a:p>
            <a:r>
              <a:rPr lang="en-US" altLang="en-US" sz="1400" dirty="0" err="1"/>
              <a:t>Grangegorman</a:t>
            </a:r>
            <a:r>
              <a:rPr lang="en-US" altLang="en-US" sz="1400" dirty="0"/>
              <a:t>,</a:t>
            </a:r>
          </a:p>
          <a:p>
            <a:r>
              <a:rPr lang="en-US" altLang="en-US" sz="1400" dirty="0"/>
              <a:t>Dublin 7,</a:t>
            </a:r>
          </a:p>
          <a:p>
            <a:r>
              <a:rPr lang="en-US" altLang="en-US" sz="1400" dirty="0">
                <a:solidFill>
                  <a:srgbClr val="FF0000"/>
                </a:solidFill>
              </a:rPr>
              <a:t>Ire.</a:t>
            </a:r>
          </a:p>
        </p:txBody>
      </p:sp>
      <p:sp>
        <p:nvSpPr>
          <p:cNvPr id="3" name="TextBox 2">
            <a:extLst>
              <a:ext uri="{FF2B5EF4-FFF2-40B4-BE49-F238E27FC236}">
                <a16:creationId xmlns:a16="http://schemas.microsoft.com/office/drawing/2014/main" id="{7A861A65-27B7-6FC7-A2DA-EEC980B6B188}"/>
              </a:ext>
            </a:extLst>
          </p:cNvPr>
          <p:cNvSpPr txBox="1">
            <a:spLocks noChangeArrowheads="1"/>
          </p:cNvSpPr>
          <p:nvPr/>
        </p:nvSpPr>
        <p:spPr bwMode="auto">
          <a:xfrm>
            <a:off x="2940535" y="6283325"/>
            <a:ext cx="64331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600"/>
              <a:t>There are lots and lots of other combinations.  All of these are different.</a:t>
            </a:r>
          </a:p>
        </p:txBody>
      </p:sp>
    </p:spTree>
    <p:extLst>
      <p:ext uri="{BB962C8B-B14F-4D97-AF65-F5344CB8AC3E}">
        <p14:creationId xmlns:p14="http://schemas.microsoft.com/office/powerpoint/2010/main" val="3987072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8193-177B-6D32-DA90-0CA7F8AC5DE7}"/>
              </a:ext>
            </a:extLst>
          </p:cNvPr>
          <p:cNvSpPr>
            <a:spLocks noGrp="1"/>
          </p:cNvSpPr>
          <p:nvPr>
            <p:ph type="title"/>
          </p:nvPr>
        </p:nvSpPr>
        <p:spPr/>
        <p:txBody>
          <a:bodyPr/>
          <a:lstStyle/>
          <a:p>
            <a:r>
              <a:rPr lang="en-IE" dirty="0"/>
              <a:t>Converting Data</a:t>
            </a:r>
          </a:p>
        </p:txBody>
      </p:sp>
      <p:sp>
        <p:nvSpPr>
          <p:cNvPr id="3" name="Content Placeholder 2">
            <a:extLst>
              <a:ext uri="{FF2B5EF4-FFF2-40B4-BE49-F238E27FC236}">
                <a16:creationId xmlns:a16="http://schemas.microsoft.com/office/drawing/2014/main" id="{4E4A7498-F97B-33B7-2CD2-3B96FFE03225}"/>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Lots and Lots of possibilities here</a:t>
            </a:r>
          </a:p>
          <a:p>
            <a:pPr marL="196437" marR="0" indent="-196437" algn="l" defTabSz="430289" rtl="0" latinLnBrk="0">
              <a:lnSpc>
                <a:spcPct val="100000"/>
              </a:lnSpc>
              <a:spcBef>
                <a:spcPts val="2652"/>
              </a:spcBef>
              <a:spcAft>
                <a:spcPts val="0"/>
              </a:spcAft>
              <a:buClrTx/>
              <a:buSzPct val="100000"/>
              <a:buFontTx/>
              <a:buChar char="•"/>
              <a:tabLst/>
            </a:pPr>
            <a:r>
              <a:rPr lang="en-IE" dirty="0"/>
              <a:t>We will only cover some of these now</a:t>
            </a:r>
          </a:p>
          <a:p>
            <a:pPr lvl="1" indent="-196437" rtl="0">
              <a:spcBef>
                <a:spcPts val="2652"/>
              </a:spcBef>
            </a:pPr>
            <a:r>
              <a:rPr lang="en-IE" dirty="0"/>
              <a:t>Others will be covered in Data Wangling module</a:t>
            </a:r>
          </a:p>
          <a:p>
            <a:pPr lvl="1" indent="-196437" rtl="0">
              <a:spcBef>
                <a:spcPts val="2652"/>
              </a:spcBef>
            </a:pPr>
            <a:r>
              <a:rPr lang="en-IE" dirty="0"/>
              <a:t>Others we will covered throughout the semester in this module</a:t>
            </a:r>
          </a:p>
          <a:p>
            <a:pPr rtl="0"/>
            <a:r>
              <a:rPr lang="en-IE" dirty="0"/>
              <a:t>Generally – Data Analytics algorithms do not like attributes/features in Text format</a:t>
            </a:r>
          </a:p>
          <a:p>
            <a:pPr lvl="1" rtl="0"/>
            <a:r>
              <a:rPr lang="en-IE" dirty="0"/>
              <a:t>Convert to numerical</a:t>
            </a:r>
          </a:p>
          <a:p>
            <a:pPr rtl="0"/>
            <a:r>
              <a:rPr lang="en-IE" dirty="0"/>
              <a:t>Numerical Data -&gt; Some formatting is needed</a:t>
            </a:r>
          </a:p>
        </p:txBody>
      </p:sp>
    </p:spTree>
    <p:extLst>
      <p:ext uri="{BB962C8B-B14F-4D97-AF65-F5344CB8AC3E}">
        <p14:creationId xmlns:p14="http://schemas.microsoft.com/office/powerpoint/2010/main" val="226349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29D7-45CC-9C2B-25FA-5D6DD8F0E68D}"/>
              </a:ext>
            </a:extLst>
          </p:cNvPr>
          <p:cNvSpPr>
            <a:spLocks noGrp="1"/>
          </p:cNvSpPr>
          <p:nvPr>
            <p:ph type="title"/>
          </p:nvPr>
        </p:nvSpPr>
        <p:spPr/>
        <p:txBody>
          <a:bodyPr/>
          <a:lstStyle/>
          <a:p>
            <a:r>
              <a:rPr lang="en-IE" dirty="0"/>
              <a:t>       Data Wrangling module     vs        This Module     </a:t>
            </a:r>
          </a:p>
        </p:txBody>
      </p:sp>
      <p:sp>
        <p:nvSpPr>
          <p:cNvPr id="3" name="Text Placeholder 2">
            <a:extLst>
              <a:ext uri="{FF2B5EF4-FFF2-40B4-BE49-F238E27FC236}">
                <a16:creationId xmlns:a16="http://schemas.microsoft.com/office/drawing/2014/main" id="{53FE2F3D-ADC2-A5C3-13F0-17F5262607FA}"/>
              </a:ext>
            </a:extLst>
          </p:cNvPr>
          <p:cNvSpPr>
            <a:spLocks noGrp="1"/>
          </p:cNvSpPr>
          <p:nvPr>
            <p:ph type="body" sz="half" idx="1"/>
          </p:nvPr>
        </p:nvSpPr>
        <p:spPr>
          <a:xfrm>
            <a:off x="535784" y="1634133"/>
            <a:ext cx="5384369" cy="4616648"/>
          </a:xfrm>
        </p:spPr>
        <p:txBody>
          <a:bodyPr/>
          <a:lstStyle/>
          <a:p>
            <a:pPr marL="196437" marR="0" indent="-196437" algn="l" defTabSz="430289" rtl="0" latinLnBrk="0">
              <a:lnSpc>
                <a:spcPct val="100000"/>
              </a:lnSpc>
              <a:spcBef>
                <a:spcPts val="1200"/>
              </a:spcBef>
              <a:spcAft>
                <a:spcPts val="0"/>
              </a:spcAft>
              <a:buClrTx/>
              <a:buSzPct val="100000"/>
              <a:buFontTx/>
              <a:buChar char="•"/>
              <a:tabLst/>
            </a:pPr>
            <a:r>
              <a:rPr lang="en-IE" dirty="0"/>
              <a:t>Pandas</a:t>
            </a:r>
          </a:p>
          <a:p>
            <a:pPr marL="196437" marR="0" indent="-196437" algn="l" defTabSz="430289" rtl="0" latinLnBrk="0">
              <a:lnSpc>
                <a:spcPct val="100000"/>
              </a:lnSpc>
              <a:spcBef>
                <a:spcPts val="1200"/>
              </a:spcBef>
              <a:spcAft>
                <a:spcPts val="0"/>
              </a:spcAft>
              <a:buClrTx/>
              <a:buSzPct val="100000"/>
              <a:buFontTx/>
              <a:buChar char="•"/>
              <a:tabLst/>
            </a:pPr>
            <a:r>
              <a:rPr lang="en-IE" dirty="0"/>
              <a:t>Indexing</a:t>
            </a:r>
          </a:p>
          <a:p>
            <a:pPr marL="196437" marR="0" indent="-196437" algn="l" defTabSz="430289" rtl="0" latinLnBrk="0">
              <a:lnSpc>
                <a:spcPct val="100000"/>
              </a:lnSpc>
              <a:spcBef>
                <a:spcPts val="1200"/>
              </a:spcBef>
              <a:spcAft>
                <a:spcPts val="0"/>
              </a:spcAft>
              <a:buClrTx/>
              <a:buSzPct val="100000"/>
              <a:buFontTx/>
              <a:buChar char="•"/>
              <a:tabLst/>
            </a:pPr>
            <a:r>
              <a:rPr lang="en-IE" dirty="0"/>
              <a:t>Reading files JSON, XML, web scraping etc</a:t>
            </a:r>
          </a:p>
          <a:p>
            <a:pPr marL="196437" marR="0" indent="-196437" algn="l" defTabSz="430289" rtl="0" latinLnBrk="0">
              <a:lnSpc>
                <a:spcPct val="100000"/>
              </a:lnSpc>
              <a:spcBef>
                <a:spcPts val="1200"/>
              </a:spcBef>
              <a:spcAft>
                <a:spcPts val="0"/>
              </a:spcAft>
              <a:buClrTx/>
              <a:buSzPct val="100000"/>
              <a:buFontTx/>
              <a:buChar char="•"/>
              <a:tabLst/>
            </a:pPr>
            <a:r>
              <a:rPr lang="en-IE" dirty="0"/>
              <a:t>Writing files </a:t>
            </a:r>
          </a:p>
          <a:p>
            <a:pPr marL="196437" marR="0" indent="-196437" algn="l" defTabSz="430289" rtl="0" latinLnBrk="0">
              <a:lnSpc>
                <a:spcPct val="100000"/>
              </a:lnSpc>
              <a:spcBef>
                <a:spcPts val="1200"/>
              </a:spcBef>
              <a:spcAft>
                <a:spcPts val="0"/>
              </a:spcAft>
              <a:buClrTx/>
              <a:buSzPct val="100000"/>
              <a:buFontTx/>
              <a:buChar char="•"/>
              <a:tabLst/>
            </a:pPr>
            <a:r>
              <a:rPr lang="en-IE" dirty="0"/>
              <a:t>Data Quality</a:t>
            </a:r>
          </a:p>
          <a:p>
            <a:pPr marL="196437" marR="0" indent="-196437" algn="l" defTabSz="430289" rtl="0" latinLnBrk="0">
              <a:lnSpc>
                <a:spcPct val="100000"/>
              </a:lnSpc>
              <a:spcBef>
                <a:spcPts val="1200"/>
              </a:spcBef>
              <a:spcAft>
                <a:spcPts val="0"/>
              </a:spcAft>
              <a:buClrTx/>
              <a:buSzPct val="100000"/>
              <a:buFontTx/>
              <a:buChar char="•"/>
              <a:tabLst/>
            </a:pPr>
            <a:r>
              <a:rPr lang="en-IE" dirty="0"/>
              <a:t>Data Profiling</a:t>
            </a:r>
          </a:p>
          <a:p>
            <a:pPr marL="196437" marR="0" indent="-196437" algn="l" defTabSz="430289" rtl="0" latinLnBrk="0">
              <a:lnSpc>
                <a:spcPct val="100000"/>
              </a:lnSpc>
              <a:spcBef>
                <a:spcPts val="1200"/>
              </a:spcBef>
              <a:spcAft>
                <a:spcPts val="0"/>
              </a:spcAft>
              <a:buClrTx/>
              <a:buSzPct val="100000"/>
              <a:buFontTx/>
              <a:buChar char="•"/>
              <a:tabLst/>
            </a:pPr>
            <a:r>
              <a:rPr lang="en-IE" dirty="0"/>
              <a:t>Visualisation</a:t>
            </a:r>
          </a:p>
          <a:p>
            <a:pPr marL="196437" marR="0" indent="-196437" algn="l" defTabSz="430289" rtl="0" latinLnBrk="0">
              <a:lnSpc>
                <a:spcPct val="100000"/>
              </a:lnSpc>
              <a:spcBef>
                <a:spcPts val="1200"/>
              </a:spcBef>
              <a:spcAft>
                <a:spcPts val="0"/>
              </a:spcAft>
              <a:buClrTx/>
              <a:buSzPct val="100000"/>
              <a:buFontTx/>
              <a:buChar char="•"/>
              <a:tabLst/>
            </a:pPr>
            <a:r>
              <a:rPr lang="en-IE" dirty="0"/>
              <a:t>Data Cleaning</a:t>
            </a:r>
          </a:p>
          <a:p>
            <a:pPr marL="196437" marR="0" indent="-196437" algn="l" defTabSz="430289" rtl="0" latinLnBrk="0">
              <a:lnSpc>
                <a:spcPct val="100000"/>
              </a:lnSpc>
              <a:spcBef>
                <a:spcPts val="1200"/>
              </a:spcBef>
              <a:spcAft>
                <a:spcPts val="0"/>
              </a:spcAft>
              <a:buClrTx/>
              <a:buSzPct val="100000"/>
              <a:buFontTx/>
              <a:buChar char="•"/>
              <a:tabLst/>
            </a:pPr>
            <a:r>
              <a:rPr lang="en-IE" dirty="0"/>
              <a:t>Data </a:t>
            </a:r>
            <a:r>
              <a:rPr lang="en-IE" dirty="0" err="1"/>
              <a:t>Subsetting</a:t>
            </a:r>
            <a:endParaRPr lang="en-IE" dirty="0"/>
          </a:p>
          <a:p>
            <a:pPr marL="196437" marR="0" indent="-196437" algn="l" defTabSz="430289" rtl="0" latinLnBrk="0">
              <a:lnSpc>
                <a:spcPct val="100000"/>
              </a:lnSpc>
              <a:spcBef>
                <a:spcPts val="1200"/>
              </a:spcBef>
              <a:spcAft>
                <a:spcPts val="0"/>
              </a:spcAft>
              <a:buClrTx/>
              <a:buSzPct val="100000"/>
              <a:buFontTx/>
              <a:buChar char="•"/>
              <a:tabLst/>
            </a:pPr>
            <a:r>
              <a:rPr lang="en-IE" dirty="0"/>
              <a:t>Data Preparation, Normalisation ,etc</a:t>
            </a:r>
          </a:p>
        </p:txBody>
      </p:sp>
      <p:sp>
        <p:nvSpPr>
          <p:cNvPr id="4" name="Text Placeholder 2">
            <a:extLst>
              <a:ext uri="{FF2B5EF4-FFF2-40B4-BE49-F238E27FC236}">
                <a16:creationId xmlns:a16="http://schemas.microsoft.com/office/drawing/2014/main" id="{1F6E490B-7241-5FB0-1C78-9025F85B6FFB}"/>
              </a:ext>
            </a:extLst>
          </p:cNvPr>
          <p:cNvSpPr txBox="1">
            <a:spLocks/>
          </p:cNvSpPr>
          <p:nvPr/>
        </p:nvSpPr>
        <p:spPr>
          <a:xfrm>
            <a:off x="6291818" y="1634133"/>
            <a:ext cx="5384369" cy="4616648"/>
          </a:xfrm>
          <a:prstGeom prst="rect">
            <a:avLst/>
          </a:prstGeom>
          <a:ln w="12700">
            <a:miter lim="400000"/>
          </a:ln>
          <a:extLst>
            <a:ext uri="{C572A759-6A51-4108-AA02-DFA0A04FC94B}">
              <ma14:wrappingTextBoxFlag xmlns:ma14="http://schemas.microsoft.com/office/mac/drawingml/2011/main" xmlns="" val="1"/>
            </a:ext>
          </a:extLst>
        </p:spPr>
        <p:txBody>
          <a:bodyPr lIns="37415" tIns="37415" rIns="37415" bIns="37415"/>
          <a:lstStyle>
            <a:lvl1pPr marL="196437" marR="0" indent="-196437" algn="l" defTabSz="430289" latinLnBrk="0">
              <a:lnSpc>
                <a:spcPct val="100000"/>
              </a:lnSpc>
              <a:spcBef>
                <a:spcPts val="1200"/>
              </a:spcBef>
              <a:spcAft>
                <a:spcPts val="0"/>
              </a:spcAft>
              <a:buClrTx/>
              <a:buSzPct val="100000"/>
              <a:buFontTx/>
              <a:buChar char="•"/>
              <a:tabLst/>
              <a:defRPr sz="2000" b="0" i="0" u="none" strike="noStrike" cap="none" spc="0" baseline="0">
                <a:ln>
                  <a:noFill/>
                </a:ln>
                <a:solidFill>
                  <a:srgbClr val="747474"/>
                </a:solidFill>
                <a:uFillTx/>
                <a:latin typeface="+mn-lt"/>
                <a:ea typeface="+mn-ea"/>
                <a:cs typeface="+mn-cs"/>
                <a:sym typeface="Helvetica Neue"/>
              </a:defRPr>
            </a:lvl1pPr>
            <a:lvl2pPr marL="711200" marR="0" indent="-266700" algn="l" defTabSz="430289" latinLnBrk="0">
              <a:lnSpc>
                <a:spcPct val="100000"/>
              </a:lnSpc>
              <a:spcBef>
                <a:spcPts val="600"/>
              </a:spcBef>
              <a:spcAft>
                <a:spcPts val="0"/>
              </a:spcAft>
              <a:buClrTx/>
              <a:buSzPct val="100000"/>
              <a:buFontTx/>
              <a:buChar char="•"/>
              <a:tabLst/>
              <a:defRPr sz="1800" b="0" i="0" u="none" strike="noStrike" cap="none" spc="0" baseline="0">
                <a:ln>
                  <a:noFill/>
                </a:ln>
                <a:solidFill>
                  <a:srgbClr val="747474"/>
                </a:solidFill>
                <a:uFillTx/>
                <a:latin typeface="+mn-lt"/>
                <a:ea typeface="+mn-ea"/>
                <a:cs typeface="+mn-cs"/>
                <a:sym typeface="Helvetica Neue"/>
              </a:defRPr>
            </a:lvl2pPr>
            <a:lvl3pPr marL="1155700" marR="0" indent="-266700" algn="l" defTabSz="430289" latinLnBrk="0">
              <a:lnSpc>
                <a:spcPct val="100000"/>
              </a:lnSpc>
              <a:spcBef>
                <a:spcPts val="600"/>
              </a:spcBef>
              <a:spcAft>
                <a:spcPts val="0"/>
              </a:spcAft>
              <a:buClrTx/>
              <a:buSzPct val="100000"/>
              <a:buFontTx/>
              <a:buChar char="•"/>
              <a:tabLst/>
              <a:defRPr sz="1800" b="0" i="0" u="none" strike="noStrike" cap="none" spc="0" baseline="0">
                <a:ln>
                  <a:noFill/>
                </a:ln>
                <a:solidFill>
                  <a:srgbClr val="747474"/>
                </a:solidFill>
                <a:uFillTx/>
                <a:latin typeface="+mn-lt"/>
                <a:ea typeface="+mn-ea"/>
                <a:cs typeface="+mn-cs"/>
                <a:sym typeface="Helvetica Neue"/>
              </a:defRPr>
            </a:lvl3pPr>
            <a:lvl4pPr marL="1600200" marR="0" indent="-266700" algn="l" defTabSz="430289" latinLnBrk="0">
              <a:lnSpc>
                <a:spcPct val="100000"/>
              </a:lnSpc>
              <a:spcBef>
                <a:spcPts val="600"/>
              </a:spcBef>
              <a:spcAft>
                <a:spcPts val="0"/>
              </a:spcAft>
              <a:buClrTx/>
              <a:buSzPct val="100000"/>
              <a:buFontTx/>
              <a:buChar char="•"/>
              <a:tabLst/>
              <a:defRPr sz="1600" b="0" i="0" u="none" strike="noStrike" cap="none" spc="0" baseline="0">
                <a:ln>
                  <a:noFill/>
                </a:ln>
                <a:solidFill>
                  <a:srgbClr val="747474"/>
                </a:solidFill>
                <a:uFillTx/>
                <a:latin typeface="+mn-lt"/>
                <a:ea typeface="+mn-ea"/>
                <a:cs typeface="+mn-cs"/>
                <a:sym typeface="Helvetica Neue"/>
              </a:defRPr>
            </a:lvl4pPr>
            <a:lvl5pPr marL="2044700" marR="0" indent="-266700" algn="l" defTabSz="430289" latinLnBrk="0">
              <a:lnSpc>
                <a:spcPct val="100000"/>
              </a:lnSpc>
              <a:spcBef>
                <a:spcPts val="600"/>
              </a:spcBef>
              <a:spcAft>
                <a:spcPts val="0"/>
              </a:spcAft>
              <a:buClrTx/>
              <a:buSzPct val="100000"/>
              <a:buFontTx/>
              <a:buChar char="•"/>
              <a:tabLst/>
              <a:defRPr sz="1600" b="0" i="0" u="none" strike="noStrike" cap="none" spc="0" baseline="0">
                <a:ln>
                  <a:noFill/>
                </a:ln>
                <a:solidFill>
                  <a:srgbClr val="747474"/>
                </a:solidFill>
                <a:uFillTx/>
                <a:latin typeface="+mn-lt"/>
                <a:ea typeface="+mn-ea"/>
                <a:cs typeface="+mn-cs"/>
                <a:sym typeface="Helvetica Neue"/>
              </a:defRPr>
            </a:lvl5pPr>
            <a:lvl6pPr marL="1818291"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6pPr>
            <a:lvl7pPr marL="2145686"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7pPr>
            <a:lvl8pPr marL="2473079"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8pPr>
            <a:lvl9pPr marL="2800472"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9pPr>
          </a:lstStyle>
          <a:p>
            <a:pPr rtl="0" hangingPunct="1"/>
            <a:r>
              <a:rPr lang="en-IE" dirty="0">
                <a:solidFill>
                  <a:srgbClr val="0070C0"/>
                </a:solidFill>
              </a:rPr>
              <a:t>Getting Data</a:t>
            </a:r>
          </a:p>
          <a:p>
            <a:pPr rtl="0" hangingPunct="1"/>
            <a:r>
              <a:rPr lang="en-IE" dirty="0">
                <a:solidFill>
                  <a:srgbClr val="0070C0"/>
                </a:solidFill>
              </a:rPr>
              <a:t>Replacing Missing values (Imputing Values)</a:t>
            </a:r>
          </a:p>
          <a:p>
            <a:pPr lvl="1" hangingPunct="1"/>
            <a:r>
              <a:rPr lang="en-IE" dirty="0">
                <a:solidFill>
                  <a:srgbClr val="0070C0"/>
                </a:solidFill>
              </a:rPr>
              <a:t>Can also remove data </a:t>
            </a:r>
          </a:p>
          <a:p>
            <a:pPr rtl="0" hangingPunct="1"/>
            <a:r>
              <a:rPr lang="en-IE" dirty="0">
                <a:solidFill>
                  <a:srgbClr val="0070C0"/>
                </a:solidFill>
              </a:rPr>
              <a:t>Recoding Data (Transforming)</a:t>
            </a:r>
          </a:p>
          <a:p>
            <a:pPr lvl="1" hangingPunct="1"/>
            <a:r>
              <a:rPr lang="en-IE" dirty="0">
                <a:solidFill>
                  <a:srgbClr val="0070C0"/>
                </a:solidFill>
              </a:rPr>
              <a:t>Categorical</a:t>
            </a:r>
          </a:p>
          <a:p>
            <a:pPr lvl="1" hangingPunct="1"/>
            <a:r>
              <a:rPr lang="en-IE" dirty="0">
                <a:solidFill>
                  <a:srgbClr val="0070C0"/>
                </a:solidFill>
              </a:rPr>
              <a:t>Numerical</a:t>
            </a:r>
          </a:p>
          <a:p>
            <a:pPr rtl="0" hangingPunct="1"/>
            <a:r>
              <a:rPr lang="en-IE" dirty="0" err="1">
                <a:solidFill>
                  <a:srgbClr val="0070C0"/>
                </a:solidFill>
              </a:rPr>
              <a:t>Subsetting</a:t>
            </a:r>
            <a:endParaRPr lang="en-IE" dirty="0">
              <a:solidFill>
                <a:srgbClr val="0070C0"/>
              </a:solidFill>
            </a:endParaRPr>
          </a:p>
          <a:p>
            <a:pPr rtl="0" hangingPunct="1"/>
            <a:r>
              <a:rPr lang="en-IE" dirty="0">
                <a:solidFill>
                  <a:srgbClr val="0070C0"/>
                </a:solidFill>
              </a:rPr>
              <a:t>Correlated Data</a:t>
            </a:r>
          </a:p>
          <a:p>
            <a:pPr rtl="0" hangingPunct="1"/>
            <a:r>
              <a:rPr lang="en-IE" dirty="0">
                <a:solidFill>
                  <a:srgbClr val="0070C0"/>
                </a:solidFill>
              </a:rPr>
              <a:t>Feature Engineering</a:t>
            </a:r>
          </a:p>
          <a:p>
            <a:pPr rtl="0" hangingPunct="1"/>
            <a:r>
              <a:rPr lang="en-IE" dirty="0">
                <a:solidFill>
                  <a:srgbClr val="0070C0"/>
                </a:solidFill>
              </a:rPr>
              <a:t>Handing Imbalanced data set</a:t>
            </a:r>
          </a:p>
          <a:p>
            <a:pPr rtl="0" hangingPunct="1"/>
            <a:r>
              <a:rPr lang="en-IE" dirty="0">
                <a:solidFill>
                  <a:srgbClr val="0070C0"/>
                </a:solidFill>
              </a:rPr>
              <a:t>Sampling Data</a:t>
            </a:r>
          </a:p>
          <a:p>
            <a:pPr rtl="0" hangingPunct="1"/>
            <a:r>
              <a:rPr lang="en-IE" dirty="0">
                <a:solidFill>
                  <a:srgbClr val="0070C0"/>
                </a:solidFill>
              </a:rPr>
              <a:t>Splitting Data into different data sets</a:t>
            </a:r>
          </a:p>
          <a:p>
            <a:pPr rtl="0" hangingPunct="1"/>
            <a:endParaRPr lang="en-IE" dirty="0">
              <a:solidFill>
                <a:srgbClr val="0070C0"/>
              </a:solidFill>
            </a:endParaRPr>
          </a:p>
          <a:p>
            <a:pPr rtl="0" hangingPunct="1"/>
            <a:endParaRPr lang="en-IE" dirty="0">
              <a:solidFill>
                <a:srgbClr val="0070C0"/>
              </a:solidFill>
            </a:endParaRPr>
          </a:p>
        </p:txBody>
      </p:sp>
    </p:spTree>
    <p:extLst>
      <p:ext uri="{BB962C8B-B14F-4D97-AF65-F5344CB8AC3E}">
        <p14:creationId xmlns:p14="http://schemas.microsoft.com/office/powerpoint/2010/main" val="154475917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EEB5-DDC2-9070-D4B6-0539DA11DCAD}"/>
              </a:ext>
            </a:extLst>
          </p:cNvPr>
          <p:cNvSpPr>
            <a:spLocks noGrp="1"/>
          </p:cNvSpPr>
          <p:nvPr>
            <p:ph type="title"/>
          </p:nvPr>
        </p:nvSpPr>
        <p:spPr/>
        <p:txBody>
          <a:bodyPr/>
          <a:lstStyle/>
          <a:p>
            <a:r>
              <a:rPr lang="en-IE" dirty="0"/>
              <a:t>Converting Text Data</a:t>
            </a:r>
          </a:p>
        </p:txBody>
      </p:sp>
      <p:sp>
        <p:nvSpPr>
          <p:cNvPr id="3" name="Content Placeholder 2">
            <a:extLst>
              <a:ext uri="{FF2B5EF4-FFF2-40B4-BE49-F238E27FC236}">
                <a16:creationId xmlns:a16="http://schemas.microsoft.com/office/drawing/2014/main" id="{63972747-3CC8-7496-5D59-730305D7BBCE}"/>
              </a:ext>
            </a:extLst>
          </p:cNvPr>
          <p:cNvSpPr>
            <a:spLocks noGrp="1"/>
          </p:cNvSpPr>
          <p:nvPr>
            <p:ph idx="1"/>
          </p:nvPr>
        </p:nvSpPr>
        <p:spPr/>
        <p:txBody>
          <a:bodyPr/>
          <a:lstStyle/>
          <a:p>
            <a:r>
              <a:rPr lang="en-GB" dirty="0"/>
              <a:t>Some examples include:</a:t>
            </a:r>
          </a:p>
          <a:p>
            <a:pPr lvl="1">
              <a:buFont typeface="Arial" panose="020B0604020202020204" pitchFamily="34" charset="0"/>
              <a:buChar char="•"/>
            </a:pPr>
            <a:r>
              <a:rPr lang="en-GB" sz="1800" dirty="0"/>
              <a:t>A “</a:t>
            </a:r>
            <a:r>
              <a:rPr lang="en-GB" sz="1800" i="1" dirty="0"/>
              <a:t>pet</a:t>
            </a:r>
            <a:r>
              <a:rPr lang="en-GB" sz="1800" dirty="0"/>
              <a:t>” variable with the values: “</a:t>
            </a:r>
            <a:r>
              <a:rPr lang="en-GB" sz="1800" i="1" dirty="0"/>
              <a:t>dog</a:t>
            </a:r>
            <a:r>
              <a:rPr lang="en-GB" sz="1800" dirty="0"/>
              <a:t>” and “</a:t>
            </a:r>
            <a:r>
              <a:rPr lang="en-GB" sz="1800" i="1" dirty="0"/>
              <a:t>cat</a:t>
            </a:r>
            <a:r>
              <a:rPr lang="en-GB" sz="1800" dirty="0"/>
              <a:t>“.</a:t>
            </a:r>
          </a:p>
          <a:p>
            <a:pPr lvl="1">
              <a:buFont typeface="Arial" panose="020B0604020202020204" pitchFamily="34" charset="0"/>
              <a:buChar char="•"/>
            </a:pPr>
            <a:r>
              <a:rPr lang="en-GB" sz="1800" dirty="0"/>
              <a:t>A “</a:t>
            </a:r>
            <a:r>
              <a:rPr lang="en-GB" sz="1800" i="1" dirty="0" err="1"/>
              <a:t>color</a:t>
            </a:r>
            <a:r>
              <a:rPr lang="en-GB" sz="1800" dirty="0"/>
              <a:t>” variable with the values: “</a:t>
            </a:r>
            <a:r>
              <a:rPr lang="en-GB" sz="1800" i="1" dirty="0"/>
              <a:t>red</a:t>
            </a:r>
            <a:r>
              <a:rPr lang="en-GB" sz="1800" dirty="0"/>
              <a:t>“, “</a:t>
            </a:r>
            <a:r>
              <a:rPr lang="en-GB" sz="1800" i="1" dirty="0"/>
              <a:t>green</a:t>
            </a:r>
            <a:r>
              <a:rPr lang="en-GB" sz="1800" dirty="0"/>
              <a:t>” and “</a:t>
            </a:r>
            <a:r>
              <a:rPr lang="en-GB" sz="1800" i="1" dirty="0"/>
              <a:t>blue</a:t>
            </a:r>
            <a:r>
              <a:rPr lang="en-GB" sz="1800" dirty="0"/>
              <a:t>“.</a:t>
            </a:r>
          </a:p>
          <a:p>
            <a:pPr lvl="1">
              <a:buFont typeface="Arial" panose="020B0604020202020204" pitchFamily="34" charset="0"/>
              <a:buChar char="•"/>
            </a:pPr>
            <a:r>
              <a:rPr lang="en-GB" sz="1800" dirty="0"/>
              <a:t>A “</a:t>
            </a:r>
            <a:r>
              <a:rPr lang="en-GB" sz="1800" i="1" dirty="0"/>
              <a:t>place</a:t>
            </a:r>
            <a:r>
              <a:rPr lang="en-GB" sz="1800" dirty="0"/>
              <a:t>” variable with the values: “first”, “</a:t>
            </a:r>
            <a:r>
              <a:rPr lang="en-GB" sz="1800" i="1" dirty="0"/>
              <a:t>second</a:t>
            </a:r>
            <a:r>
              <a:rPr lang="en-GB" sz="1800" dirty="0"/>
              <a:t>” </a:t>
            </a:r>
            <a:r>
              <a:rPr lang="en-GB" sz="1800" i="1" dirty="0"/>
              <a:t>and</a:t>
            </a:r>
            <a:r>
              <a:rPr lang="en-GB" sz="1800" dirty="0"/>
              <a:t> “</a:t>
            </a:r>
            <a:r>
              <a:rPr lang="en-GB" sz="1800" i="1" dirty="0"/>
              <a:t>third</a:t>
            </a:r>
            <a:r>
              <a:rPr lang="en-GB" sz="1800" dirty="0"/>
              <a:t>“.</a:t>
            </a:r>
          </a:p>
          <a:p>
            <a:pPr lvl="1">
              <a:buFont typeface="Arial" panose="020B0604020202020204" pitchFamily="34" charset="0"/>
              <a:buChar char="•"/>
            </a:pPr>
            <a:endParaRPr lang="en-IE" dirty="0"/>
          </a:p>
          <a:p>
            <a:pPr marL="196437" marR="0" indent="-196437" algn="l" defTabSz="430289" rtl="0" latinLnBrk="0">
              <a:lnSpc>
                <a:spcPct val="100000"/>
              </a:lnSpc>
              <a:spcBef>
                <a:spcPts val="1200"/>
              </a:spcBef>
              <a:spcAft>
                <a:spcPts val="0"/>
              </a:spcAft>
              <a:buClrTx/>
              <a:buSzPct val="100000"/>
              <a:buFontTx/>
              <a:buChar char="•"/>
              <a:tabLst/>
            </a:pPr>
            <a:r>
              <a:rPr lang="en-IE" dirty="0"/>
              <a:t>Possible approaches</a:t>
            </a:r>
          </a:p>
          <a:p>
            <a:pPr lvl="1" indent="-196437" rtl="0">
              <a:spcBef>
                <a:spcPts val="800"/>
              </a:spcBef>
            </a:pPr>
            <a:r>
              <a:rPr lang="en-IE" sz="1800" dirty="0"/>
              <a:t>One Hot Coding</a:t>
            </a:r>
          </a:p>
          <a:p>
            <a:pPr lvl="1" indent="-196437" rtl="0">
              <a:spcBef>
                <a:spcPts val="800"/>
              </a:spcBef>
            </a:pPr>
            <a:r>
              <a:rPr lang="en-IE" sz="1800" dirty="0"/>
              <a:t>Find/Replace (Manual Coding)</a:t>
            </a:r>
          </a:p>
          <a:p>
            <a:pPr lvl="1" indent="-196437" rtl="0">
              <a:spcBef>
                <a:spcPts val="800"/>
              </a:spcBef>
            </a:pPr>
            <a:r>
              <a:rPr lang="en-IE" sz="1800" dirty="0"/>
              <a:t>Label Encodings</a:t>
            </a:r>
          </a:p>
          <a:p>
            <a:pPr lvl="1" indent="-196437" rtl="0">
              <a:spcBef>
                <a:spcPts val="1200"/>
              </a:spcBef>
            </a:pPr>
            <a:endParaRPr lang="en-IE" sz="1600" dirty="0"/>
          </a:p>
          <a:p>
            <a:pPr marL="196437" marR="0" indent="-196437" algn="l" defTabSz="430289" rtl="0" latinLnBrk="0">
              <a:lnSpc>
                <a:spcPct val="100000"/>
              </a:lnSpc>
              <a:spcBef>
                <a:spcPts val="1200"/>
              </a:spcBef>
              <a:spcAft>
                <a:spcPts val="0"/>
              </a:spcAft>
              <a:buClrTx/>
              <a:buSzPct val="100000"/>
              <a:buFontTx/>
              <a:buChar char="•"/>
              <a:tabLst/>
            </a:pPr>
            <a:r>
              <a:rPr lang="en-IE" dirty="0"/>
              <a:t>Everyone has the own favourite  way of doing these things</a:t>
            </a:r>
          </a:p>
          <a:p>
            <a:pPr marL="196437" marR="0" indent="-196437" algn="l" defTabSz="430289" rtl="0" latinLnBrk="0">
              <a:lnSpc>
                <a:spcPct val="100000"/>
              </a:lnSpc>
              <a:spcBef>
                <a:spcPts val="1200"/>
              </a:spcBef>
              <a:spcAft>
                <a:spcPts val="0"/>
              </a:spcAft>
              <a:buClrTx/>
              <a:buSzPct val="100000"/>
              <a:buFontTx/>
              <a:buChar char="•"/>
              <a:tabLst/>
            </a:pPr>
            <a:r>
              <a:rPr lang="en-IE" dirty="0"/>
              <a:t>New approaches, libraries, code etc are coming available all the time</a:t>
            </a:r>
          </a:p>
          <a:p>
            <a:pPr marL="196437" marR="0" indent="-196437" algn="l" defTabSz="430289" rtl="0" latinLnBrk="0">
              <a:lnSpc>
                <a:spcPct val="100000"/>
              </a:lnSpc>
              <a:spcBef>
                <a:spcPts val="1200"/>
              </a:spcBef>
              <a:spcAft>
                <a:spcPts val="0"/>
              </a:spcAft>
              <a:buClrTx/>
              <a:buSzPct val="100000"/>
              <a:buFontTx/>
              <a:buChar char="•"/>
              <a:tabLst/>
            </a:pPr>
            <a:r>
              <a:rPr lang="en-IE" dirty="0"/>
              <a:t>The above are quick and easy for you to get started</a:t>
            </a:r>
          </a:p>
          <a:p>
            <a:pPr marL="196437" marR="0" indent="-196437" algn="l" defTabSz="430289" rtl="0" latinLnBrk="0">
              <a:lnSpc>
                <a:spcPct val="100000"/>
              </a:lnSpc>
              <a:spcBef>
                <a:spcPts val="1200"/>
              </a:spcBef>
              <a:spcAft>
                <a:spcPts val="0"/>
              </a:spcAft>
              <a:buClrTx/>
              <a:buSzPct val="100000"/>
              <a:buFontTx/>
              <a:buChar char="•"/>
              <a:tabLst/>
            </a:pPr>
            <a:endParaRPr lang="en-IE" dirty="0"/>
          </a:p>
          <a:p>
            <a:pPr marL="196437" marR="0" indent="-196437" algn="l" defTabSz="430289" rtl="0" latinLnBrk="0">
              <a:lnSpc>
                <a:spcPct val="100000"/>
              </a:lnSpc>
              <a:spcBef>
                <a:spcPts val="1200"/>
              </a:spcBef>
              <a:spcAft>
                <a:spcPts val="0"/>
              </a:spcAft>
              <a:buClrTx/>
              <a:buSzPct val="100000"/>
              <a:buFontTx/>
              <a:buChar char="•"/>
              <a:tabLst/>
            </a:pPr>
            <a:endParaRPr lang="en-IE" dirty="0"/>
          </a:p>
        </p:txBody>
      </p:sp>
      <p:sp>
        <p:nvSpPr>
          <p:cNvPr id="4" name="TextBox 3">
            <a:extLst>
              <a:ext uri="{FF2B5EF4-FFF2-40B4-BE49-F238E27FC236}">
                <a16:creationId xmlns:a16="http://schemas.microsoft.com/office/drawing/2014/main" id="{5F94B379-3680-8E9A-9601-3CDBFBD88056}"/>
              </a:ext>
            </a:extLst>
          </p:cNvPr>
          <p:cNvSpPr txBox="1"/>
          <p:nvPr/>
        </p:nvSpPr>
        <p:spPr>
          <a:xfrm>
            <a:off x="8282913" y="3629035"/>
            <a:ext cx="3373308" cy="84125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chemeClr val="bg1"/>
                </a:solidFill>
                <a:effectLst/>
                <a:uFillTx/>
                <a:latin typeface="+mj-lt"/>
                <a:ea typeface="+mj-ea"/>
                <a:cs typeface="+mj-cs"/>
                <a:sym typeface="Helvetica Neue Light"/>
              </a:rPr>
              <a:t>Let’s have a look at an example of each</a:t>
            </a:r>
          </a:p>
        </p:txBody>
      </p:sp>
    </p:spTree>
    <p:extLst>
      <p:ext uri="{BB962C8B-B14F-4D97-AF65-F5344CB8AC3E}">
        <p14:creationId xmlns:p14="http://schemas.microsoft.com/office/powerpoint/2010/main" val="184521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FCE4-279B-D407-0D36-29C880EC170B}"/>
              </a:ext>
            </a:extLst>
          </p:cNvPr>
          <p:cNvSpPr>
            <a:spLocks noGrp="1"/>
          </p:cNvSpPr>
          <p:nvPr>
            <p:ph type="title"/>
          </p:nvPr>
        </p:nvSpPr>
        <p:spPr/>
        <p:txBody>
          <a:bodyPr/>
          <a:lstStyle/>
          <a:p>
            <a:r>
              <a:rPr lang="en-IE" dirty="0"/>
              <a:t>One-Hot Coding</a:t>
            </a:r>
          </a:p>
        </p:txBody>
      </p:sp>
      <p:sp>
        <p:nvSpPr>
          <p:cNvPr id="3" name="Content Placeholder 2">
            <a:extLst>
              <a:ext uri="{FF2B5EF4-FFF2-40B4-BE49-F238E27FC236}">
                <a16:creationId xmlns:a16="http://schemas.microsoft.com/office/drawing/2014/main" id="{B0260EDA-B1B4-7A1B-F5E5-AAF4309BC4B7}"/>
              </a:ext>
            </a:extLst>
          </p:cNvPr>
          <p:cNvSpPr>
            <a:spLocks noGrp="1"/>
          </p:cNvSpPr>
          <p:nvPr>
            <p:ph idx="1"/>
          </p:nvPr>
        </p:nvSpPr>
        <p:spPr/>
        <p:txBody>
          <a:bodyPr/>
          <a:lstStyle/>
          <a:p>
            <a:pPr marL="196437" marR="0" indent="-196437" algn="l" defTabSz="430289" rtl="0" latinLnBrk="0">
              <a:lnSpc>
                <a:spcPct val="100000"/>
              </a:lnSpc>
              <a:spcBef>
                <a:spcPts val="600"/>
              </a:spcBef>
              <a:spcAft>
                <a:spcPts val="0"/>
              </a:spcAft>
              <a:buClrTx/>
              <a:buSzPct val="100000"/>
              <a:buFontTx/>
              <a:buChar char="•"/>
              <a:tabLst/>
            </a:pPr>
            <a:r>
              <a:rPr lang="en-IE" dirty="0"/>
              <a:t>Creates a new attribute/feature for each distinct value </a:t>
            </a:r>
          </a:p>
          <a:p>
            <a:pPr lvl="1" indent="-196437" rtl="0"/>
            <a:r>
              <a:rPr lang="en-IE" dirty="0"/>
              <a:t>If a categorical variable has 5 values, then 5 new attributes/features will be created</a:t>
            </a:r>
          </a:p>
        </p:txBody>
      </p:sp>
      <p:sp>
        <p:nvSpPr>
          <p:cNvPr id="5" name="TextBox 4">
            <a:extLst>
              <a:ext uri="{FF2B5EF4-FFF2-40B4-BE49-F238E27FC236}">
                <a16:creationId xmlns:a16="http://schemas.microsoft.com/office/drawing/2014/main" id="{325FE281-3791-66B4-89E7-49E26D7508E1}"/>
              </a:ext>
            </a:extLst>
          </p:cNvPr>
          <p:cNvSpPr txBox="1"/>
          <p:nvPr/>
        </p:nvSpPr>
        <p:spPr>
          <a:xfrm>
            <a:off x="916686" y="2480003"/>
            <a:ext cx="11275314"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spcBef>
                <a:spcPts val="0"/>
              </a:spcBef>
              <a:spcAft>
                <a:spcPts val="0"/>
              </a:spcAft>
            </a:pPr>
            <a:r>
              <a:rPr lang="en-GB" sz="1600" b="0" i="0" u="none" strike="noStrike" dirty="0">
                <a:solidFill>
                  <a:srgbClr val="000000"/>
                </a:solidFill>
                <a:effectLst/>
                <a:latin typeface="Courier New" panose="02070309020205020404" pitchFamily="49" charset="0"/>
                <a:cs typeface="Courier New" panose="02070309020205020404" pitchFamily="49" charset="0"/>
              </a:rPr>
              <a:t>import pandas as pd</a:t>
            </a:r>
            <a:endParaRPr lang="en-GB" sz="1600" dirty="0">
              <a:effectLst/>
              <a:latin typeface="Courier New" panose="02070309020205020404" pitchFamily="49" charset="0"/>
              <a:cs typeface="Courier New" panose="02070309020205020404" pitchFamily="49" charset="0"/>
            </a:endParaRPr>
          </a:p>
          <a:p>
            <a:pPr algn="l" rtl="0">
              <a:spcBef>
                <a:spcPts val="0"/>
              </a:spcBef>
              <a:spcAft>
                <a:spcPts val="0"/>
              </a:spcAft>
            </a:pPr>
            <a:r>
              <a:rPr lang="en-GB" sz="1600" b="0" i="0" u="none" strike="noStrike" dirty="0">
                <a:solidFill>
                  <a:srgbClr val="000000"/>
                </a:solidFill>
                <a:effectLst/>
                <a:latin typeface="Courier New" panose="02070309020205020404" pitchFamily="49" charset="0"/>
                <a:cs typeface="Courier New" panose="02070309020205020404" pitchFamily="49" charset="0"/>
              </a:rPr>
              <a:t>import </a:t>
            </a:r>
            <a:r>
              <a:rPr lang="en-GB" sz="1600" b="0" i="0" u="none" strike="noStrike" dirty="0" err="1">
                <a:solidFill>
                  <a:srgbClr val="000000"/>
                </a:solidFill>
                <a:effectLst/>
                <a:latin typeface="Courier New" panose="02070309020205020404" pitchFamily="49" charset="0"/>
                <a:cs typeface="Courier New" panose="02070309020205020404" pitchFamily="49" charset="0"/>
              </a:rPr>
              <a:t>numpy</a:t>
            </a:r>
            <a:r>
              <a:rPr lang="en-GB" sz="1600" b="0" i="0" u="none" strike="noStrike" dirty="0">
                <a:solidFill>
                  <a:srgbClr val="000000"/>
                </a:solidFill>
                <a:effectLst/>
                <a:latin typeface="Courier New" panose="02070309020205020404" pitchFamily="49" charset="0"/>
                <a:cs typeface="Courier New" panose="02070309020205020404" pitchFamily="49" charset="0"/>
              </a:rPr>
              <a:t> as np</a:t>
            </a:r>
            <a:endParaRPr lang="en-GB" sz="1600" dirty="0">
              <a:effectLst/>
              <a:latin typeface="Courier New" panose="02070309020205020404" pitchFamily="49" charset="0"/>
              <a:cs typeface="Courier New" panose="02070309020205020404" pitchFamily="49" charset="0"/>
            </a:endParaRPr>
          </a:p>
          <a:p>
            <a:pPr algn="l" rtl="0">
              <a:spcBef>
                <a:spcPts val="0"/>
              </a:spcBef>
              <a:spcAft>
                <a:spcPts val="0"/>
              </a:spcAft>
            </a:pPr>
            <a:r>
              <a:rPr lang="en-GB" sz="1600" b="0" i="0" u="none" strike="noStrike" dirty="0">
                <a:solidFill>
                  <a:srgbClr val="000000"/>
                </a:solidFill>
                <a:effectLst/>
                <a:latin typeface="Courier New" panose="02070309020205020404" pitchFamily="49" charset="0"/>
                <a:cs typeface="Courier New" panose="02070309020205020404" pitchFamily="49" charset="0"/>
              </a:rPr>
              <a:t>import matplotlib as </a:t>
            </a:r>
            <a:r>
              <a:rPr lang="en-GB" sz="1600" b="0" i="0" u="none" strike="noStrike" dirty="0" err="1">
                <a:solidFill>
                  <a:srgbClr val="000000"/>
                </a:solidFill>
                <a:effectLst/>
                <a:latin typeface="Courier New" panose="02070309020205020404" pitchFamily="49" charset="0"/>
                <a:cs typeface="Courier New" panose="02070309020205020404" pitchFamily="49" charset="0"/>
              </a:rPr>
              <a:t>plt</a:t>
            </a:r>
            <a:endParaRPr lang="en-GB" sz="1600" dirty="0">
              <a:effectLst/>
              <a:latin typeface="Courier New" panose="02070309020205020404" pitchFamily="49" charset="0"/>
              <a:cs typeface="Courier New" panose="02070309020205020404" pitchFamily="49" charset="0"/>
            </a:endParaRPr>
          </a:p>
          <a:p>
            <a:pPr algn="l" rtl="0">
              <a:spcBef>
                <a:spcPts val="0"/>
              </a:spcBef>
              <a:spcAft>
                <a:spcPts val="0"/>
              </a:spcAft>
            </a:pPr>
            <a:r>
              <a:rPr lang="en-GB" sz="1600" b="0" i="0" u="none" strike="noStrike" dirty="0" err="1">
                <a:solidFill>
                  <a:srgbClr val="000000"/>
                </a:solidFill>
                <a:effectLst/>
                <a:latin typeface="Courier New" panose="02070309020205020404" pitchFamily="49" charset="0"/>
                <a:cs typeface="Courier New" panose="02070309020205020404" pitchFamily="49" charset="0"/>
              </a:rPr>
              <a:t>videoReview</a:t>
            </a:r>
            <a:r>
              <a:rPr lang="en-GB" sz="1600" b="0" i="0" u="none" strike="noStrike" dirty="0">
                <a:solidFill>
                  <a:srgbClr val="000000"/>
                </a:solidFill>
                <a:effectLst/>
                <a:latin typeface="Courier New" panose="02070309020205020404" pitchFamily="49" charset="0"/>
                <a:cs typeface="Courier New" panose="02070309020205020404" pitchFamily="49" charset="0"/>
              </a:rPr>
              <a:t> = </a:t>
            </a:r>
            <a:r>
              <a:rPr lang="en-GB" sz="1600" b="0" i="0" u="none" strike="noStrike" dirty="0" err="1">
                <a:solidFill>
                  <a:srgbClr val="000000"/>
                </a:solidFill>
                <a:effectLst/>
                <a:latin typeface="Courier New" panose="02070309020205020404" pitchFamily="49" charset="0"/>
                <a:cs typeface="Courier New" panose="02070309020205020404" pitchFamily="49" charset="0"/>
              </a:rPr>
              <a:t>pd.read_csv</a:t>
            </a:r>
            <a:r>
              <a:rPr lang="en-GB" sz="1600" b="0" i="0" u="none" strike="noStrike" dirty="0">
                <a:solidFill>
                  <a:srgbClr val="000000"/>
                </a:solidFill>
                <a:effectLst/>
                <a:latin typeface="Courier New" panose="02070309020205020404" pitchFamily="49" charset="0"/>
                <a:cs typeface="Courier New" panose="02070309020205020404" pitchFamily="49" charset="0"/>
              </a:rPr>
              <a:t>('/Users/</a:t>
            </a:r>
            <a:r>
              <a:rPr lang="en-GB" sz="1600" b="0" i="0" u="none" strike="noStrike" dirty="0" err="1">
                <a:solidFill>
                  <a:srgbClr val="000000"/>
                </a:solidFill>
                <a:effectLst/>
                <a:latin typeface="Courier New" panose="02070309020205020404" pitchFamily="49" charset="0"/>
                <a:cs typeface="Courier New" panose="02070309020205020404" pitchFamily="49" charset="0"/>
              </a:rPr>
              <a:t>brendan.tierney</a:t>
            </a:r>
            <a:r>
              <a:rPr lang="en-GB" sz="1600" b="0" i="0" u="none" strike="noStrike" dirty="0">
                <a:solidFill>
                  <a:srgbClr val="000000"/>
                </a:solidFill>
                <a:effectLst/>
                <a:latin typeface="Courier New" panose="02070309020205020404" pitchFamily="49" charset="0"/>
                <a:cs typeface="Courier New" panose="02070309020205020404" pitchFamily="49" charset="0"/>
              </a:rPr>
              <a:t>/Downloads/Video_Games_Sales_as_at_22_Dec_2016.csv') </a:t>
            </a:r>
            <a:endParaRPr lang="en-GB" sz="1600" dirty="0">
              <a:effectLst/>
              <a:latin typeface="Courier New" panose="02070309020205020404" pitchFamily="49" charset="0"/>
              <a:cs typeface="Courier New" panose="02070309020205020404" pitchFamily="49" charset="0"/>
            </a:endParaRPr>
          </a:p>
          <a:p>
            <a:pPr algn="l" rtl="0">
              <a:spcBef>
                <a:spcPts val="0"/>
              </a:spcBef>
              <a:spcAft>
                <a:spcPts val="0"/>
              </a:spcAft>
            </a:pPr>
            <a:r>
              <a:rPr lang="en-GB" sz="1600" b="0" i="0" u="none" strike="noStrike" dirty="0" err="1">
                <a:solidFill>
                  <a:srgbClr val="000000"/>
                </a:solidFill>
                <a:effectLst/>
                <a:latin typeface="Courier New" panose="02070309020205020404" pitchFamily="49" charset="0"/>
                <a:cs typeface="Courier New" panose="02070309020205020404" pitchFamily="49" charset="0"/>
              </a:rPr>
              <a:t>videoReview.head</a:t>
            </a:r>
            <a:r>
              <a:rPr lang="en-GB" sz="1600" b="0" i="0" u="none" strike="noStrike" dirty="0">
                <a:solidFill>
                  <a:srgbClr val="000000"/>
                </a:solidFill>
                <a:effectLst/>
                <a:latin typeface="Courier New" panose="02070309020205020404" pitchFamily="49" charset="0"/>
                <a:cs typeface="Courier New" panose="02070309020205020404" pitchFamily="49" charset="0"/>
              </a:rPr>
              <a:t>(10)</a:t>
            </a:r>
            <a:endParaRPr lang="en-GB" sz="1600" dirty="0">
              <a:effectLst/>
              <a:latin typeface="Courier New" panose="02070309020205020404" pitchFamily="49" charset="0"/>
              <a:cs typeface="Courier New" panose="02070309020205020404" pitchFamily="49" charset="0"/>
            </a:endParaRPr>
          </a:p>
        </p:txBody>
      </p:sp>
      <p:pic>
        <p:nvPicPr>
          <p:cNvPr id="6" name="Picture 5">
            <a:extLst>
              <a:ext uri="{FF2B5EF4-FFF2-40B4-BE49-F238E27FC236}">
                <a16:creationId xmlns:a16="http://schemas.microsoft.com/office/drawing/2014/main" id="{0BEDA7E8-CF4A-39C5-9887-75878140795A}"/>
              </a:ext>
            </a:extLst>
          </p:cNvPr>
          <p:cNvPicPr>
            <a:picLocks noChangeAspect="1"/>
          </p:cNvPicPr>
          <p:nvPr/>
        </p:nvPicPr>
        <p:blipFill>
          <a:blip r:embed="rId2"/>
          <a:stretch>
            <a:fillRect/>
          </a:stretch>
        </p:blipFill>
        <p:spPr>
          <a:xfrm>
            <a:off x="4229198" y="4022835"/>
            <a:ext cx="5533546" cy="2835165"/>
          </a:xfrm>
          <a:prstGeom prst="rect">
            <a:avLst/>
          </a:prstGeom>
        </p:spPr>
      </p:pic>
    </p:spTree>
    <p:extLst>
      <p:ext uri="{BB962C8B-B14F-4D97-AF65-F5344CB8AC3E}">
        <p14:creationId xmlns:p14="http://schemas.microsoft.com/office/powerpoint/2010/main" val="3240303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9088-5474-9F36-1A97-3F285B622284}"/>
              </a:ext>
            </a:extLst>
          </p:cNvPr>
          <p:cNvSpPr>
            <a:spLocks noGrp="1"/>
          </p:cNvSpPr>
          <p:nvPr>
            <p:ph type="title"/>
          </p:nvPr>
        </p:nvSpPr>
        <p:spPr/>
        <p:txBody>
          <a:bodyPr/>
          <a:lstStyle/>
          <a:p>
            <a:r>
              <a:rPr lang="en-IE" dirty="0"/>
              <a:t>One-Hot Coding</a:t>
            </a:r>
          </a:p>
        </p:txBody>
      </p:sp>
      <p:sp>
        <p:nvSpPr>
          <p:cNvPr id="3" name="Content Placeholder 2">
            <a:extLst>
              <a:ext uri="{FF2B5EF4-FFF2-40B4-BE49-F238E27FC236}">
                <a16:creationId xmlns:a16="http://schemas.microsoft.com/office/drawing/2014/main" id="{780F0FDB-FAA9-61E0-F37A-49F756BD584A}"/>
              </a:ext>
            </a:extLst>
          </p:cNvPr>
          <p:cNvSpPr>
            <a:spLocks noGrp="1"/>
          </p:cNvSpPr>
          <p:nvPr>
            <p:ph idx="1"/>
          </p:nvPr>
        </p:nvSpPr>
        <p:spPr/>
        <p:txBody>
          <a:bodyPr/>
          <a:lstStyle/>
          <a:p>
            <a:pPr marL="0" marR="0" indent="0" algn="l" defTabSz="430289" rtl="0" latinLnBrk="0">
              <a:lnSpc>
                <a:spcPct val="100000"/>
              </a:lnSpc>
              <a:spcBef>
                <a:spcPts val="600"/>
              </a:spcBef>
              <a:spcAft>
                <a:spcPts val="0"/>
              </a:spcAft>
              <a:buClrTx/>
              <a:buSzPct val="100000"/>
              <a:buFontTx/>
              <a:buNone/>
              <a:tabLst/>
            </a:pPr>
            <a:r>
              <a:rPr lang="en-IE" sz="1400" dirty="0">
                <a:latin typeface="Courier New" panose="02070309020205020404" pitchFamily="49" charset="0"/>
                <a:cs typeface="Courier New" panose="02070309020205020404" pitchFamily="49" charset="0"/>
              </a:rPr>
              <a:t>#apply one-hot-coding to all the categorical variables</a:t>
            </a:r>
          </a:p>
          <a:p>
            <a:pPr marL="0" marR="0" indent="0" algn="l" defTabSz="430289" rtl="0" latinLnBrk="0">
              <a:lnSpc>
                <a:spcPct val="100000"/>
              </a:lnSpc>
              <a:spcBef>
                <a:spcPts val="600"/>
              </a:spcBef>
              <a:spcAft>
                <a:spcPts val="0"/>
              </a:spcAft>
              <a:buClrTx/>
              <a:buSzPct val="100000"/>
              <a:buFontTx/>
              <a:buNone/>
              <a:tabLst/>
            </a:pPr>
            <a:r>
              <a:rPr lang="en-IE" sz="1400" dirty="0">
                <a:latin typeface="Courier New" panose="02070309020205020404" pitchFamily="49" charset="0"/>
                <a:cs typeface="Courier New" panose="02070309020205020404" pitchFamily="49" charset="0"/>
              </a:rPr>
              <a:t># and create a new </a:t>
            </a:r>
            <a:r>
              <a:rPr lang="en-IE" sz="1400" dirty="0" err="1">
                <a:latin typeface="Courier New" panose="02070309020205020404" pitchFamily="49" charset="0"/>
                <a:cs typeface="Courier New" panose="02070309020205020404" pitchFamily="49" charset="0"/>
              </a:rPr>
              <a:t>dataframe</a:t>
            </a:r>
            <a:r>
              <a:rPr lang="en-IE" sz="1400" dirty="0">
                <a:latin typeface="Courier New" panose="02070309020205020404" pitchFamily="49" charset="0"/>
                <a:cs typeface="Courier New" panose="02070309020205020404" pitchFamily="49" charset="0"/>
              </a:rPr>
              <a:t> to store the results</a:t>
            </a:r>
          </a:p>
          <a:p>
            <a:pPr marL="0" marR="0" indent="0" algn="l" defTabSz="430289" rtl="0" latinLnBrk="0">
              <a:lnSpc>
                <a:spcPct val="100000"/>
              </a:lnSpc>
              <a:spcBef>
                <a:spcPts val="600"/>
              </a:spcBef>
              <a:spcAft>
                <a:spcPts val="0"/>
              </a:spcAft>
              <a:buClrTx/>
              <a:buSzPct val="100000"/>
              <a:buFontTx/>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600"/>
              </a:spcBef>
              <a:spcAft>
                <a:spcPts val="0"/>
              </a:spcAft>
              <a:buClrTx/>
              <a:buSzPct val="100000"/>
              <a:buFontTx/>
              <a:buNone/>
              <a:tabLst/>
            </a:pPr>
            <a:r>
              <a:rPr lang="en-IE" sz="1400" dirty="0">
                <a:latin typeface="Courier New" panose="02070309020205020404" pitchFamily="49" charset="0"/>
                <a:cs typeface="Courier New" panose="02070309020205020404" pitchFamily="49" charset="0"/>
              </a:rPr>
              <a:t>df2 = </a:t>
            </a:r>
            <a:r>
              <a:rPr lang="en-IE" sz="1400" dirty="0" err="1">
                <a:latin typeface="Courier New" panose="02070309020205020404" pitchFamily="49" charset="0"/>
                <a:cs typeface="Courier New" panose="02070309020205020404" pitchFamily="49" charset="0"/>
              </a:rPr>
              <a:t>pd.get_dummies</a:t>
            </a:r>
            <a:r>
              <a:rPr lang="en-IE" sz="1400" dirty="0">
                <a:latin typeface="Courier New" panose="02070309020205020404" pitchFamily="49" charset="0"/>
                <a:cs typeface="Courier New" panose="02070309020205020404" pitchFamily="49" charset="0"/>
              </a:rPr>
              <a:t>(</a:t>
            </a:r>
            <a:r>
              <a:rPr lang="en-IE" sz="1400" dirty="0" err="1">
                <a:latin typeface="Courier New" panose="02070309020205020404" pitchFamily="49" charset="0"/>
                <a:cs typeface="Courier New" panose="02070309020205020404" pitchFamily="49" charset="0"/>
              </a:rPr>
              <a:t>df</a:t>
            </a:r>
            <a:r>
              <a:rPr lang="en-IE" sz="14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600"/>
              </a:spcBef>
              <a:spcAft>
                <a:spcPts val="0"/>
              </a:spcAft>
              <a:buClrTx/>
              <a:buSzPct val="100000"/>
              <a:buFontTx/>
              <a:buNone/>
              <a:tabLst/>
            </a:pPr>
            <a:r>
              <a:rPr lang="en-IE" sz="1400" dirty="0">
                <a:latin typeface="Courier New" panose="02070309020205020404" pitchFamily="49" charset="0"/>
                <a:cs typeface="Courier New" panose="02070309020205020404" pitchFamily="49" charset="0"/>
              </a:rPr>
              <a:t>df2.head(10)</a:t>
            </a:r>
          </a:p>
          <a:p>
            <a:pPr marL="0" marR="0" indent="0" algn="l" defTabSz="430289" rtl="0" latinLnBrk="0">
              <a:lnSpc>
                <a:spcPct val="100000"/>
              </a:lnSpc>
              <a:spcBef>
                <a:spcPts val="600"/>
              </a:spcBef>
              <a:spcAft>
                <a:spcPts val="0"/>
              </a:spcAft>
              <a:buClrTx/>
              <a:buSzPct val="100000"/>
              <a:buFontTx/>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600"/>
              </a:spcBef>
              <a:spcAft>
                <a:spcPts val="0"/>
              </a:spcAft>
              <a:buClrTx/>
              <a:buSzPct val="100000"/>
              <a:buFontTx/>
              <a:buNone/>
              <a:tabLst/>
            </a:pPr>
            <a:endParaRPr lang="en-IE" sz="1400"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F367502D-AF98-3587-5033-8853F4B50C61}"/>
              </a:ext>
            </a:extLst>
          </p:cNvPr>
          <p:cNvPicPr>
            <a:picLocks noChangeAspect="1"/>
          </p:cNvPicPr>
          <p:nvPr/>
        </p:nvPicPr>
        <p:blipFill>
          <a:blip r:embed="rId2"/>
          <a:stretch>
            <a:fillRect/>
          </a:stretch>
        </p:blipFill>
        <p:spPr>
          <a:xfrm>
            <a:off x="607220" y="3232663"/>
            <a:ext cx="8476150" cy="3257934"/>
          </a:xfrm>
          <a:prstGeom prst="rect">
            <a:avLst/>
          </a:prstGeom>
        </p:spPr>
      </p:pic>
      <p:sp>
        <p:nvSpPr>
          <p:cNvPr id="5" name="TextBox 4">
            <a:extLst>
              <a:ext uri="{FF2B5EF4-FFF2-40B4-BE49-F238E27FC236}">
                <a16:creationId xmlns:a16="http://schemas.microsoft.com/office/drawing/2014/main" id="{FF87EDC8-D936-E680-418B-72A14CE7BC83}"/>
              </a:ext>
            </a:extLst>
          </p:cNvPr>
          <p:cNvSpPr txBox="1"/>
          <p:nvPr/>
        </p:nvSpPr>
        <p:spPr>
          <a:xfrm>
            <a:off x="3565488" y="6420643"/>
            <a:ext cx="466153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rgbClr val="0070C0"/>
                </a:solidFill>
                <a:effectLst/>
                <a:uFillTx/>
                <a:latin typeface="+mj-lt"/>
                <a:ea typeface="+mj-ea"/>
                <a:cs typeface="+mj-cs"/>
                <a:sym typeface="Helvetica Neue Light"/>
              </a:rPr>
              <a:t>Original data set had 7 attributes/features</a:t>
            </a:r>
          </a:p>
        </p:txBody>
      </p:sp>
      <p:cxnSp>
        <p:nvCxnSpPr>
          <p:cNvPr id="7" name="Straight Arrow Connector 6">
            <a:extLst>
              <a:ext uri="{FF2B5EF4-FFF2-40B4-BE49-F238E27FC236}">
                <a16:creationId xmlns:a16="http://schemas.microsoft.com/office/drawing/2014/main" id="{72F4892E-F6F8-46C4-5F93-C45B3AC78BBA}"/>
              </a:ext>
            </a:extLst>
          </p:cNvPr>
          <p:cNvCxnSpPr>
            <a:cxnSpLocks/>
          </p:cNvCxnSpPr>
          <p:nvPr/>
        </p:nvCxnSpPr>
        <p:spPr>
          <a:xfrm>
            <a:off x="2086708" y="6420643"/>
            <a:ext cx="1478780" cy="205184"/>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9E42ED-1EF6-A058-9A7D-5729E482A6EA}"/>
              </a:ext>
            </a:extLst>
          </p:cNvPr>
          <p:cNvSpPr txBox="1"/>
          <p:nvPr/>
        </p:nvSpPr>
        <p:spPr>
          <a:xfrm>
            <a:off x="8992151" y="4049663"/>
            <a:ext cx="310606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7030A0"/>
                </a:solidFill>
                <a:effectLst/>
                <a:uFillTx/>
                <a:latin typeface="+mj-lt"/>
                <a:ea typeface="+mj-ea"/>
                <a:cs typeface="+mj-cs"/>
                <a:sym typeface="Helvetica Neue Light"/>
              </a:rPr>
              <a:t>Lots of additional attributes/features</a:t>
            </a:r>
          </a:p>
          <a:p>
            <a:pPr marL="0" marR="0" indent="0" algn="l" defTabSz="584200" rtl="0" fontAlgn="auto" latinLnBrk="0" hangingPunct="0">
              <a:lnSpc>
                <a:spcPct val="100000"/>
              </a:lnSpc>
              <a:spcBef>
                <a:spcPts val="0"/>
              </a:spcBef>
              <a:spcAft>
                <a:spcPts val="0"/>
              </a:spcAft>
              <a:buClrTx/>
              <a:buSzTx/>
              <a:buFontTx/>
              <a:buNone/>
              <a:tabLst/>
            </a:pPr>
            <a:r>
              <a:rPr lang="en-IE" sz="1400" dirty="0">
                <a:solidFill>
                  <a:srgbClr val="7030A0"/>
                </a:solidFill>
              </a:rPr>
              <a:t>Lots containing Zeros</a:t>
            </a:r>
          </a:p>
          <a:p>
            <a:pPr marL="0" marR="0" indent="0" algn="l" defTabSz="584200" rtl="0" fontAlgn="auto" latinLnBrk="0" hangingPunct="0">
              <a:lnSpc>
                <a:spcPct val="100000"/>
              </a:lnSpc>
              <a:spcBef>
                <a:spcPts val="0"/>
              </a:spcBef>
              <a:spcAft>
                <a:spcPts val="0"/>
              </a:spcAft>
              <a:buClrTx/>
              <a:buSzTx/>
              <a:buFontTx/>
              <a:buNone/>
              <a:tabLst/>
            </a:pPr>
            <a:endParaRPr kumimoji="0" lang="en-IE" sz="1400" b="0" i="0" u="none" strike="noStrike" cap="none" spc="0" normalizeH="0" baseline="0" dirty="0">
              <a:ln>
                <a:noFill/>
              </a:ln>
              <a:solidFill>
                <a:srgbClr val="7030A0"/>
              </a:solidFill>
              <a:effectLst/>
              <a:uFillTx/>
              <a:latin typeface="+mj-lt"/>
              <a:ea typeface="+mj-ea"/>
              <a:cs typeface="+mj-cs"/>
              <a:sym typeface="Helvetica Neue Light"/>
            </a:endParaRPr>
          </a:p>
          <a:p>
            <a:pPr marL="0" marR="0" indent="0" algn="l" defTabSz="584200" rtl="0" fontAlgn="auto" latinLnBrk="0" hangingPunct="0">
              <a:lnSpc>
                <a:spcPct val="100000"/>
              </a:lnSpc>
              <a:spcBef>
                <a:spcPts val="0"/>
              </a:spcBef>
              <a:spcAft>
                <a:spcPts val="0"/>
              </a:spcAft>
              <a:buClrTx/>
              <a:buSzTx/>
              <a:buFontTx/>
              <a:buNone/>
              <a:tabLst/>
            </a:pPr>
            <a:r>
              <a:rPr lang="en-IE" sz="1400" dirty="0">
                <a:solidFill>
                  <a:srgbClr val="7030A0"/>
                </a:solidFill>
              </a:rPr>
              <a:t>Might not be suitable for data sets with a large number of distinct categorical attributes</a:t>
            </a:r>
          </a:p>
        </p:txBody>
      </p:sp>
    </p:spTree>
    <p:extLst>
      <p:ext uri="{BB962C8B-B14F-4D97-AF65-F5344CB8AC3E}">
        <p14:creationId xmlns:p14="http://schemas.microsoft.com/office/powerpoint/2010/main" val="3231554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BC6F-4192-EE7A-0548-4BCF9598EC54}"/>
              </a:ext>
            </a:extLst>
          </p:cNvPr>
          <p:cNvSpPr>
            <a:spLocks noGrp="1"/>
          </p:cNvSpPr>
          <p:nvPr>
            <p:ph type="title"/>
          </p:nvPr>
        </p:nvSpPr>
        <p:spPr/>
        <p:txBody>
          <a:bodyPr/>
          <a:lstStyle/>
          <a:p>
            <a:r>
              <a:rPr lang="en-IE" dirty="0"/>
              <a:t>Find/Replace (Manual Coding)</a:t>
            </a:r>
          </a:p>
        </p:txBody>
      </p:sp>
      <p:sp>
        <p:nvSpPr>
          <p:cNvPr id="3" name="Content Placeholder 2">
            <a:extLst>
              <a:ext uri="{FF2B5EF4-FFF2-40B4-BE49-F238E27FC236}">
                <a16:creationId xmlns:a16="http://schemas.microsoft.com/office/drawing/2014/main" id="{EDABB0A8-E244-9332-3F8E-EB2B964ECB04}"/>
              </a:ext>
            </a:extLst>
          </p:cNvPr>
          <p:cNvSpPr>
            <a:spLocks noGrp="1"/>
          </p:cNvSpPr>
          <p:nvPr>
            <p:ph idx="1"/>
          </p:nvPr>
        </p:nvSpPr>
        <p:spPr>
          <a:xfrm>
            <a:off x="678660" y="1553865"/>
            <a:ext cx="11513340" cy="4991596"/>
          </a:xfrm>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You can create a new attribute/feature and write code to do mapping to numeric</a:t>
            </a:r>
          </a:p>
          <a:p>
            <a:pPr marL="0" indent="0" rtl="0">
              <a:buNone/>
            </a:pPr>
            <a:r>
              <a:rPr lang="en-GB" sz="1800" b="0" i="0" u="none" strike="noStrike" dirty="0" err="1">
                <a:solidFill>
                  <a:srgbClr val="000000"/>
                </a:solidFill>
                <a:effectLst/>
                <a:latin typeface="Source Code Pro" panose="020B0509030403020204" pitchFamily="49" charset="0"/>
              </a:rPr>
              <a:t>df</a:t>
            </a:r>
            <a:r>
              <a:rPr lang="en-GB" sz="1800" b="0" i="0" u="none" strike="noStrike" dirty="0">
                <a:solidFill>
                  <a:srgbClr val="000000"/>
                </a:solidFill>
                <a:effectLst/>
                <a:latin typeface="Source Code Pro" panose="020B0509030403020204" pitchFamily="49" charset="0"/>
              </a:rPr>
              <a:t>['Rating'].</a:t>
            </a:r>
            <a:r>
              <a:rPr lang="en-GB" sz="1800" b="0" i="0" u="none" strike="noStrike" dirty="0" err="1">
                <a:solidFill>
                  <a:srgbClr val="000000"/>
                </a:solidFill>
                <a:effectLst/>
                <a:latin typeface="Source Code Pro" panose="020B0509030403020204" pitchFamily="49" charset="0"/>
              </a:rPr>
              <a:t>value_counts</a:t>
            </a:r>
            <a:r>
              <a:rPr lang="en-GB" sz="1800" b="0" i="0" u="none" strike="noStrike" dirty="0">
                <a:solidFill>
                  <a:srgbClr val="000000"/>
                </a:solidFill>
                <a:effectLst/>
                <a:latin typeface="Source Code Pro" panose="020B0509030403020204" pitchFamily="49" charset="0"/>
              </a:rPr>
              <a:t>()</a:t>
            </a:r>
            <a:endParaRPr lang="en-GB" dirty="0">
              <a:effectLst/>
            </a:endParaRPr>
          </a:p>
          <a:p>
            <a:pPr marL="0" marR="0" indent="0" algn="l" defTabSz="430289" rtl="0" latinLnBrk="0">
              <a:lnSpc>
                <a:spcPct val="100000"/>
              </a:lnSpc>
              <a:spcBef>
                <a:spcPts val="2652"/>
              </a:spcBef>
              <a:spcAft>
                <a:spcPts val="0"/>
              </a:spcAft>
              <a:buClrTx/>
              <a:buSzPct val="100000"/>
              <a:buNone/>
              <a:tabLst/>
            </a:pPr>
            <a:endParaRPr lang="en-IE" dirty="0"/>
          </a:p>
          <a:p>
            <a:pPr marL="0" marR="0" indent="0" algn="l" defTabSz="430289" rtl="0" latinLnBrk="0">
              <a:lnSpc>
                <a:spcPct val="100000"/>
              </a:lnSpc>
              <a:spcBef>
                <a:spcPts val="2652"/>
              </a:spcBef>
              <a:spcAft>
                <a:spcPts val="0"/>
              </a:spcAft>
              <a:buClrTx/>
              <a:buSzPct val="100000"/>
              <a:buNone/>
              <a:tabLst/>
            </a:pPr>
            <a:endParaRPr lang="en-IE" dirty="0"/>
          </a:p>
          <a:p>
            <a:pPr rtl="0">
              <a:spcBef>
                <a:spcPts val="800"/>
              </a:spcBef>
              <a:spcAft>
                <a:spcPts val="1200"/>
              </a:spcAft>
            </a:pPr>
            <a:r>
              <a:rPr lang="en-GB" sz="1800" b="0" i="0" u="none" strike="noStrike" dirty="0">
                <a:solidFill>
                  <a:srgbClr val="000000"/>
                </a:solidFill>
                <a:effectLst/>
                <a:latin typeface="Arial" panose="020B0604020202020204" pitchFamily="34" charset="0"/>
              </a:rPr>
              <a:t>The last 4 values listed have very small number of occurrences.</a:t>
            </a:r>
            <a:endParaRPr lang="en-GB" dirty="0"/>
          </a:p>
          <a:p>
            <a:pPr rtl="0">
              <a:spcBef>
                <a:spcPts val="800"/>
              </a:spcBef>
              <a:spcAft>
                <a:spcPts val="1200"/>
              </a:spcAft>
            </a:pPr>
            <a:r>
              <a:rPr lang="en-GB" sz="1800" b="0" i="0" u="none" strike="noStrike" dirty="0">
                <a:solidFill>
                  <a:srgbClr val="000000"/>
                </a:solidFill>
                <a:effectLst/>
                <a:latin typeface="Arial" panose="020B0604020202020204" pitchFamily="34" charset="0"/>
              </a:rPr>
              <a:t>We will group these into having one value/category</a:t>
            </a:r>
            <a:endParaRPr lang="en-GB" dirty="0">
              <a:effectLst/>
            </a:endParaRPr>
          </a:p>
          <a:p>
            <a:pPr marL="0" indent="0" rtl="0">
              <a:spcBef>
                <a:spcPts val="400"/>
              </a:spcBef>
              <a:spcAft>
                <a:spcPts val="0"/>
              </a:spcAft>
              <a:buNone/>
            </a:pPr>
            <a:r>
              <a:rPr lang="en-GB" sz="1600" b="0" i="0" u="none" strike="noStrike" dirty="0" err="1">
                <a:solidFill>
                  <a:srgbClr val="000000"/>
                </a:solidFill>
                <a:effectLst/>
                <a:latin typeface="Courier New" panose="02070309020205020404" pitchFamily="49" charset="0"/>
                <a:cs typeface="Courier New" panose="02070309020205020404" pitchFamily="49" charset="0"/>
              </a:rPr>
              <a:t>find_replace</a:t>
            </a:r>
            <a:r>
              <a:rPr lang="en-GB" sz="1600" b="0" i="0" u="none" strike="noStrike" dirty="0">
                <a:solidFill>
                  <a:srgbClr val="000000"/>
                </a:solidFill>
                <a:effectLst/>
                <a:latin typeface="Courier New" panose="02070309020205020404" pitchFamily="49" charset="0"/>
                <a:cs typeface="Courier New" panose="02070309020205020404" pitchFamily="49" charset="0"/>
              </a:rPr>
              <a:t> = {"Rating" : {"E": 1, "T": 2, "M": 3, "E10+": 4, "EC": 5, "K-A": 5, "RP": 5, "AO": 5}}</a:t>
            </a:r>
            <a:endParaRPr lang="en-GB" sz="1600" dirty="0">
              <a:effectLst/>
              <a:latin typeface="Courier New" panose="02070309020205020404" pitchFamily="49" charset="0"/>
              <a:cs typeface="Courier New" panose="02070309020205020404" pitchFamily="49" charset="0"/>
            </a:endParaRPr>
          </a:p>
          <a:p>
            <a:pPr marL="0" indent="0" rtl="0">
              <a:spcBef>
                <a:spcPts val="400"/>
              </a:spcBef>
              <a:spcAft>
                <a:spcPts val="0"/>
              </a:spcAft>
              <a:buNone/>
            </a:pPr>
            <a:r>
              <a:rPr lang="en-GB" sz="1600" b="0" i="0" u="none" strike="noStrike" dirty="0" err="1">
                <a:solidFill>
                  <a:srgbClr val="000000"/>
                </a:solidFill>
                <a:effectLst/>
                <a:latin typeface="Courier New" panose="02070309020205020404" pitchFamily="49" charset="0"/>
                <a:cs typeface="Courier New" panose="02070309020205020404" pitchFamily="49" charset="0"/>
              </a:rPr>
              <a:t>df.replace</a:t>
            </a:r>
            <a:r>
              <a:rPr lang="en-GB" sz="1600" b="0" i="0" u="none" strike="noStrike" dirty="0">
                <a:solidFill>
                  <a:srgbClr val="000000"/>
                </a:solidFill>
                <a:effectLst/>
                <a:latin typeface="Courier New" panose="02070309020205020404" pitchFamily="49" charset="0"/>
                <a:cs typeface="Courier New" panose="02070309020205020404" pitchFamily="49" charset="0"/>
              </a:rPr>
              <a:t>(</a:t>
            </a:r>
            <a:r>
              <a:rPr lang="en-GB" sz="1600" b="0" i="0" u="none" strike="noStrike" dirty="0" err="1">
                <a:solidFill>
                  <a:srgbClr val="000000"/>
                </a:solidFill>
                <a:effectLst/>
                <a:latin typeface="Courier New" panose="02070309020205020404" pitchFamily="49" charset="0"/>
                <a:cs typeface="Courier New" panose="02070309020205020404" pitchFamily="49" charset="0"/>
              </a:rPr>
              <a:t>find_replace</a:t>
            </a:r>
            <a:r>
              <a:rPr lang="en-GB" sz="1600" b="0" i="0" u="none" strike="noStrike" dirty="0">
                <a:solidFill>
                  <a:srgbClr val="000000"/>
                </a:solidFill>
                <a:effectLst/>
                <a:latin typeface="Courier New" panose="02070309020205020404" pitchFamily="49" charset="0"/>
                <a:cs typeface="Courier New" panose="02070309020205020404" pitchFamily="49" charset="0"/>
              </a:rPr>
              <a:t>, </a:t>
            </a:r>
            <a:r>
              <a:rPr lang="en-GB" sz="1600" b="0" i="0" u="none" strike="noStrike" dirty="0" err="1">
                <a:solidFill>
                  <a:srgbClr val="000000"/>
                </a:solidFill>
                <a:effectLst/>
                <a:latin typeface="Courier New" panose="02070309020205020404" pitchFamily="49" charset="0"/>
                <a:cs typeface="Courier New" panose="02070309020205020404" pitchFamily="49" charset="0"/>
              </a:rPr>
              <a:t>inplace</a:t>
            </a:r>
            <a:r>
              <a:rPr lang="en-GB" sz="1600" b="0" i="0" u="none" strike="noStrike" dirty="0">
                <a:solidFill>
                  <a:srgbClr val="000000"/>
                </a:solidFill>
                <a:effectLst/>
                <a:latin typeface="Courier New" panose="02070309020205020404" pitchFamily="49" charset="0"/>
                <a:cs typeface="Courier New" panose="02070309020205020404" pitchFamily="49" charset="0"/>
              </a:rPr>
              <a:t>=True)</a:t>
            </a:r>
            <a:endParaRPr lang="en-GB" sz="1600" dirty="0">
              <a:effectLst/>
              <a:latin typeface="Courier New" panose="02070309020205020404" pitchFamily="49" charset="0"/>
              <a:cs typeface="Courier New" panose="02070309020205020404" pitchFamily="49" charset="0"/>
            </a:endParaRPr>
          </a:p>
          <a:p>
            <a:pPr marL="0" indent="0" rtl="0">
              <a:spcBef>
                <a:spcPts val="400"/>
              </a:spcBef>
              <a:spcAft>
                <a:spcPts val="0"/>
              </a:spcAft>
              <a:buNone/>
            </a:pPr>
            <a:r>
              <a:rPr lang="en-GB" sz="1600" b="0" i="0" u="none" strike="noStrike" dirty="0" err="1">
                <a:solidFill>
                  <a:srgbClr val="000000"/>
                </a:solidFill>
                <a:effectLst/>
                <a:latin typeface="Courier New" panose="02070309020205020404" pitchFamily="49" charset="0"/>
                <a:cs typeface="Courier New" panose="02070309020205020404" pitchFamily="49" charset="0"/>
              </a:rPr>
              <a:t>df.head</a:t>
            </a:r>
            <a:r>
              <a:rPr lang="en-GB" sz="1600" b="0" i="0" u="none" strike="noStrike" dirty="0">
                <a:solidFill>
                  <a:srgbClr val="000000"/>
                </a:solidFill>
                <a:effectLst/>
                <a:latin typeface="Courier New" panose="02070309020205020404" pitchFamily="49" charset="0"/>
                <a:cs typeface="Courier New" panose="02070309020205020404" pitchFamily="49" charset="0"/>
              </a:rPr>
              <a:t>(10)</a:t>
            </a:r>
            <a:endParaRPr lang="en-GB" sz="1600" dirty="0">
              <a:effectLst/>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652"/>
              </a:spcBef>
              <a:spcAft>
                <a:spcPts val="0"/>
              </a:spcAft>
              <a:buClrTx/>
              <a:buSzPct val="100000"/>
              <a:buNone/>
              <a:tabLst/>
            </a:pPr>
            <a:endParaRPr lang="en-IE" dirty="0"/>
          </a:p>
        </p:txBody>
      </p:sp>
      <p:sp>
        <p:nvSpPr>
          <p:cNvPr id="4" name="TextBox 3">
            <a:extLst>
              <a:ext uri="{FF2B5EF4-FFF2-40B4-BE49-F238E27FC236}">
                <a16:creationId xmlns:a16="http://schemas.microsoft.com/office/drawing/2014/main" id="{A4E8C284-8D20-DF6A-37EC-2A2EE1C0DEF8}"/>
              </a:ext>
            </a:extLst>
          </p:cNvPr>
          <p:cNvSpPr txBox="1"/>
          <p:nvPr/>
        </p:nvSpPr>
        <p:spPr>
          <a:xfrm>
            <a:off x="4028620" y="6560850"/>
            <a:ext cx="378308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mj-lt"/>
                <a:ea typeface="+mj-ea"/>
                <a:cs typeface="+mj-cs"/>
                <a:sym typeface="Helvetica Neue Light"/>
              </a:rPr>
              <a:t>Using same data set as previous example</a:t>
            </a:r>
          </a:p>
        </p:txBody>
      </p:sp>
      <p:pic>
        <p:nvPicPr>
          <p:cNvPr id="5" name="Picture 4">
            <a:extLst>
              <a:ext uri="{FF2B5EF4-FFF2-40B4-BE49-F238E27FC236}">
                <a16:creationId xmlns:a16="http://schemas.microsoft.com/office/drawing/2014/main" id="{979B5291-0137-D364-BDC1-453EDD89575F}"/>
              </a:ext>
            </a:extLst>
          </p:cNvPr>
          <p:cNvPicPr>
            <a:picLocks noChangeAspect="1"/>
          </p:cNvPicPr>
          <p:nvPr/>
        </p:nvPicPr>
        <p:blipFill>
          <a:blip r:embed="rId2"/>
          <a:stretch>
            <a:fillRect/>
          </a:stretch>
        </p:blipFill>
        <p:spPr>
          <a:xfrm>
            <a:off x="5920163" y="1917957"/>
            <a:ext cx="2919037" cy="1929392"/>
          </a:xfrm>
          <a:prstGeom prst="rect">
            <a:avLst/>
          </a:prstGeom>
        </p:spPr>
      </p:pic>
    </p:spTree>
    <p:extLst>
      <p:ext uri="{BB962C8B-B14F-4D97-AF65-F5344CB8AC3E}">
        <p14:creationId xmlns:p14="http://schemas.microsoft.com/office/powerpoint/2010/main" val="3489152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0F3D-AA49-E39D-AE13-03DA9E5693BE}"/>
              </a:ext>
            </a:extLst>
          </p:cNvPr>
          <p:cNvSpPr>
            <a:spLocks noGrp="1"/>
          </p:cNvSpPr>
          <p:nvPr>
            <p:ph type="title"/>
          </p:nvPr>
        </p:nvSpPr>
        <p:spPr/>
        <p:txBody>
          <a:bodyPr/>
          <a:lstStyle/>
          <a:p>
            <a:r>
              <a:rPr lang="en-IE" dirty="0"/>
              <a:t>Find/Replace (Manual Coding)</a:t>
            </a:r>
          </a:p>
        </p:txBody>
      </p:sp>
      <p:sp>
        <p:nvSpPr>
          <p:cNvPr id="3" name="Content Placeholder 2">
            <a:extLst>
              <a:ext uri="{FF2B5EF4-FFF2-40B4-BE49-F238E27FC236}">
                <a16:creationId xmlns:a16="http://schemas.microsoft.com/office/drawing/2014/main" id="{8D1B33B5-B770-03DA-943F-D3CF7F2F9D88}"/>
              </a:ext>
            </a:extLst>
          </p:cNvPr>
          <p:cNvSpPr>
            <a:spLocks noGrp="1"/>
          </p:cNvSpPr>
          <p:nvPr>
            <p:ph idx="1"/>
          </p:nvPr>
        </p:nvSpPr>
        <p:spPr>
          <a:xfrm>
            <a:off x="678659" y="5121290"/>
            <a:ext cx="10977562" cy="1504538"/>
          </a:xfrm>
        </p:spPr>
        <p:txBody>
          <a:bodyPr/>
          <a:lstStyle/>
          <a:p>
            <a:pPr marL="196437" marR="0" indent="-196437" algn="l" defTabSz="430289" rtl="0" latinLnBrk="0">
              <a:lnSpc>
                <a:spcPct val="100000"/>
              </a:lnSpc>
              <a:spcBef>
                <a:spcPts val="600"/>
              </a:spcBef>
              <a:spcAft>
                <a:spcPts val="0"/>
              </a:spcAft>
              <a:buClrTx/>
              <a:buSzPct val="100000"/>
              <a:buFontTx/>
              <a:buChar char="•"/>
              <a:tabLst/>
            </a:pPr>
            <a:r>
              <a:rPr lang="en-IE" dirty="0">
                <a:solidFill>
                  <a:srgbClr val="7030A0"/>
                </a:solidFill>
              </a:rPr>
              <a:t>You have greater control over what is created</a:t>
            </a:r>
          </a:p>
          <a:p>
            <a:pPr marL="196437" marR="0" indent="-196437" algn="l" defTabSz="430289" rtl="0" latinLnBrk="0">
              <a:lnSpc>
                <a:spcPct val="100000"/>
              </a:lnSpc>
              <a:spcBef>
                <a:spcPts val="600"/>
              </a:spcBef>
              <a:spcAft>
                <a:spcPts val="0"/>
              </a:spcAft>
              <a:buClrTx/>
              <a:buSzPct val="100000"/>
              <a:buFontTx/>
              <a:buChar char="•"/>
              <a:tabLst/>
            </a:pPr>
            <a:r>
              <a:rPr lang="en-IE" dirty="0">
                <a:solidFill>
                  <a:srgbClr val="7030A0"/>
                </a:solidFill>
              </a:rPr>
              <a:t>Fewer attributes/features needed</a:t>
            </a:r>
          </a:p>
          <a:p>
            <a:pPr marL="196437" marR="0" indent="-196437" algn="l" defTabSz="430289" rtl="0" latinLnBrk="0">
              <a:lnSpc>
                <a:spcPct val="100000"/>
              </a:lnSpc>
              <a:spcBef>
                <a:spcPts val="600"/>
              </a:spcBef>
              <a:spcAft>
                <a:spcPts val="0"/>
              </a:spcAft>
              <a:buClrTx/>
              <a:buSzPct val="100000"/>
              <a:buFontTx/>
              <a:buChar char="•"/>
              <a:tabLst/>
            </a:pPr>
            <a:r>
              <a:rPr lang="en-IE" dirty="0">
                <a:solidFill>
                  <a:srgbClr val="7030A0"/>
                </a:solidFill>
              </a:rPr>
              <a:t>More understanding of the data needed, and on how data can be </a:t>
            </a:r>
            <a:r>
              <a:rPr lang="en-IE" dirty="0" err="1">
                <a:solidFill>
                  <a:srgbClr val="7030A0"/>
                </a:solidFill>
              </a:rPr>
              <a:t>greuped</a:t>
            </a:r>
            <a:endParaRPr lang="en-IE" dirty="0">
              <a:solidFill>
                <a:srgbClr val="7030A0"/>
              </a:solidFill>
            </a:endParaRPr>
          </a:p>
          <a:p>
            <a:pPr marL="196437" marR="0" indent="-196437" algn="l" defTabSz="430289" rtl="0" latinLnBrk="0">
              <a:lnSpc>
                <a:spcPct val="100000"/>
              </a:lnSpc>
              <a:spcBef>
                <a:spcPts val="600"/>
              </a:spcBef>
              <a:spcAft>
                <a:spcPts val="0"/>
              </a:spcAft>
              <a:buClrTx/>
              <a:buSzPct val="100000"/>
              <a:buFontTx/>
              <a:buChar char="•"/>
              <a:tabLst/>
            </a:pPr>
            <a:r>
              <a:rPr lang="en-IE" dirty="0">
                <a:solidFill>
                  <a:srgbClr val="7030A0"/>
                </a:solidFill>
              </a:rPr>
              <a:t>More coding needed</a:t>
            </a:r>
          </a:p>
        </p:txBody>
      </p:sp>
      <p:pic>
        <p:nvPicPr>
          <p:cNvPr id="4" name="Picture 3">
            <a:extLst>
              <a:ext uri="{FF2B5EF4-FFF2-40B4-BE49-F238E27FC236}">
                <a16:creationId xmlns:a16="http://schemas.microsoft.com/office/drawing/2014/main" id="{145B0A2F-908F-9986-FD2B-285D85CAE787}"/>
              </a:ext>
            </a:extLst>
          </p:cNvPr>
          <p:cNvPicPr>
            <a:picLocks noChangeAspect="1"/>
          </p:cNvPicPr>
          <p:nvPr/>
        </p:nvPicPr>
        <p:blipFill>
          <a:blip r:embed="rId2"/>
          <a:stretch>
            <a:fillRect/>
          </a:stretch>
        </p:blipFill>
        <p:spPr>
          <a:xfrm>
            <a:off x="2363302" y="1396411"/>
            <a:ext cx="7772400" cy="3323983"/>
          </a:xfrm>
          <a:prstGeom prst="rect">
            <a:avLst/>
          </a:prstGeom>
        </p:spPr>
      </p:pic>
    </p:spTree>
    <p:extLst>
      <p:ext uri="{BB962C8B-B14F-4D97-AF65-F5344CB8AC3E}">
        <p14:creationId xmlns:p14="http://schemas.microsoft.com/office/powerpoint/2010/main" val="4085263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F57D-3238-0BCC-8C15-A742A3AA270E}"/>
              </a:ext>
            </a:extLst>
          </p:cNvPr>
          <p:cNvSpPr>
            <a:spLocks noGrp="1"/>
          </p:cNvSpPr>
          <p:nvPr>
            <p:ph type="title"/>
          </p:nvPr>
        </p:nvSpPr>
        <p:spPr/>
        <p:txBody>
          <a:bodyPr/>
          <a:lstStyle/>
          <a:p>
            <a:r>
              <a:rPr lang="en-IE" dirty="0"/>
              <a:t>Label Encodings</a:t>
            </a:r>
          </a:p>
        </p:txBody>
      </p:sp>
      <p:sp>
        <p:nvSpPr>
          <p:cNvPr id="3" name="Content Placeholder 2">
            <a:extLst>
              <a:ext uri="{FF2B5EF4-FFF2-40B4-BE49-F238E27FC236}">
                <a16:creationId xmlns:a16="http://schemas.microsoft.com/office/drawing/2014/main" id="{0C26C06A-199E-01F5-AD39-C94C72B45994}"/>
              </a:ext>
            </a:extLst>
          </p:cNvPr>
          <p:cNvSpPr>
            <a:spLocks noGrp="1"/>
          </p:cNvSpPr>
          <p:nvPr>
            <p:ph idx="1"/>
          </p:nvPr>
        </p:nvSpPr>
        <p:spPr/>
        <p:txBody>
          <a:bodyPr/>
          <a:lstStyle/>
          <a:p>
            <a:pPr rtl="0">
              <a:spcBef>
                <a:spcPts val="1200"/>
              </a:spcBef>
              <a:spcAft>
                <a:spcPts val="1200"/>
              </a:spcAft>
            </a:pPr>
            <a:r>
              <a:rPr lang="en-GB" sz="1800" b="0" i="0" u="none" strike="noStrike" dirty="0">
                <a:solidFill>
                  <a:srgbClr val="000000"/>
                </a:solidFill>
                <a:effectLst/>
                <a:latin typeface="Arial" panose="020B0604020202020204" pitchFamily="34" charset="0"/>
              </a:rPr>
              <a:t>With this technique where each distinct value in a categorical variable is converted to a number.</a:t>
            </a:r>
            <a:endParaRPr lang="en-GB"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In this scenario you don’t get to pick the numeric value assigned to the value. It is system determined.</a:t>
            </a:r>
            <a:endParaRPr lang="en-GB"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Our categorical variables are of ‘object’ data type. We need to convert to a category data type.</a:t>
            </a:r>
            <a:endParaRPr lang="en-GB"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In this example ‘Platform’ has a large-</a:t>
            </a:r>
            <a:r>
              <a:rPr lang="en-GB" sz="1800" b="0" i="0" u="none" strike="noStrike" dirty="0" err="1">
                <a:solidFill>
                  <a:srgbClr val="000000"/>
                </a:solidFill>
                <a:effectLst/>
                <a:latin typeface="Arial" panose="020B0604020202020204" pitchFamily="34" charset="0"/>
              </a:rPr>
              <a:t>ish</a:t>
            </a:r>
            <a:r>
              <a:rPr lang="en-GB" sz="1800" b="0" i="0" u="none" strike="noStrike" dirty="0">
                <a:solidFill>
                  <a:srgbClr val="000000"/>
                </a:solidFill>
                <a:effectLst/>
                <a:latin typeface="Arial" panose="020B0604020202020204" pitchFamily="34" charset="0"/>
              </a:rPr>
              <a:t> number of values and we want a quick way of converting them we can illustrate this by creating a new variable.</a:t>
            </a:r>
            <a:endParaRPr lang="en-GB" dirty="0">
              <a:effectLst/>
            </a:endParaRPr>
          </a:p>
          <a:p>
            <a:pPr marL="0" indent="0" rtl="0">
              <a:spcBef>
                <a:spcPts val="0"/>
              </a:spcBef>
              <a:spcAft>
                <a:spcPts val="0"/>
              </a:spcAft>
              <a:buNone/>
            </a:pPr>
            <a:r>
              <a:rPr lang="en-GB" sz="18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800" b="0" i="0" u="none" strike="noStrike" dirty="0">
                <a:solidFill>
                  <a:srgbClr val="000000"/>
                </a:solidFill>
                <a:effectLst/>
                <a:latin typeface="Courier New" panose="02070309020205020404" pitchFamily="49" charset="0"/>
                <a:cs typeface="Courier New" panose="02070309020205020404" pitchFamily="49" charset="0"/>
              </a:rPr>
              <a:t>["</a:t>
            </a:r>
            <a:r>
              <a:rPr lang="en-GB" sz="1800" b="0" i="0" u="none" strike="noStrike" dirty="0" err="1">
                <a:solidFill>
                  <a:srgbClr val="000000"/>
                </a:solidFill>
                <a:effectLst/>
                <a:latin typeface="Courier New" panose="02070309020205020404" pitchFamily="49" charset="0"/>
                <a:cs typeface="Courier New" panose="02070309020205020404" pitchFamily="49" charset="0"/>
              </a:rPr>
              <a:t>Platform_Category</a:t>
            </a:r>
            <a:r>
              <a:rPr lang="en-GB" sz="1800" b="0" i="0" u="none" strike="noStrike" dirty="0">
                <a:solidFill>
                  <a:srgbClr val="000000"/>
                </a:solidFill>
                <a:effectLst/>
                <a:latin typeface="Courier New" panose="02070309020205020404" pitchFamily="49" charset="0"/>
                <a:cs typeface="Courier New" panose="02070309020205020404" pitchFamily="49" charset="0"/>
              </a:rPr>
              <a:t>"] =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800" b="0" i="0" u="none" strike="noStrike" dirty="0">
                <a:solidFill>
                  <a:srgbClr val="000000"/>
                </a:solidFill>
                <a:effectLst/>
                <a:latin typeface="Courier New" panose="02070309020205020404" pitchFamily="49" charset="0"/>
                <a:cs typeface="Courier New" panose="02070309020205020404" pitchFamily="49" charset="0"/>
              </a:rPr>
              <a:t>["Platform"].</a:t>
            </a:r>
            <a:r>
              <a:rPr lang="en-GB" sz="1800" b="0" i="0" u="none" strike="noStrike" dirty="0" err="1">
                <a:solidFill>
                  <a:srgbClr val="000000"/>
                </a:solidFill>
                <a:effectLst/>
                <a:latin typeface="Courier New" panose="02070309020205020404" pitchFamily="49" charset="0"/>
                <a:cs typeface="Courier New" panose="02070309020205020404" pitchFamily="49" charset="0"/>
              </a:rPr>
              <a:t>astype</a:t>
            </a:r>
            <a:r>
              <a:rPr lang="en-GB" sz="1800" b="0" i="0" u="none" strike="noStrike" dirty="0">
                <a:solidFill>
                  <a:srgbClr val="000000"/>
                </a:solidFill>
                <a:effectLst/>
                <a:latin typeface="Courier New" panose="02070309020205020404" pitchFamily="49" charset="0"/>
                <a:cs typeface="Courier New" panose="02070309020205020404" pitchFamily="49" charset="0"/>
              </a:rPr>
              <a:t>('category')</a:t>
            </a:r>
            <a:endParaRPr lang="en-GB"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800" b="0" i="0" u="none" strike="noStrike" dirty="0" err="1">
                <a:solidFill>
                  <a:srgbClr val="000000"/>
                </a:solidFill>
                <a:effectLst/>
                <a:latin typeface="Courier New" panose="02070309020205020404" pitchFamily="49" charset="0"/>
                <a:cs typeface="Courier New" panose="02070309020205020404" pitchFamily="49" charset="0"/>
              </a:rPr>
              <a:t>df.dtypes</a:t>
            </a:r>
            <a:endParaRPr lang="en-GB" dirty="0">
              <a:effectLst/>
              <a:latin typeface="Courier New" panose="02070309020205020404" pitchFamily="49" charset="0"/>
              <a:cs typeface="Courier New" panose="02070309020205020404" pitchFamily="49" charset="0"/>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Now convert this new variable to numeric.</a:t>
            </a:r>
            <a:endParaRPr lang="en-GB" dirty="0">
              <a:effectLst/>
            </a:endParaRPr>
          </a:p>
          <a:p>
            <a:pPr marL="0" indent="0" rtl="0">
              <a:spcBef>
                <a:spcPts val="0"/>
              </a:spcBef>
              <a:spcAft>
                <a:spcPts val="0"/>
              </a:spcAft>
              <a:buNone/>
            </a:pPr>
            <a:r>
              <a:rPr lang="en-GB" sz="18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800" b="0" i="0" u="none" strike="noStrike" dirty="0">
                <a:solidFill>
                  <a:srgbClr val="000000"/>
                </a:solidFill>
                <a:effectLst/>
                <a:latin typeface="Courier New" panose="02070309020205020404" pitchFamily="49" charset="0"/>
                <a:cs typeface="Courier New" panose="02070309020205020404" pitchFamily="49" charset="0"/>
              </a:rPr>
              <a:t>["</a:t>
            </a:r>
            <a:r>
              <a:rPr lang="en-GB" sz="1800" b="0" i="0" u="none" strike="noStrike" dirty="0" err="1">
                <a:solidFill>
                  <a:srgbClr val="000000"/>
                </a:solidFill>
                <a:effectLst/>
                <a:latin typeface="Courier New" panose="02070309020205020404" pitchFamily="49" charset="0"/>
                <a:cs typeface="Courier New" panose="02070309020205020404" pitchFamily="49" charset="0"/>
              </a:rPr>
              <a:t>Platform_Category</a:t>
            </a:r>
            <a:r>
              <a:rPr lang="en-GB" sz="1800" b="0" i="0" u="none" strike="noStrike" dirty="0">
                <a:solidFill>
                  <a:srgbClr val="000000"/>
                </a:solidFill>
                <a:effectLst/>
                <a:latin typeface="Courier New" panose="02070309020205020404" pitchFamily="49" charset="0"/>
                <a:cs typeface="Courier New" panose="02070309020205020404" pitchFamily="49" charset="0"/>
              </a:rPr>
              <a:t>"] =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800" b="0" i="0" u="none" strike="noStrike" dirty="0">
                <a:solidFill>
                  <a:srgbClr val="000000"/>
                </a:solidFill>
                <a:effectLst/>
                <a:latin typeface="Courier New" panose="02070309020205020404" pitchFamily="49" charset="0"/>
                <a:cs typeface="Courier New" panose="02070309020205020404" pitchFamily="49" charset="0"/>
              </a:rPr>
              <a:t>["</a:t>
            </a:r>
            <a:r>
              <a:rPr lang="en-GB" sz="1800" b="0" i="0" u="none" strike="noStrike" dirty="0" err="1">
                <a:solidFill>
                  <a:srgbClr val="000000"/>
                </a:solidFill>
                <a:effectLst/>
                <a:latin typeface="Courier New" panose="02070309020205020404" pitchFamily="49" charset="0"/>
                <a:cs typeface="Courier New" panose="02070309020205020404" pitchFamily="49" charset="0"/>
              </a:rPr>
              <a:t>Platform_Category</a:t>
            </a:r>
            <a:r>
              <a:rPr lang="en-GB" sz="1800" b="0" i="0" u="none" strike="noStrike" dirty="0">
                <a:solidFill>
                  <a:srgbClr val="000000"/>
                </a:solidFill>
                <a:effectLst/>
                <a:latin typeface="Courier New" panose="02070309020205020404" pitchFamily="49" charset="0"/>
                <a:cs typeface="Courier New" panose="02070309020205020404" pitchFamily="49" charset="0"/>
              </a:rPr>
              <a:t>"].</a:t>
            </a:r>
            <a:r>
              <a:rPr lang="en-GB" sz="1800" b="0" i="0" u="none" strike="noStrike" dirty="0" err="1">
                <a:solidFill>
                  <a:srgbClr val="000000"/>
                </a:solidFill>
                <a:effectLst/>
                <a:latin typeface="Courier New" panose="02070309020205020404" pitchFamily="49" charset="0"/>
                <a:cs typeface="Courier New" panose="02070309020205020404" pitchFamily="49" charset="0"/>
              </a:rPr>
              <a:t>cat.codes</a:t>
            </a:r>
            <a:endParaRPr lang="en-GB"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800" b="0" i="0" u="none" strike="noStrike" dirty="0" err="1">
                <a:solidFill>
                  <a:srgbClr val="000000"/>
                </a:solidFill>
                <a:effectLst/>
                <a:latin typeface="Courier New" panose="02070309020205020404" pitchFamily="49" charset="0"/>
                <a:cs typeface="Courier New" panose="02070309020205020404" pitchFamily="49" charset="0"/>
              </a:rPr>
              <a:t>df.head</a:t>
            </a:r>
            <a:r>
              <a:rPr lang="en-GB" sz="1800" b="0" i="0" u="none" strike="noStrike" dirty="0">
                <a:solidFill>
                  <a:srgbClr val="000000"/>
                </a:solidFill>
                <a:effectLst/>
                <a:latin typeface="Courier New" panose="02070309020205020404" pitchFamily="49" charset="0"/>
                <a:cs typeface="Courier New" panose="02070309020205020404" pitchFamily="49" charset="0"/>
              </a:rPr>
              <a:t>(20)</a:t>
            </a:r>
            <a:endParaRPr lang="en-GB" dirty="0">
              <a:effectLst/>
              <a:latin typeface="Courier New" panose="02070309020205020404" pitchFamily="49" charset="0"/>
              <a:cs typeface="Courier New" panose="02070309020205020404" pitchFamily="49" charset="0"/>
            </a:endParaRP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spTree>
    <p:extLst>
      <p:ext uri="{BB962C8B-B14F-4D97-AF65-F5344CB8AC3E}">
        <p14:creationId xmlns:p14="http://schemas.microsoft.com/office/powerpoint/2010/main" val="1316414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1CAA-A027-EA13-2FCC-B41541B3A279}"/>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8DE5B072-D978-0553-8F25-954C53B9FBC0}"/>
              </a:ext>
            </a:extLst>
          </p:cNvPr>
          <p:cNvSpPr>
            <a:spLocks noGrp="1"/>
          </p:cNvSpPr>
          <p:nvPr>
            <p:ph idx="1"/>
          </p:nvPr>
        </p:nvSpPr>
        <p:spPr>
          <a:xfrm>
            <a:off x="6881446" y="679938"/>
            <a:ext cx="5119228" cy="3083170"/>
          </a:xfrm>
          <a:solidFill>
            <a:schemeClr val="bg1"/>
          </a:solidFill>
        </p:spPr>
        <p:txBody>
          <a:bodyPr/>
          <a:lstStyle/>
          <a:p>
            <a:pPr rtl="0">
              <a:spcBef>
                <a:spcPts val="1200"/>
              </a:spcBef>
              <a:spcAft>
                <a:spcPts val="1200"/>
              </a:spcAft>
            </a:pPr>
            <a:r>
              <a:rPr lang="en-GB" sz="1800" b="0" i="0" u="none" strike="noStrike" dirty="0">
                <a:solidFill>
                  <a:srgbClr val="000000"/>
                </a:solidFill>
                <a:effectLst/>
                <a:latin typeface="Arial" panose="020B0604020202020204" pitchFamily="34" charset="0"/>
              </a:rPr>
              <a:t>The number assigned to the </a:t>
            </a:r>
            <a:r>
              <a:rPr lang="en-GB" sz="1800" b="0" i="0" u="none" strike="noStrike" dirty="0" err="1">
                <a:solidFill>
                  <a:srgbClr val="000000"/>
                </a:solidFill>
                <a:effectLst/>
                <a:latin typeface="Arial" panose="020B0604020202020204" pitchFamily="34" charset="0"/>
              </a:rPr>
              <a:t>Platform_Category</a:t>
            </a:r>
            <a:r>
              <a:rPr lang="en-GB" sz="1800" b="0" i="0" u="none" strike="noStrike" dirty="0">
                <a:solidFill>
                  <a:srgbClr val="000000"/>
                </a:solidFill>
                <a:effectLst/>
                <a:latin typeface="Arial" panose="020B0604020202020204" pitchFamily="34" charset="0"/>
              </a:rPr>
              <a:t> variable is based on the alphabetical ordering of the values in the Platform variable. For example,</a:t>
            </a:r>
            <a:endParaRPr lang="en-GB" dirty="0">
              <a:effectLst/>
            </a:endParaRP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pic>
        <p:nvPicPr>
          <p:cNvPr id="4" name="Picture 3">
            <a:extLst>
              <a:ext uri="{FF2B5EF4-FFF2-40B4-BE49-F238E27FC236}">
                <a16:creationId xmlns:a16="http://schemas.microsoft.com/office/drawing/2014/main" id="{F46628C9-5421-3E4F-64F3-5FF553C95D04}"/>
              </a:ext>
            </a:extLst>
          </p:cNvPr>
          <p:cNvPicPr>
            <a:picLocks noChangeAspect="1"/>
          </p:cNvPicPr>
          <p:nvPr/>
        </p:nvPicPr>
        <p:blipFill>
          <a:blip r:embed="rId2"/>
          <a:stretch>
            <a:fillRect/>
          </a:stretch>
        </p:blipFill>
        <p:spPr>
          <a:xfrm>
            <a:off x="0" y="0"/>
            <a:ext cx="6881446" cy="4366158"/>
          </a:xfrm>
          <a:prstGeom prst="rect">
            <a:avLst/>
          </a:prstGeom>
        </p:spPr>
      </p:pic>
      <p:sp>
        <p:nvSpPr>
          <p:cNvPr id="6" name="TextBox 5">
            <a:extLst>
              <a:ext uri="{FF2B5EF4-FFF2-40B4-BE49-F238E27FC236}">
                <a16:creationId xmlns:a16="http://schemas.microsoft.com/office/drawing/2014/main" id="{6E91A70D-EFB7-1FDB-F14D-338C041969E3}"/>
              </a:ext>
            </a:extLst>
          </p:cNvPr>
          <p:cNvSpPr txBox="1"/>
          <p:nvPr/>
        </p:nvSpPr>
        <p:spPr>
          <a:xfrm>
            <a:off x="1850967" y="5271161"/>
            <a:ext cx="955558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spcBef>
                <a:spcPts val="0"/>
              </a:spcBef>
              <a:spcAft>
                <a:spcPts val="0"/>
              </a:spcAft>
            </a:pPr>
            <a:r>
              <a:rPr lang="en-GB" sz="1800" b="0" i="0" u="none" strike="noStrike" dirty="0" err="1">
                <a:solidFill>
                  <a:srgbClr val="000000"/>
                </a:solidFill>
                <a:effectLst/>
                <a:latin typeface="Courier New" panose="02070309020205020404" pitchFamily="49" charset="0"/>
                <a:cs typeface="Courier New" panose="02070309020205020404" pitchFamily="49" charset="0"/>
              </a:rPr>
              <a:t>df.groupby</a:t>
            </a:r>
            <a:r>
              <a:rPr lang="en-GB" sz="1800" b="0" i="0" u="none" strike="noStrike" dirty="0">
                <a:solidFill>
                  <a:srgbClr val="000000"/>
                </a:solidFill>
                <a:effectLst/>
                <a:latin typeface="Courier New" panose="02070309020205020404" pitchFamily="49" charset="0"/>
                <a:cs typeface="Courier New" panose="02070309020205020404" pitchFamily="49" charset="0"/>
              </a:rPr>
              <a:t>("Platform")["Platform"].count()</a:t>
            </a:r>
            <a:endParaRPr lang="en-GB" sz="1800" dirty="0">
              <a:effectLst/>
              <a:latin typeface="Courier New" panose="02070309020205020404" pitchFamily="49" charset="0"/>
              <a:cs typeface="Courier New" panose="02070309020205020404" pitchFamily="49" charset="0"/>
            </a:endParaRPr>
          </a:p>
        </p:txBody>
      </p:sp>
      <p:pic>
        <p:nvPicPr>
          <p:cNvPr id="7" name="Picture 6">
            <a:extLst>
              <a:ext uri="{FF2B5EF4-FFF2-40B4-BE49-F238E27FC236}">
                <a16:creationId xmlns:a16="http://schemas.microsoft.com/office/drawing/2014/main" id="{78ACCD2B-0956-11D2-113D-3293880670BE}"/>
              </a:ext>
            </a:extLst>
          </p:cNvPr>
          <p:cNvPicPr>
            <a:picLocks noChangeAspect="1"/>
          </p:cNvPicPr>
          <p:nvPr/>
        </p:nvPicPr>
        <p:blipFill>
          <a:blip r:embed="rId3"/>
          <a:stretch>
            <a:fillRect/>
          </a:stretch>
        </p:blipFill>
        <p:spPr>
          <a:xfrm>
            <a:off x="8371189" y="3211129"/>
            <a:ext cx="2941580" cy="3646871"/>
          </a:xfrm>
          <a:prstGeom prst="rect">
            <a:avLst/>
          </a:prstGeom>
        </p:spPr>
      </p:pic>
    </p:spTree>
    <p:extLst>
      <p:ext uri="{BB962C8B-B14F-4D97-AF65-F5344CB8AC3E}">
        <p14:creationId xmlns:p14="http://schemas.microsoft.com/office/powerpoint/2010/main" val="1384581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7FD3E-19C8-018F-67AC-2E0258835762}"/>
              </a:ext>
            </a:extLst>
          </p:cNvPr>
          <p:cNvPicPr>
            <a:picLocks noChangeAspect="1"/>
          </p:cNvPicPr>
          <p:nvPr/>
        </p:nvPicPr>
        <p:blipFill>
          <a:blip r:embed="rId2"/>
          <a:stretch>
            <a:fillRect/>
          </a:stretch>
        </p:blipFill>
        <p:spPr>
          <a:xfrm>
            <a:off x="9554309" y="2903340"/>
            <a:ext cx="2637692" cy="3981548"/>
          </a:xfrm>
          <a:prstGeom prst="rect">
            <a:avLst/>
          </a:prstGeom>
        </p:spPr>
      </p:pic>
      <p:sp>
        <p:nvSpPr>
          <p:cNvPr id="2" name="Title 1">
            <a:extLst>
              <a:ext uri="{FF2B5EF4-FFF2-40B4-BE49-F238E27FC236}">
                <a16:creationId xmlns:a16="http://schemas.microsoft.com/office/drawing/2014/main" id="{DC834410-F2AD-D537-F97D-D4125921108F}"/>
              </a:ext>
            </a:extLst>
          </p:cNvPr>
          <p:cNvSpPr>
            <a:spLocks noGrp="1"/>
          </p:cNvSpPr>
          <p:nvPr>
            <p:ph type="title"/>
          </p:nvPr>
        </p:nvSpPr>
        <p:spPr/>
        <p:txBody>
          <a:bodyPr/>
          <a:lstStyle/>
          <a:p>
            <a:r>
              <a:rPr lang="en-IE" dirty="0"/>
              <a:t>Label Encodings – Using </a:t>
            </a:r>
            <a:r>
              <a:rPr lang="en-IE" dirty="0" err="1"/>
              <a:t>SciKit</a:t>
            </a:r>
            <a:r>
              <a:rPr lang="en-IE" dirty="0"/>
              <a:t>-Learn</a:t>
            </a:r>
          </a:p>
        </p:txBody>
      </p:sp>
      <p:sp>
        <p:nvSpPr>
          <p:cNvPr id="3" name="Content Placeholder 2">
            <a:extLst>
              <a:ext uri="{FF2B5EF4-FFF2-40B4-BE49-F238E27FC236}">
                <a16:creationId xmlns:a16="http://schemas.microsoft.com/office/drawing/2014/main" id="{728D03D3-7B21-E365-AB0C-C8D5F93A5660}"/>
              </a:ext>
            </a:extLst>
          </p:cNvPr>
          <p:cNvSpPr>
            <a:spLocks noGrp="1"/>
          </p:cNvSpPr>
          <p:nvPr>
            <p:ph idx="1"/>
          </p:nvPr>
        </p:nvSpPr>
        <p:spPr/>
        <p:txBody>
          <a:bodyPr/>
          <a:lstStyle/>
          <a:p>
            <a:pPr rtl="0">
              <a:spcBef>
                <a:spcPts val="1200"/>
              </a:spcBef>
              <a:spcAft>
                <a:spcPts val="1200"/>
              </a:spcAft>
            </a:pPr>
            <a:r>
              <a:rPr lang="en-GB" sz="1800" b="0" i="0" u="none" strike="noStrike" dirty="0" err="1">
                <a:solidFill>
                  <a:srgbClr val="000000"/>
                </a:solidFill>
                <a:effectLst/>
                <a:latin typeface="Arial" panose="020B0604020202020204" pitchFamily="34" charset="0"/>
              </a:rPr>
              <a:t>SciKit</a:t>
            </a:r>
            <a:r>
              <a:rPr lang="en-GB" sz="1800" b="0" i="0" u="none" strike="noStrike" dirty="0">
                <a:solidFill>
                  <a:srgbClr val="000000"/>
                </a:solidFill>
                <a:effectLst/>
                <a:latin typeface="Arial" panose="020B0604020202020204" pitchFamily="34" charset="0"/>
              </a:rPr>
              <a:t>-Learn has a number of functions to help with data encodings. The first one we will look at is the ‘</a:t>
            </a:r>
            <a:r>
              <a:rPr lang="en-GB" sz="1800" b="0" i="0" u="none" strike="noStrike" dirty="0" err="1">
                <a:solidFill>
                  <a:srgbClr val="000000"/>
                </a:solidFill>
                <a:effectLst/>
                <a:latin typeface="Arial" panose="020B0604020202020204" pitchFamily="34" charset="0"/>
              </a:rPr>
              <a:t>fit_transform</a:t>
            </a:r>
            <a:r>
              <a:rPr lang="en-GB" sz="1800" b="0" i="0" u="none" strike="noStrike" dirty="0">
                <a:solidFill>
                  <a:srgbClr val="000000"/>
                </a:solidFill>
                <a:effectLst/>
                <a:latin typeface="Arial" panose="020B0604020202020204" pitchFamily="34" charset="0"/>
              </a:rPr>
              <a:t>’ function.</a:t>
            </a:r>
            <a:endParaRPr lang="en-GB"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This will perform a similar task to what we have seen in a previous example</a:t>
            </a:r>
            <a:endParaRPr lang="en-GB" dirty="0">
              <a:effectLst/>
            </a:endParaRPr>
          </a:p>
          <a:p>
            <a:pPr marL="0" indent="0" rtl="0">
              <a:spcBef>
                <a:spcPts val="0"/>
              </a:spcBef>
              <a:spcAft>
                <a:spcPts val="0"/>
              </a:spcAft>
              <a:buNone/>
            </a:pPr>
            <a:r>
              <a:rPr lang="en-GB" sz="1800" b="0" i="0" u="none" strike="noStrike" dirty="0">
                <a:solidFill>
                  <a:srgbClr val="000000"/>
                </a:solidFill>
                <a:effectLst/>
                <a:latin typeface="Courier New" panose="02070309020205020404" pitchFamily="49" charset="0"/>
                <a:cs typeface="Courier New" panose="02070309020205020404" pitchFamily="49" charset="0"/>
              </a:rPr>
              <a:t>#Let's use the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fit_tranforms</a:t>
            </a:r>
            <a:r>
              <a:rPr lang="en-GB" sz="1800" b="0" i="0" u="none" strike="noStrike" dirty="0">
                <a:solidFill>
                  <a:srgbClr val="000000"/>
                </a:solidFill>
                <a:effectLst/>
                <a:latin typeface="Courier New" panose="02070309020205020404" pitchFamily="49" charset="0"/>
                <a:cs typeface="Courier New" panose="02070309020205020404" pitchFamily="49" charset="0"/>
              </a:rPr>
              <a:t> function to encode the Genre variable</a:t>
            </a:r>
            <a:endParaRPr lang="en-GB"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800" b="0" i="0" u="none" strike="noStrike" dirty="0">
                <a:solidFill>
                  <a:srgbClr val="000000"/>
                </a:solidFill>
                <a:effectLst/>
                <a:latin typeface="Courier New" panose="02070309020205020404" pitchFamily="49" charset="0"/>
                <a:cs typeface="Courier New" panose="02070309020205020404" pitchFamily="49" charset="0"/>
              </a:rPr>
              <a:t>from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sklearn.preprocessing</a:t>
            </a:r>
            <a:r>
              <a:rPr lang="en-GB" sz="1800" b="0" i="0" u="none" strike="noStrike" dirty="0">
                <a:solidFill>
                  <a:srgbClr val="000000"/>
                </a:solidFill>
                <a:effectLst/>
                <a:latin typeface="Courier New" panose="02070309020205020404" pitchFamily="49" charset="0"/>
                <a:cs typeface="Courier New" panose="02070309020205020404" pitchFamily="49" charset="0"/>
              </a:rPr>
              <a:t> import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LabelEncoder</a:t>
            </a:r>
            <a:endParaRPr lang="en-GB"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dirty="0">
                <a:effectLst/>
                <a:latin typeface="Courier New" panose="02070309020205020404" pitchFamily="49" charset="0"/>
                <a:cs typeface="Courier New" panose="02070309020205020404" pitchFamily="49" charset="0"/>
              </a:rPr>
              <a:t> </a:t>
            </a:r>
          </a:p>
          <a:p>
            <a:pPr marL="0" indent="0" rtl="0">
              <a:spcBef>
                <a:spcPts val="0"/>
              </a:spcBef>
              <a:spcAft>
                <a:spcPts val="0"/>
              </a:spcAft>
              <a:buNone/>
            </a:pPr>
            <a:r>
              <a:rPr lang="en-GB" sz="1800" b="0" i="0" u="none" strike="noStrike" dirty="0" err="1">
                <a:solidFill>
                  <a:srgbClr val="000000"/>
                </a:solidFill>
                <a:effectLst/>
                <a:latin typeface="Courier New" panose="02070309020205020404" pitchFamily="49" charset="0"/>
                <a:cs typeface="Courier New" panose="02070309020205020404" pitchFamily="49" charset="0"/>
              </a:rPr>
              <a:t>le_make</a:t>
            </a:r>
            <a:r>
              <a:rPr lang="en-GB" sz="1800" b="0" i="0" u="none" strike="noStrike" dirty="0">
                <a:solidFill>
                  <a:srgbClr val="000000"/>
                </a:solidFill>
                <a:effectLst/>
                <a:latin typeface="Courier New" panose="02070309020205020404" pitchFamily="49" charset="0"/>
                <a:cs typeface="Courier New" panose="02070309020205020404" pitchFamily="49" charset="0"/>
              </a:rPr>
              <a:t> =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LabelEncoder</a:t>
            </a:r>
            <a:r>
              <a:rPr lang="en-GB" sz="1800" b="0" i="0" u="none" strike="noStrike" dirty="0">
                <a:solidFill>
                  <a:srgbClr val="000000"/>
                </a:solidFill>
                <a:effectLst/>
                <a:latin typeface="Courier New" panose="02070309020205020404" pitchFamily="49" charset="0"/>
                <a:cs typeface="Courier New" panose="02070309020205020404" pitchFamily="49" charset="0"/>
              </a:rPr>
              <a:t>()</a:t>
            </a:r>
            <a:endParaRPr lang="en-GB"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8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800" b="0" i="0" u="none" strike="noStrike" dirty="0">
                <a:solidFill>
                  <a:srgbClr val="000000"/>
                </a:solidFill>
                <a:effectLst/>
                <a:latin typeface="Courier New" panose="02070309020205020404" pitchFamily="49" charset="0"/>
                <a:cs typeface="Courier New" panose="02070309020205020404" pitchFamily="49" charset="0"/>
              </a:rPr>
              <a:t>["</a:t>
            </a:r>
            <a:r>
              <a:rPr lang="en-GB" sz="1800" b="0" i="0" u="none" strike="noStrike" dirty="0" err="1">
                <a:solidFill>
                  <a:srgbClr val="000000"/>
                </a:solidFill>
                <a:effectLst/>
                <a:latin typeface="Courier New" panose="02070309020205020404" pitchFamily="49" charset="0"/>
                <a:cs typeface="Courier New" panose="02070309020205020404" pitchFamily="49" charset="0"/>
              </a:rPr>
              <a:t>Genre_Code</a:t>
            </a:r>
            <a:r>
              <a:rPr lang="en-GB" sz="1800" b="0" i="0" u="none" strike="noStrike" dirty="0">
                <a:solidFill>
                  <a:srgbClr val="000000"/>
                </a:solidFill>
                <a:effectLst/>
                <a:latin typeface="Courier New" panose="02070309020205020404" pitchFamily="49" charset="0"/>
                <a:cs typeface="Courier New" panose="02070309020205020404" pitchFamily="49" charset="0"/>
              </a:rPr>
              <a:t>"] =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le_make.fit_transform</a:t>
            </a:r>
            <a:r>
              <a:rPr lang="en-GB" sz="1800" b="0" i="0" u="none" strike="noStrike" dirty="0">
                <a:solidFill>
                  <a:srgbClr val="000000"/>
                </a:solidFill>
                <a:effectLst/>
                <a:latin typeface="Courier New" panose="02070309020205020404" pitchFamily="49" charset="0"/>
                <a:cs typeface="Courier New" panose="02070309020205020404" pitchFamily="49" charset="0"/>
              </a:rPr>
              <a:t>(</a:t>
            </a:r>
            <a:r>
              <a:rPr lang="en-GB" sz="18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800" b="0" i="0" u="none" strike="noStrike" dirty="0">
                <a:solidFill>
                  <a:srgbClr val="000000"/>
                </a:solidFill>
                <a:effectLst/>
                <a:latin typeface="Courier New" panose="02070309020205020404" pitchFamily="49" charset="0"/>
                <a:cs typeface="Courier New" panose="02070309020205020404" pitchFamily="49" charset="0"/>
              </a:rPr>
              <a:t>["Genre"])</a:t>
            </a:r>
            <a:endParaRPr lang="en-GB"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8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800" b="0" i="0" u="none" strike="noStrike" dirty="0">
                <a:solidFill>
                  <a:srgbClr val="000000"/>
                </a:solidFill>
                <a:effectLst/>
                <a:latin typeface="Courier New" panose="02070309020205020404" pitchFamily="49" charset="0"/>
                <a:cs typeface="Courier New" panose="02070309020205020404" pitchFamily="49" charset="0"/>
              </a:rPr>
              <a:t>[["Genre",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Genre_Code</a:t>
            </a:r>
            <a:r>
              <a:rPr lang="en-GB" sz="1800" b="0" i="0" u="none" strike="noStrike" dirty="0">
                <a:solidFill>
                  <a:srgbClr val="000000"/>
                </a:solidFill>
                <a:effectLst/>
                <a:latin typeface="Courier New" panose="02070309020205020404" pitchFamily="49" charset="0"/>
                <a:cs typeface="Courier New" panose="02070309020205020404" pitchFamily="49" charset="0"/>
              </a:rPr>
              <a:t>"]].head(10)</a:t>
            </a:r>
            <a:endParaRPr lang="en-GB" dirty="0">
              <a:effectLst/>
              <a:latin typeface="Courier New" panose="02070309020205020404" pitchFamily="49" charset="0"/>
              <a:cs typeface="Courier New" panose="02070309020205020404" pitchFamily="49" charset="0"/>
            </a:endParaRP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spTree>
    <p:extLst>
      <p:ext uri="{BB962C8B-B14F-4D97-AF65-F5344CB8AC3E}">
        <p14:creationId xmlns:p14="http://schemas.microsoft.com/office/powerpoint/2010/main" val="726594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CD08-8AB9-62EB-A441-EB5C3F917A53}"/>
              </a:ext>
            </a:extLst>
          </p:cNvPr>
          <p:cNvSpPr>
            <a:spLocks noGrp="1"/>
          </p:cNvSpPr>
          <p:nvPr>
            <p:ph type="title"/>
          </p:nvPr>
        </p:nvSpPr>
        <p:spPr/>
        <p:txBody>
          <a:bodyPr/>
          <a:lstStyle/>
          <a:p>
            <a:r>
              <a:rPr lang="en-IE" dirty="0"/>
              <a:t>What about Numerical Data</a:t>
            </a:r>
          </a:p>
        </p:txBody>
      </p:sp>
      <p:sp>
        <p:nvSpPr>
          <p:cNvPr id="3" name="Content Placeholder 2">
            <a:extLst>
              <a:ext uri="{FF2B5EF4-FFF2-40B4-BE49-F238E27FC236}">
                <a16:creationId xmlns:a16="http://schemas.microsoft.com/office/drawing/2014/main" id="{185CBBEA-D3DD-0DEB-CC57-B5A386C547A6}"/>
              </a:ext>
            </a:extLst>
          </p:cNvPr>
          <p:cNvSpPr>
            <a:spLocks noGrp="1"/>
          </p:cNvSpPr>
          <p:nvPr>
            <p:ph idx="1"/>
          </p:nvPr>
        </p:nvSpPr>
        <p:spPr/>
        <p:txBody>
          <a:bodyPr/>
          <a:lstStyle/>
          <a:p>
            <a:pPr marL="196437" marR="0" indent="-196437" algn="l" defTabSz="430289" rtl="0" latinLnBrk="0">
              <a:lnSpc>
                <a:spcPct val="100000"/>
              </a:lnSpc>
              <a:spcBef>
                <a:spcPts val="1200"/>
              </a:spcBef>
              <a:spcAft>
                <a:spcPts val="0"/>
              </a:spcAft>
              <a:buClrTx/>
              <a:buSzPct val="100000"/>
              <a:buFontTx/>
              <a:buChar char="•"/>
              <a:tabLst/>
            </a:pPr>
            <a:r>
              <a:rPr lang="en-GB" dirty="0"/>
              <a:t>Normalization is a technique often applied as part of data preparation for machine learning. </a:t>
            </a:r>
          </a:p>
          <a:p>
            <a:pPr marL="196437" marR="0" indent="-196437" algn="l" defTabSz="430289" rtl="0" latinLnBrk="0">
              <a:lnSpc>
                <a:spcPct val="100000"/>
              </a:lnSpc>
              <a:spcBef>
                <a:spcPts val="1200"/>
              </a:spcBef>
              <a:spcAft>
                <a:spcPts val="0"/>
              </a:spcAft>
              <a:buClrTx/>
              <a:buSzPct val="100000"/>
              <a:buFontTx/>
              <a:buChar char="•"/>
              <a:tabLst/>
            </a:pPr>
            <a:r>
              <a:rPr lang="en-GB" dirty="0"/>
              <a:t>The goal of normalization is to change the values of numeric columns in the dataset to use a common scale, without distorting differences in the ranges of values or losing information.</a:t>
            </a:r>
          </a:p>
          <a:p>
            <a:pPr marL="196437" marR="0" indent="-196437" algn="l" defTabSz="430289" rtl="0" latinLnBrk="0">
              <a:lnSpc>
                <a:spcPct val="100000"/>
              </a:lnSpc>
              <a:spcBef>
                <a:spcPts val="1200"/>
              </a:spcBef>
              <a:spcAft>
                <a:spcPts val="0"/>
              </a:spcAft>
              <a:buClrTx/>
              <a:buSzPct val="100000"/>
              <a:buFontTx/>
              <a:buChar char="•"/>
              <a:tabLst/>
            </a:pPr>
            <a:r>
              <a:rPr lang="en-GB" dirty="0"/>
              <a:t>For example, assume your input dataset contains one column with values ranging from 0 to 1, and another column with values ranging from 10,000 to 100,000. The great difference in the </a:t>
            </a:r>
            <a:r>
              <a:rPr lang="en-GB" i="1" dirty="0"/>
              <a:t>scale</a:t>
            </a:r>
            <a:r>
              <a:rPr lang="en-GB" dirty="0"/>
              <a:t> of the numbers could cause problems when you attempt to combine the values as features during </a:t>
            </a:r>
            <a:r>
              <a:rPr lang="en-GB" dirty="0" err="1"/>
              <a:t>modeling</a:t>
            </a:r>
            <a:endParaRPr lang="en-GB" dirty="0"/>
          </a:p>
          <a:p>
            <a:pPr marL="196437" marR="0" indent="-196437" algn="l" defTabSz="430289" rtl="0" latinLnBrk="0">
              <a:lnSpc>
                <a:spcPct val="100000"/>
              </a:lnSpc>
              <a:spcBef>
                <a:spcPts val="1200"/>
              </a:spcBef>
              <a:spcAft>
                <a:spcPts val="0"/>
              </a:spcAft>
              <a:buClrTx/>
              <a:buSzPct val="100000"/>
              <a:buFontTx/>
              <a:buChar char="•"/>
              <a:tabLst/>
            </a:pPr>
            <a:r>
              <a:rPr lang="en-GB" dirty="0"/>
              <a:t>There are several approaches to this (experimentation needed to determine), common ones are:</a:t>
            </a:r>
          </a:p>
          <a:p>
            <a:pPr lvl="1" indent="-196437" rtl="0">
              <a:spcBef>
                <a:spcPts val="1200"/>
              </a:spcBef>
            </a:pPr>
            <a:r>
              <a:rPr lang="en-GB" b="0" i="0" dirty="0">
                <a:effectLst/>
              </a:rPr>
              <a:t>Min-Max Scaling: Subtract the min value from each column’s highest value and divide by the range.</a:t>
            </a:r>
          </a:p>
          <a:p>
            <a:pPr lvl="1" indent="-196437" rtl="0">
              <a:spcBef>
                <a:spcPts val="1200"/>
              </a:spcBef>
            </a:pPr>
            <a:r>
              <a:rPr lang="en-GB" b="0" i="0" dirty="0">
                <a:effectLst/>
              </a:rPr>
              <a:t>Standardization Scaling: Subtracting the mean of each observation and dividing by the standard deviation</a:t>
            </a:r>
            <a:endParaRPr lang="en-GB" dirty="0"/>
          </a:p>
          <a:p>
            <a:pPr marL="196437" marR="0" indent="-196437" algn="l" defTabSz="430289" rtl="0" latinLnBrk="0">
              <a:lnSpc>
                <a:spcPct val="100000"/>
              </a:lnSpc>
              <a:spcBef>
                <a:spcPts val="1200"/>
              </a:spcBef>
              <a:spcAft>
                <a:spcPts val="0"/>
              </a:spcAft>
              <a:buClrTx/>
              <a:buSzPct val="100000"/>
              <a:buFontTx/>
              <a:buChar char="•"/>
              <a:tabLst/>
            </a:pPr>
            <a:endParaRPr lang="en-IE" dirty="0"/>
          </a:p>
        </p:txBody>
      </p:sp>
    </p:spTree>
    <p:extLst>
      <p:ext uri="{BB962C8B-B14F-4D97-AF65-F5344CB8AC3E}">
        <p14:creationId xmlns:p14="http://schemas.microsoft.com/office/powerpoint/2010/main" val="418340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71D7-FA0B-A4E7-E219-1344FADCD5C8}"/>
              </a:ext>
            </a:extLst>
          </p:cNvPr>
          <p:cNvSpPr>
            <a:spLocks noGrp="1"/>
          </p:cNvSpPr>
          <p:nvPr>
            <p:ph type="title"/>
          </p:nvPr>
        </p:nvSpPr>
        <p:spPr/>
        <p:txBody>
          <a:bodyPr/>
          <a:lstStyle/>
          <a:p>
            <a:r>
              <a:rPr lang="en-IE" dirty="0"/>
              <a:t>What about Numerical Data</a:t>
            </a:r>
          </a:p>
        </p:txBody>
      </p:sp>
      <p:sp>
        <p:nvSpPr>
          <p:cNvPr id="3" name="Content Placeholder 2">
            <a:extLst>
              <a:ext uri="{FF2B5EF4-FFF2-40B4-BE49-F238E27FC236}">
                <a16:creationId xmlns:a16="http://schemas.microsoft.com/office/drawing/2014/main" id="{75E97F78-547A-6FD6-656C-83CE62233C38}"/>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Example Data</a:t>
            </a:r>
          </a:p>
          <a:p>
            <a:pPr lvl="1" indent="-196437" rtl="0">
              <a:spcBef>
                <a:spcPts val="800"/>
              </a:spcBef>
            </a:pPr>
            <a:r>
              <a:rPr lang="en-IE" sz="1800" dirty="0"/>
              <a:t>Salaries</a:t>
            </a:r>
          </a:p>
          <a:p>
            <a:pPr lvl="1" indent="-196437" rtl="0">
              <a:spcBef>
                <a:spcPts val="800"/>
              </a:spcBef>
            </a:pPr>
            <a:r>
              <a:rPr lang="en-IE" sz="1800" dirty="0"/>
              <a:t>Temperatures</a:t>
            </a:r>
          </a:p>
          <a:p>
            <a:pPr lvl="1" indent="-196437" rtl="0">
              <a:spcBef>
                <a:spcPts val="800"/>
              </a:spcBef>
            </a:pPr>
            <a:r>
              <a:rPr lang="en-IE" sz="1800" dirty="0"/>
              <a:t>Prices</a:t>
            </a:r>
          </a:p>
          <a:p>
            <a:pPr lvl="1" indent="-196437" rtl="0">
              <a:spcBef>
                <a:spcPts val="800"/>
              </a:spcBef>
            </a:pPr>
            <a:r>
              <a:rPr lang="en-IE" sz="1800" dirty="0"/>
              <a:t>Salaries</a:t>
            </a:r>
          </a:p>
          <a:p>
            <a:pPr lvl="1" indent="-196437" rtl="0">
              <a:spcBef>
                <a:spcPts val="800"/>
              </a:spcBef>
            </a:pPr>
            <a:r>
              <a:rPr lang="en-IE" sz="1800" dirty="0"/>
              <a:t>Sales</a:t>
            </a:r>
          </a:p>
          <a:p>
            <a:pPr lvl="1" indent="-196437" rtl="0">
              <a:spcBef>
                <a:spcPts val="800"/>
              </a:spcBef>
            </a:pPr>
            <a:r>
              <a:rPr lang="en-IE" sz="1800" dirty="0"/>
              <a:t>Populations</a:t>
            </a:r>
          </a:p>
          <a:p>
            <a:pPr lvl="1" indent="-196437" rtl="0">
              <a:spcBef>
                <a:spcPts val="1200"/>
              </a:spcBef>
            </a:pPr>
            <a:endParaRPr lang="en-IE" dirty="0"/>
          </a:p>
          <a:p>
            <a:pPr rtl="0">
              <a:spcBef>
                <a:spcPts val="1200"/>
              </a:spcBef>
            </a:pPr>
            <a:r>
              <a:rPr lang="en-IE" dirty="0"/>
              <a:t>All have ranges from  Zero to some large number</a:t>
            </a:r>
          </a:p>
          <a:p>
            <a:pPr rtl="0">
              <a:spcBef>
                <a:spcPts val="1200"/>
              </a:spcBef>
            </a:pPr>
            <a:r>
              <a:rPr lang="en-IE" dirty="0"/>
              <a:t>Convert to common scale to allow the algorithms to compare</a:t>
            </a:r>
          </a:p>
          <a:p>
            <a:pPr lvl="1" rtl="0">
              <a:spcBef>
                <a:spcPts val="800"/>
              </a:spcBef>
            </a:pPr>
            <a:r>
              <a:rPr lang="en-IE" sz="1800" dirty="0"/>
              <a:t>Otherwise the attributes/features with larger numbers will have a greater influence to those attributes with small variables</a:t>
            </a:r>
          </a:p>
          <a:p>
            <a:pPr lvl="1" rtl="0">
              <a:spcBef>
                <a:spcPts val="800"/>
              </a:spcBef>
            </a:pPr>
            <a:r>
              <a:rPr lang="en-IE" sz="1800" dirty="0"/>
              <a:t>The algorithms may use these attributes incorrectly, and the models produced may not be the best</a:t>
            </a:r>
          </a:p>
        </p:txBody>
      </p:sp>
    </p:spTree>
    <p:extLst>
      <p:ext uri="{BB962C8B-B14F-4D97-AF65-F5344CB8AC3E}">
        <p14:creationId xmlns:p14="http://schemas.microsoft.com/office/powerpoint/2010/main" val="398004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2E7C5E2-5978-DD46-72B4-B1AA5EB1D5EE}"/>
              </a:ext>
            </a:extLst>
          </p:cNvPr>
          <p:cNvSpPr/>
          <p:nvPr/>
        </p:nvSpPr>
        <p:spPr>
          <a:xfrm>
            <a:off x="0" y="1362235"/>
            <a:ext cx="6400800" cy="5495765"/>
          </a:xfrm>
          <a:prstGeom prst="ellipse">
            <a:avLst/>
          </a:prstGeom>
          <a:solidFill>
            <a:srgbClr val="CBCBCB">
              <a:alpha val="34125"/>
            </a:srgbClr>
          </a:solidFill>
          <a:ln w="9525" cap="flat">
            <a:solidFill>
              <a:srgbClr val="000000">
                <a:alpha val="48707"/>
              </a:srgb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6" name="Oval 5">
            <a:extLst>
              <a:ext uri="{FF2B5EF4-FFF2-40B4-BE49-F238E27FC236}">
                <a16:creationId xmlns:a16="http://schemas.microsoft.com/office/drawing/2014/main" id="{783B9795-A29C-CB0D-2801-C03AA1135B0A}"/>
              </a:ext>
            </a:extLst>
          </p:cNvPr>
          <p:cNvSpPr/>
          <p:nvPr/>
        </p:nvSpPr>
        <p:spPr>
          <a:xfrm>
            <a:off x="5099538" y="1418493"/>
            <a:ext cx="6556678" cy="5439507"/>
          </a:xfrm>
          <a:prstGeom prst="ellipse">
            <a:avLst/>
          </a:prstGeom>
          <a:solidFill>
            <a:srgbClr val="CBCBCB">
              <a:alpha val="34125"/>
            </a:srgbClr>
          </a:solidFill>
          <a:ln w="9525" cap="flat">
            <a:solidFill>
              <a:srgbClr val="000000">
                <a:alpha val="48707"/>
              </a:srgb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2" name="Title 1">
            <a:extLst>
              <a:ext uri="{FF2B5EF4-FFF2-40B4-BE49-F238E27FC236}">
                <a16:creationId xmlns:a16="http://schemas.microsoft.com/office/drawing/2014/main" id="{309A29D7-45CC-9C2B-25FA-5D6DD8F0E68D}"/>
              </a:ext>
            </a:extLst>
          </p:cNvPr>
          <p:cNvSpPr>
            <a:spLocks noGrp="1"/>
          </p:cNvSpPr>
          <p:nvPr>
            <p:ph type="title"/>
          </p:nvPr>
        </p:nvSpPr>
        <p:spPr/>
        <p:txBody>
          <a:bodyPr/>
          <a:lstStyle/>
          <a:p>
            <a:r>
              <a:rPr lang="en-IE" dirty="0"/>
              <a:t>       Data Wrangling module     vs        This Module     </a:t>
            </a:r>
          </a:p>
        </p:txBody>
      </p:sp>
      <p:sp>
        <p:nvSpPr>
          <p:cNvPr id="8" name="Freeform 7">
            <a:extLst>
              <a:ext uri="{FF2B5EF4-FFF2-40B4-BE49-F238E27FC236}">
                <a16:creationId xmlns:a16="http://schemas.microsoft.com/office/drawing/2014/main" id="{6154E88C-B4A8-765C-3A13-659B63632189}"/>
              </a:ext>
            </a:extLst>
          </p:cNvPr>
          <p:cNvSpPr/>
          <p:nvPr/>
        </p:nvSpPr>
        <p:spPr>
          <a:xfrm>
            <a:off x="5079566" y="2496856"/>
            <a:ext cx="1321233" cy="3257399"/>
          </a:xfrm>
          <a:custGeom>
            <a:avLst/>
            <a:gdLst>
              <a:gd name="connsiteX0" fmla="*/ 704015 w 1321233"/>
              <a:gd name="connsiteY0" fmla="*/ 6199 h 3257399"/>
              <a:gd name="connsiteX1" fmla="*/ 626862 w 1321233"/>
              <a:gd name="connsiteY1" fmla="*/ 80089 h 3257399"/>
              <a:gd name="connsiteX2" fmla="*/ 588285 w 1321233"/>
              <a:gd name="connsiteY2" fmla="*/ 135508 h 3257399"/>
              <a:gd name="connsiteX3" fmla="*/ 501489 w 1321233"/>
              <a:gd name="connsiteY3" fmla="*/ 209399 h 3257399"/>
              <a:gd name="connsiteX4" fmla="*/ 462914 w 1321233"/>
              <a:gd name="connsiteY4" fmla="*/ 264817 h 3257399"/>
              <a:gd name="connsiteX5" fmla="*/ 385761 w 1321233"/>
              <a:gd name="connsiteY5" fmla="*/ 375653 h 3257399"/>
              <a:gd name="connsiteX6" fmla="*/ 366473 w 1321233"/>
              <a:gd name="connsiteY6" fmla="*/ 403362 h 3257399"/>
              <a:gd name="connsiteX7" fmla="*/ 347185 w 1321233"/>
              <a:gd name="connsiteY7" fmla="*/ 431071 h 3257399"/>
              <a:gd name="connsiteX8" fmla="*/ 318253 w 1321233"/>
              <a:gd name="connsiteY8" fmla="*/ 486489 h 3257399"/>
              <a:gd name="connsiteX9" fmla="*/ 298964 w 1321233"/>
              <a:gd name="connsiteY9" fmla="*/ 551144 h 3257399"/>
              <a:gd name="connsiteX10" fmla="*/ 279677 w 1321233"/>
              <a:gd name="connsiteY10" fmla="*/ 588089 h 3257399"/>
              <a:gd name="connsiteX11" fmla="*/ 270032 w 1321233"/>
              <a:gd name="connsiteY11" fmla="*/ 625035 h 3257399"/>
              <a:gd name="connsiteX12" fmla="*/ 260389 w 1321233"/>
              <a:gd name="connsiteY12" fmla="*/ 652744 h 3257399"/>
              <a:gd name="connsiteX13" fmla="*/ 231457 w 1321233"/>
              <a:gd name="connsiteY13" fmla="*/ 754344 h 3257399"/>
              <a:gd name="connsiteX14" fmla="*/ 221812 w 1321233"/>
              <a:gd name="connsiteY14" fmla="*/ 782053 h 3257399"/>
              <a:gd name="connsiteX15" fmla="*/ 192880 w 1321233"/>
              <a:gd name="connsiteY15" fmla="*/ 837471 h 3257399"/>
              <a:gd name="connsiteX16" fmla="*/ 173593 w 1321233"/>
              <a:gd name="connsiteY16" fmla="*/ 865180 h 3257399"/>
              <a:gd name="connsiteX17" fmla="*/ 144661 w 1321233"/>
              <a:gd name="connsiteY17" fmla="*/ 976017 h 3257399"/>
              <a:gd name="connsiteX18" fmla="*/ 135016 w 1321233"/>
              <a:gd name="connsiteY18" fmla="*/ 1040671 h 3257399"/>
              <a:gd name="connsiteX19" fmla="*/ 115728 w 1321233"/>
              <a:gd name="connsiteY19" fmla="*/ 1096089 h 3257399"/>
              <a:gd name="connsiteX20" fmla="*/ 96440 w 1321233"/>
              <a:gd name="connsiteY20" fmla="*/ 1151508 h 3257399"/>
              <a:gd name="connsiteX21" fmla="*/ 86796 w 1321233"/>
              <a:gd name="connsiteY21" fmla="*/ 1179217 h 3257399"/>
              <a:gd name="connsiteX22" fmla="*/ 77152 w 1321233"/>
              <a:gd name="connsiteY22" fmla="*/ 1225399 h 3257399"/>
              <a:gd name="connsiteX23" fmla="*/ 67508 w 1321233"/>
              <a:gd name="connsiteY23" fmla="*/ 1253108 h 3257399"/>
              <a:gd name="connsiteX24" fmla="*/ 57864 w 1321233"/>
              <a:gd name="connsiteY24" fmla="*/ 1290053 h 3257399"/>
              <a:gd name="connsiteX25" fmla="*/ 38576 w 1321233"/>
              <a:gd name="connsiteY25" fmla="*/ 1354708 h 3257399"/>
              <a:gd name="connsiteX26" fmla="*/ 19288 w 1321233"/>
              <a:gd name="connsiteY26" fmla="*/ 1465544 h 3257399"/>
              <a:gd name="connsiteX27" fmla="*/ 9643 w 1321233"/>
              <a:gd name="connsiteY27" fmla="*/ 1622562 h 3257399"/>
              <a:gd name="connsiteX28" fmla="*/ 0 w 1321233"/>
              <a:gd name="connsiteY28" fmla="*/ 1751871 h 3257399"/>
              <a:gd name="connsiteX29" fmla="*/ 9643 w 1321233"/>
              <a:gd name="connsiteY29" fmla="*/ 1964308 h 3257399"/>
              <a:gd name="connsiteX30" fmla="*/ 19288 w 1321233"/>
              <a:gd name="connsiteY30" fmla="*/ 2047435 h 3257399"/>
              <a:gd name="connsiteX31" fmla="*/ 38576 w 1321233"/>
              <a:gd name="connsiteY31" fmla="*/ 2112089 h 3257399"/>
              <a:gd name="connsiteX32" fmla="*/ 57864 w 1321233"/>
              <a:gd name="connsiteY32" fmla="*/ 2204453 h 3257399"/>
              <a:gd name="connsiteX33" fmla="*/ 67508 w 1321233"/>
              <a:gd name="connsiteY33" fmla="*/ 2324526 h 3257399"/>
              <a:gd name="connsiteX34" fmla="*/ 144661 w 1321233"/>
              <a:gd name="connsiteY34" fmla="*/ 2416889 h 3257399"/>
              <a:gd name="connsiteX35" fmla="*/ 173593 w 1321233"/>
              <a:gd name="connsiteY35" fmla="*/ 2435362 h 3257399"/>
              <a:gd name="connsiteX36" fmla="*/ 202525 w 1321233"/>
              <a:gd name="connsiteY36" fmla="*/ 2610853 h 3257399"/>
              <a:gd name="connsiteX37" fmla="*/ 221812 w 1321233"/>
              <a:gd name="connsiteY37" fmla="*/ 2638562 h 3257399"/>
              <a:gd name="connsiteX38" fmla="*/ 241100 w 1321233"/>
              <a:gd name="connsiteY38" fmla="*/ 2675508 h 3257399"/>
              <a:gd name="connsiteX39" fmla="*/ 250745 w 1321233"/>
              <a:gd name="connsiteY39" fmla="*/ 2703217 h 3257399"/>
              <a:gd name="connsiteX40" fmla="*/ 260389 w 1321233"/>
              <a:gd name="connsiteY40" fmla="*/ 2740162 h 3257399"/>
              <a:gd name="connsiteX41" fmla="*/ 289321 w 1321233"/>
              <a:gd name="connsiteY41" fmla="*/ 2767871 h 3257399"/>
              <a:gd name="connsiteX42" fmla="*/ 308609 w 1321233"/>
              <a:gd name="connsiteY42" fmla="*/ 2841762 h 3257399"/>
              <a:gd name="connsiteX43" fmla="*/ 318253 w 1321233"/>
              <a:gd name="connsiteY43" fmla="*/ 2869471 h 3257399"/>
              <a:gd name="connsiteX44" fmla="*/ 376117 w 1321233"/>
              <a:gd name="connsiteY44" fmla="*/ 2906417 h 3257399"/>
              <a:gd name="connsiteX45" fmla="*/ 405049 w 1321233"/>
              <a:gd name="connsiteY45" fmla="*/ 2961835 h 3257399"/>
              <a:gd name="connsiteX46" fmla="*/ 424337 w 1321233"/>
              <a:gd name="connsiteY46" fmla="*/ 2989544 h 3257399"/>
              <a:gd name="connsiteX47" fmla="*/ 433981 w 1321233"/>
              <a:gd name="connsiteY47" fmla="*/ 3017253 h 3257399"/>
              <a:gd name="connsiteX48" fmla="*/ 472557 w 1321233"/>
              <a:gd name="connsiteY48" fmla="*/ 3072671 h 3257399"/>
              <a:gd name="connsiteX49" fmla="*/ 520778 w 1321233"/>
              <a:gd name="connsiteY49" fmla="*/ 3165035 h 3257399"/>
              <a:gd name="connsiteX50" fmla="*/ 559353 w 1321233"/>
              <a:gd name="connsiteY50" fmla="*/ 3220453 h 3257399"/>
              <a:gd name="connsiteX51" fmla="*/ 626862 w 1321233"/>
              <a:gd name="connsiteY51" fmla="*/ 3238926 h 3257399"/>
              <a:gd name="connsiteX52" fmla="*/ 704015 w 1321233"/>
              <a:gd name="connsiteY52" fmla="*/ 3257399 h 3257399"/>
              <a:gd name="connsiteX53" fmla="*/ 742590 w 1321233"/>
              <a:gd name="connsiteY53" fmla="*/ 3248162 h 3257399"/>
              <a:gd name="connsiteX54" fmla="*/ 752234 w 1321233"/>
              <a:gd name="connsiteY54" fmla="*/ 3220453 h 3257399"/>
              <a:gd name="connsiteX55" fmla="*/ 771522 w 1321233"/>
              <a:gd name="connsiteY55" fmla="*/ 3192744 h 3257399"/>
              <a:gd name="connsiteX56" fmla="*/ 810099 w 1321233"/>
              <a:gd name="connsiteY56" fmla="*/ 3109617 h 3257399"/>
              <a:gd name="connsiteX57" fmla="*/ 858318 w 1321233"/>
              <a:gd name="connsiteY57" fmla="*/ 3026489 h 3257399"/>
              <a:gd name="connsiteX58" fmla="*/ 877607 w 1321233"/>
              <a:gd name="connsiteY58" fmla="*/ 2998780 h 3257399"/>
              <a:gd name="connsiteX59" fmla="*/ 887251 w 1321233"/>
              <a:gd name="connsiteY59" fmla="*/ 2971071 h 3257399"/>
              <a:gd name="connsiteX60" fmla="*/ 925827 w 1321233"/>
              <a:gd name="connsiteY60" fmla="*/ 2915653 h 3257399"/>
              <a:gd name="connsiteX61" fmla="*/ 945115 w 1321233"/>
              <a:gd name="connsiteY61" fmla="*/ 2887944 h 3257399"/>
              <a:gd name="connsiteX62" fmla="*/ 993336 w 1321233"/>
              <a:gd name="connsiteY62" fmla="*/ 2804817 h 3257399"/>
              <a:gd name="connsiteX63" fmla="*/ 1012623 w 1321233"/>
              <a:gd name="connsiteY63" fmla="*/ 2777108 h 3257399"/>
              <a:gd name="connsiteX64" fmla="*/ 1031911 w 1321233"/>
              <a:gd name="connsiteY64" fmla="*/ 2721689 h 3257399"/>
              <a:gd name="connsiteX65" fmla="*/ 1070487 w 1321233"/>
              <a:gd name="connsiteY65" fmla="*/ 2666271 h 3257399"/>
              <a:gd name="connsiteX66" fmla="*/ 1089775 w 1321233"/>
              <a:gd name="connsiteY66" fmla="*/ 2638562 h 3257399"/>
              <a:gd name="connsiteX67" fmla="*/ 1118707 w 1321233"/>
              <a:gd name="connsiteY67" fmla="*/ 2573908 h 3257399"/>
              <a:gd name="connsiteX68" fmla="*/ 1157284 w 1321233"/>
              <a:gd name="connsiteY68" fmla="*/ 2518489 h 3257399"/>
              <a:gd name="connsiteX69" fmla="*/ 1176571 w 1321233"/>
              <a:gd name="connsiteY69" fmla="*/ 2463071 h 3257399"/>
              <a:gd name="connsiteX70" fmla="*/ 1215148 w 1321233"/>
              <a:gd name="connsiteY70" fmla="*/ 2379944 h 3257399"/>
              <a:gd name="connsiteX71" fmla="*/ 1224792 w 1321233"/>
              <a:gd name="connsiteY71" fmla="*/ 2352235 h 3257399"/>
              <a:gd name="connsiteX72" fmla="*/ 1234436 w 1321233"/>
              <a:gd name="connsiteY72" fmla="*/ 2306053 h 3257399"/>
              <a:gd name="connsiteX73" fmla="*/ 1253724 w 1321233"/>
              <a:gd name="connsiteY73" fmla="*/ 2158271 h 3257399"/>
              <a:gd name="connsiteX74" fmla="*/ 1263368 w 1321233"/>
              <a:gd name="connsiteY74" fmla="*/ 2112089 h 3257399"/>
              <a:gd name="connsiteX75" fmla="*/ 1273012 w 1321233"/>
              <a:gd name="connsiteY75" fmla="*/ 2047435 h 3257399"/>
              <a:gd name="connsiteX76" fmla="*/ 1282656 w 1321233"/>
              <a:gd name="connsiteY76" fmla="*/ 2010489 h 3257399"/>
              <a:gd name="connsiteX77" fmla="*/ 1301944 w 1321233"/>
              <a:gd name="connsiteY77" fmla="*/ 1908889 h 3257399"/>
              <a:gd name="connsiteX78" fmla="*/ 1321233 w 1321233"/>
              <a:gd name="connsiteY78" fmla="*/ 1714926 h 3257399"/>
              <a:gd name="connsiteX79" fmla="*/ 1311589 w 1321233"/>
              <a:gd name="connsiteY79" fmla="*/ 1317762 h 3257399"/>
              <a:gd name="connsiteX80" fmla="*/ 1301944 w 1321233"/>
              <a:gd name="connsiteY80" fmla="*/ 1206926 h 3257399"/>
              <a:gd name="connsiteX81" fmla="*/ 1292300 w 1321233"/>
              <a:gd name="connsiteY81" fmla="*/ 985253 h 3257399"/>
              <a:gd name="connsiteX82" fmla="*/ 1263368 w 1321233"/>
              <a:gd name="connsiteY82" fmla="*/ 855944 h 3257399"/>
              <a:gd name="connsiteX83" fmla="*/ 1253724 w 1321233"/>
              <a:gd name="connsiteY83" fmla="*/ 828235 h 3257399"/>
              <a:gd name="connsiteX84" fmla="*/ 1205504 w 1321233"/>
              <a:gd name="connsiteY84" fmla="*/ 772817 h 3257399"/>
              <a:gd name="connsiteX85" fmla="*/ 1186216 w 1321233"/>
              <a:gd name="connsiteY85" fmla="*/ 717399 h 3257399"/>
              <a:gd name="connsiteX86" fmla="*/ 1176571 w 1321233"/>
              <a:gd name="connsiteY86" fmla="*/ 689689 h 3257399"/>
              <a:gd name="connsiteX87" fmla="*/ 1157284 w 1321233"/>
              <a:gd name="connsiteY87" fmla="*/ 597326 h 3257399"/>
              <a:gd name="connsiteX88" fmla="*/ 1137996 w 1321233"/>
              <a:gd name="connsiteY88" fmla="*/ 514199 h 3257399"/>
              <a:gd name="connsiteX89" fmla="*/ 1109064 w 1321233"/>
              <a:gd name="connsiteY89" fmla="*/ 458780 h 3257399"/>
              <a:gd name="connsiteX90" fmla="*/ 1080132 w 1321233"/>
              <a:gd name="connsiteY90" fmla="*/ 440308 h 3257399"/>
              <a:gd name="connsiteX91" fmla="*/ 1060843 w 1321233"/>
              <a:gd name="connsiteY91" fmla="*/ 412599 h 3257399"/>
              <a:gd name="connsiteX92" fmla="*/ 1002979 w 1321233"/>
              <a:gd name="connsiteY92" fmla="*/ 375653 h 3257399"/>
              <a:gd name="connsiteX93" fmla="*/ 964403 w 1321233"/>
              <a:gd name="connsiteY93" fmla="*/ 310999 h 3257399"/>
              <a:gd name="connsiteX94" fmla="*/ 945115 w 1321233"/>
              <a:gd name="connsiteY94" fmla="*/ 283289 h 3257399"/>
              <a:gd name="connsiteX95" fmla="*/ 935471 w 1321233"/>
              <a:gd name="connsiteY95" fmla="*/ 255580 h 3257399"/>
              <a:gd name="connsiteX96" fmla="*/ 877607 w 1321233"/>
              <a:gd name="connsiteY96" fmla="*/ 200162 h 3257399"/>
              <a:gd name="connsiteX97" fmla="*/ 858318 w 1321233"/>
              <a:gd name="connsiteY97" fmla="*/ 172453 h 3257399"/>
              <a:gd name="connsiteX98" fmla="*/ 829386 w 1321233"/>
              <a:gd name="connsiteY98" fmla="*/ 144744 h 3257399"/>
              <a:gd name="connsiteX99" fmla="*/ 771522 w 1321233"/>
              <a:gd name="connsiteY99" fmla="*/ 107799 h 3257399"/>
              <a:gd name="connsiteX100" fmla="*/ 752234 w 1321233"/>
              <a:gd name="connsiteY100" fmla="*/ 80089 h 3257399"/>
              <a:gd name="connsiteX101" fmla="*/ 723302 w 1321233"/>
              <a:gd name="connsiteY101" fmla="*/ 61617 h 3257399"/>
              <a:gd name="connsiteX102" fmla="*/ 694370 w 1321233"/>
              <a:gd name="connsiteY102" fmla="*/ 6199 h 3257399"/>
              <a:gd name="connsiteX103" fmla="*/ 704015 w 1321233"/>
              <a:gd name="connsiteY103" fmla="*/ 6199 h 325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21233" h="3257399" fill="none" extrusionOk="0">
                <a:moveTo>
                  <a:pt x="704015" y="6199"/>
                </a:moveTo>
                <a:cubicBezTo>
                  <a:pt x="685347" y="18769"/>
                  <a:pt x="641772" y="47591"/>
                  <a:pt x="626862" y="80089"/>
                </a:cubicBezTo>
                <a:cubicBezTo>
                  <a:pt x="618463" y="96788"/>
                  <a:pt x="607552" y="122189"/>
                  <a:pt x="588285" y="135508"/>
                </a:cubicBezTo>
                <a:cubicBezTo>
                  <a:pt x="555317" y="158327"/>
                  <a:pt x="530916" y="170967"/>
                  <a:pt x="501489" y="209399"/>
                </a:cubicBezTo>
                <a:cubicBezTo>
                  <a:pt x="483427" y="235504"/>
                  <a:pt x="474750" y="242488"/>
                  <a:pt x="462914" y="264817"/>
                </a:cubicBezTo>
                <a:cubicBezTo>
                  <a:pt x="452656" y="304382"/>
                  <a:pt x="415246" y="317037"/>
                  <a:pt x="385761" y="375653"/>
                </a:cubicBezTo>
                <a:cubicBezTo>
                  <a:pt x="379037" y="391050"/>
                  <a:pt x="369257" y="396694"/>
                  <a:pt x="366473" y="403362"/>
                </a:cubicBezTo>
                <a:cubicBezTo>
                  <a:pt x="362816" y="409671"/>
                  <a:pt x="352372" y="418158"/>
                  <a:pt x="347185" y="431071"/>
                </a:cubicBezTo>
                <a:cubicBezTo>
                  <a:pt x="307453" y="487026"/>
                  <a:pt x="370150" y="410027"/>
                  <a:pt x="318253" y="486489"/>
                </a:cubicBezTo>
                <a:cubicBezTo>
                  <a:pt x="308133" y="509224"/>
                  <a:pt x="308335" y="528459"/>
                  <a:pt x="298964" y="551144"/>
                </a:cubicBezTo>
                <a:cubicBezTo>
                  <a:pt x="294143" y="566398"/>
                  <a:pt x="285513" y="574390"/>
                  <a:pt x="279677" y="588089"/>
                </a:cubicBezTo>
                <a:cubicBezTo>
                  <a:pt x="272071" y="602042"/>
                  <a:pt x="271419" y="612616"/>
                  <a:pt x="270032" y="625035"/>
                </a:cubicBezTo>
                <a:cubicBezTo>
                  <a:pt x="267554" y="634738"/>
                  <a:pt x="263840" y="643212"/>
                  <a:pt x="260389" y="652744"/>
                </a:cubicBezTo>
                <a:cubicBezTo>
                  <a:pt x="231861" y="721741"/>
                  <a:pt x="262474" y="647030"/>
                  <a:pt x="231457" y="754344"/>
                </a:cubicBezTo>
                <a:cubicBezTo>
                  <a:pt x="229303" y="763583"/>
                  <a:pt x="228771" y="776059"/>
                  <a:pt x="221812" y="782053"/>
                </a:cubicBezTo>
                <a:cubicBezTo>
                  <a:pt x="149494" y="875700"/>
                  <a:pt x="246388" y="754712"/>
                  <a:pt x="192880" y="837471"/>
                </a:cubicBezTo>
                <a:cubicBezTo>
                  <a:pt x="186106" y="846904"/>
                  <a:pt x="176918" y="852634"/>
                  <a:pt x="173593" y="865180"/>
                </a:cubicBezTo>
                <a:cubicBezTo>
                  <a:pt x="154036" y="903100"/>
                  <a:pt x="158350" y="934827"/>
                  <a:pt x="144661" y="976017"/>
                </a:cubicBezTo>
                <a:cubicBezTo>
                  <a:pt x="140033" y="999795"/>
                  <a:pt x="141444" y="1022760"/>
                  <a:pt x="135016" y="1040671"/>
                </a:cubicBezTo>
                <a:cubicBezTo>
                  <a:pt x="129062" y="1064628"/>
                  <a:pt x="122879" y="1076440"/>
                  <a:pt x="115728" y="1096089"/>
                </a:cubicBezTo>
                <a:cubicBezTo>
                  <a:pt x="113092" y="1115268"/>
                  <a:pt x="103880" y="1125506"/>
                  <a:pt x="96440" y="1151508"/>
                </a:cubicBezTo>
                <a:cubicBezTo>
                  <a:pt x="93729" y="1159402"/>
                  <a:pt x="87879" y="1169686"/>
                  <a:pt x="86796" y="1179217"/>
                </a:cubicBezTo>
                <a:cubicBezTo>
                  <a:pt x="87273" y="1194997"/>
                  <a:pt x="82159" y="1209333"/>
                  <a:pt x="77152" y="1225399"/>
                </a:cubicBezTo>
                <a:cubicBezTo>
                  <a:pt x="74624" y="1234184"/>
                  <a:pt x="69907" y="1243818"/>
                  <a:pt x="67508" y="1253108"/>
                </a:cubicBezTo>
                <a:cubicBezTo>
                  <a:pt x="61217" y="1266319"/>
                  <a:pt x="62226" y="1278270"/>
                  <a:pt x="57864" y="1290053"/>
                </a:cubicBezTo>
                <a:cubicBezTo>
                  <a:pt x="48379" y="1337356"/>
                  <a:pt x="64188" y="1299178"/>
                  <a:pt x="38576" y="1354708"/>
                </a:cubicBezTo>
                <a:cubicBezTo>
                  <a:pt x="27879" y="1404612"/>
                  <a:pt x="25469" y="1411067"/>
                  <a:pt x="19288" y="1465544"/>
                </a:cubicBezTo>
                <a:cubicBezTo>
                  <a:pt x="12733" y="1516868"/>
                  <a:pt x="4101" y="1564277"/>
                  <a:pt x="9643" y="1622562"/>
                </a:cubicBezTo>
                <a:cubicBezTo>
                  <a:pt x="12677" y="1656746"/>
                  <a:pt x="6278" y="1707996"/>
                  <a:pt x="0" y="1751871"/>
                </a:cubicBezTo>
                <a:cubicBezTo>
                  <a:pt x="7574" y="1824257"/>
                  <a:pt x="14227" y="1901020"/>
                  <a:pt x="9643" y="1964308"/>
                </a:cubicBezTo>
                <a:cubicBezTo>
                  <a:pt x="11203" y="1993579"/>
                  <a:pt x="14541" y="2021583"/>
                  <a:pt x="19288" y="2047435"/>
                </a:cubicBezTo>
                <a:cubicBezTo>
                  <a:pt x="27650" y="2106845"/>
                  <a:pt x="21759" y="2066755"/>
                  <a:pt x="38576" y="2112089"/>
                </a:cubicBezTo>
                <a:cubicBezTo>
                  <a:pt x="45948" y="2142683"/>
                  <a:pt x="57864" y="2204454"/>
                  <a:pt x="57864" y="2204453"/>
                </a:cubicBezTo>
                <a:cubicBezTo>
                  <a:pt x="56888" y="2252810"/>
                  <a:pt x="50220" y="2280053"/>
                  <a:pt x="67508" y="2324526"/>
                </a:cubicBezTo>
                <a:cubicBezTo>
                  <a:pt x="76489" y="2345830"/>
                  <a:pt x="122779" y="2396068"/>
                  <a:pt x="144661" y="2416889"/>
                </a:cubicBezTo>
                <a:cubicBezTo>
                  <a:pt x="153974" y="2426459"/>
                  <a:pt x="163286" y="2429294"/>
                  <a:pt x="173593" y="2435362"/>
                </a:cubicBezTo>
                <a:cubicBezTo>
                  <a:pt x="211101" y="2508545"/>
                  <a:pt x="165284" y="2450519"/>
                  <a:pt x="202525" y="2610853"/>
                </a:cubicBezTo>
                <a:cubicBezTo>
                  <a:pt x="203284" y="2619642"/>
                  <a:pt x="217249" y="2628788"/>
                  <a:pt x="221812" y="2638562"/>
                </a:cubicBezTo>
                <a:cubicBezTo>
                  <a:pt x="228804" y="2649883"/>
                  <a:pt x="239048" y="2662756"/>
                  <a:pt x="241100" y="2675508"/>
                </a:cubicBezTo>
                <a:cubicBezTo>
                  <a:pt x="246133" y="2685893"/>
                  <a:pt x="246928" y="2695706"/>
                  <a:pt x="250745" y="2703217"/>
                </a:cubicBezTo>
                <a:cubicBezTo>
                  <a:pt x="253999" y="2715346"/>
                  <a:pt x="255820" y="2729259"/>
                  <a:pt x="260389" y="2740162"/>
                </a:cubicBezTo>
                <a:cubicBezTo>
                  <a:pt x="266475" y="2753331"/>
                  <a:pt x="277978" y="2757347"/>
                  <a:pt x="289321" y="2767871"/>
                </a:cubicBezTo>
                <a:cubicBezTo>
                  <a:pt x="317587" y="2826725"/>
                  <a:pt x="275676" y="2742551"/>
                  <a:pt x="308609" y="2841762"/>
                </a:cubicBezTo>
                <a:cubicBezTo>
                  <a:pt x="310214" y="2850852"/>
                  <a:pt x="313248" y="2864013"/>
                  <a:pt x="318253" y="2869471"/>
                </a:cubicBezTo>
                <a:cubicBezTo>
                  <a:pt x="334645" y="2885170"/>
                  <a:pt x="376117" y="2906417"/>
                  <a:pt x="376117" y="2906417"/>
                </a:cubicBezTo>
                <a:cubicBezTo>
                  <a:pt x="421835" y="3001055"/>
                  <a:pt x="360413" y="2906005"/>
                  <a:pt x="405049" y="2961835"/>
                </a:cubicBezTo>
                <a:cubicBezTo>
                  <a:pt x="409963" y="2970496"/>
                  <a:pt x="415602" y="2981796"/>
                  <a:pt x="424337" y="2989544"/>
                </a:cubicBezTo>
                <a:cubicBezTo>
                  <a:pt x="427330" y="2998967"/>
                  <a:pt x="429965" y="3008389"/>
                  <a:pt x="433981" y="3017253"/>
                </a:cubicBezTo>
                <a:cubicBezTo>
                  <a:pt x="445239" y="3036660"/>
                  <a:pt x="472557" y="3072671"/>
                  <a:pt x="472557" y="3072671"/>
                </a:cubicBezTo>
                <a:cubicBezTo>
                  <a:pt x="500721" y="3141829"/>
                  <a:pt x="471020" y="3103954"/>
                  <a:pt x="520778" y="3165035"/>
                </a:cubicBezTo>
                <a:cubicBezTo>
                  <a:pt x="540781" y="3182965"/>
                  <a:pt x="533794" y="3212545"/>
                  <a:pt x="559353" y="3220453"/>
                </a:cubicBezTo>
                <a:cubicBezTo>
                  <a:pt x="591860" y="3230717"/>
                  <a:pt x="590519" y="3231172"/>
                  <a:pt x="626862" y="3238926"/>
                </a:cubicBezTo>
                <a:cubicBezTo>
                  <a:pt x="696146" y="3248740"/>
                  <a:pt x="662881" y="3245512"/>
                  <a:pt x="704015" y="3257399"/>
                </a:cubicBezTo>
                <a:cubicBezTo>
                  <a:pt x="716796" y="3254630"/>
                  <a:pt x="730329" y="3259205"/>
                  <a:pt x="742590" y="3248162"/>
                </a:cubicBezTo>
                <a:cubicBezTo>
                  <a:pt x="752397" y="3240936"/>
                  <a:pt x="747870" y="3230178"/>
                  <a:pt x="752234" y="3220453"/>
                </a:cubicBezTo>
                <a:cubicBezTo>
                  <a:pt x="755549" y="3210592"/>
                  <a:pt x="767780" y="3203631"/>
                  <a:pt x="771522" y="3192744"/>
                </a:cubicBezTo>
                <a:cubicBezTo>
                  <a:pt x="822952" y="3107597"/>
                  <a:pt x="762915" y="3181401"/>
                  <a:pt x="810099" y="3109617"/>
                </a:cubicBezTo>
                <a:cubicBezTo>
                  <a:pt x="822091" y="3057501"/>
                  <a:pt x="815648" y="3093759"/>
                  <a:pt x="858318" y="3026489"/>
                </a:cubicBezTo>
                <a:cubicBezTo>
                  <a:pt x="864146" y="3018501"/>
                  <a:pt x="873091" y="3007921"/>
                  <a:pt x="877607" y="2998780"/>
                </a:cubicBezTo>
                <a:cubicBezTo>
                  <a:pt x="881338" y="2990972"/>
                  <a:pt x="879426" y="2979992"/>
                  <a:pt x="887251" y="2971071"/>
                </a:cubicBezTo>
                <a:cubicBezTo>
                  <a:pt x="900910" y="2953901"/>
                  <a:pt x="912873" y="2935843"/>
                  <a:pt x="925827" y="2915653"/>
                </a:cubicBezTo>
                <a:cubicBezTo>
                  <a:pt x="932865" y="2900688"/>
                  <a:pt x="939556" y="2902927"/>
                  <a:pt x="945115" y="2887944"/>
                </a:cubicBezTo>
                <a:cubicBezTo>
                  <a:pt x="965502" y="2831306"/>
                  <a:pt x="949173" y="2874944"/>
                  <a:pt x="993336" y="2804817"/>
                </a:cubicBezTo>
                <a:cubicBezTo>
                  <a:pt x="1001301" y="2794284"/>
                  <a:pt x="1008083" y="2786890"/>
                  <a:pt x="1012623" y="2777108"/>
                </a:cubicBezTo>
                <a:cubicBezTo>
                  <a:pt x="1015201" y="2755792"/>
                  <a:pt x="1015467" y="2735561"/>
                  <a:pt x="1031911" y="2721689"/>
                </a:cubicBezTo>
                <a:cubicBezTo>
                  <a:pt x="1041315" y="2696779"/>
                  <a:pt x="1062620" y="2691269"/>
                  <a:pt x="1070487" y="2666271"/>
                </a:cubicBezTo>
                <a:cubicBezTo>
                  <a:pt x="1077352" y="2656961"/>
                  <a:pt x="1085917" y="2649809"/>
                  <a:pt x="1089775" y="2638562"/>
                </a:cubicBezTo>
                <a:cubicBezTo>
                  <a:pt x="1099981" y="2609518"/>
                  <a:pt x="1101598" y="2603874"/>
                  <a:pt x="1118707" y="2573908"/>
                </a:cubicBezTo>
                <a:cubicBezTo>
                  <a:pt x="1130634" y="2554870"/>
                  <a:pt x="1157284" y="2518489"/>
                  <a:pt x="1157284" y="2518489"/>
                </a:cubicBezTo>
                <a:cubicBezTo>
                  <a:pt x="1162846" y="2501040"/>
                  <a:pt x="1168910" y="2482268"/>
                  <a:pt x="1176571" y="2463071"/>
                </a:cubicBezTo>
                <a:cubicBezTo>
                  <a:pt x="1200850" y="2412608"/>
                  <a:pt x="1183667" y="2448668"/>
                  <a:pt x="1215148" y="2379944"/>
                </a:cubicBezTo>
                <a:cubicBezTo>
                  <a:pt x="1218157" y="2368154"/>
                  <a:pt x="1223437" y="2360381"/>
                  <a:pt x="1224792" y="2352235"/>
                </a:cubicBezTo>
                <a:cubicBezTo>
                  <a:pt x="1229761" y="2335957"/>
                  <a:pt x="1235435" y="2324749"/>
                  <a:pt x="1234436" y="2306053"/>
                </a:cubicBezTo>
                <a:cubicBezTo>
                  <a:pt x="1242696" y="2200390"/>
                  <a:pt x="1225381" y="2283127"/>
                  <a:pt x="1253724" y="2158271"/>
                </a:cubicBezTo>
                <a:cubicBezTo>
                  <a:pt x="1255044" y="2146605"/>
                  <a:pt x="1261380" y="2127891"/>
                  <a:pt x="1263368" y="2112089"/>
                </a:cubicBezTo>
                <a:cubicBezTo>
                  <a:pt x="1264688" y="2091374"/>
                  <a:pt x="1268317" y="2067860"/>
                  <a:pt x="1273012" y="2047435"/>
                </a:cubicBezTo>
                <a:cubicBezTo>
                  <a:pt x="1274142" y="2035343"/>
                  <a:pt x="1281047" y="2023043"/>
                  <a:pt x="1282656" y="2010489"/>
                </a:cubicBezTo>
                <a:cubicBezTo>
                  <a:pt x="1287405" y="1988707"/>
                  <a:pt x="1293323" y="1934374"/>
                  <a:pt x="1301944" y="1908889"/>
                </a:cubicBezTo>
                <a:cubicBezTo>
                  <a:pt x="1306145" y="1874577"/>
                  <a:pt x="1312031" y="1739547"/>
                  <a:pt x="1321233" y="1714926"/>
                </a:cubicBezTo>
                <a:cubicBezTo>
                  <a:pt x="1309477" y="1579463"/>
                  <a:pt x="1323419" y="1449127"/>
                  <a:pt x="1311589" y="1317762"/>
                </a:cubicBezTo>
                <a:cubicBezTo>
                  <a:pt x="1302018" y="1281430"/>
                  <a:pt x="1302698" y="1251072"/>
                  <a:pt x="1301944" y="1206926"/>
                </a:cubicBezTo>
                <a:cubicBezTo>
                  <a:pt x="1296006" y="1136166"/>
                  <a:pt x="1313819" y="1064821"/>
                  <a:pt x="1292300" y="985253"/>
                </a:cubicBezTo>
                <a:cubicBezTo>
                  <a:pt x="1287443" y="913316"/>
                  <a:pt x="1284088" y="918090"/>
                  <a:pt x="1263368" y="855944"/>
                </a:cubicBezTo>
                <a:cubicBezTo>
                  <a:pt x="1260214" y="844347"/>
                  <a:pt x="1262892" y="834627"/>
                  <a:pt x="1253724" y="828235"/>
                </a:cubicBezTo>
                <a:cubicBezTo>
                  <a:pt x="1229297" y="814096"/>
                  <a:pt x="1214086" y="797682"/>
                  <a:pt x="1205504" y="772817"/>
                </a:cubicBezTo>
                <a:cubicBezTo>
                  <a:pt x="1199096" y="752444"/>
                  <a:pt x="1189986" y="736693"/>
                  <a:pt x="1186216" y="717399"/>
                </a:cubicBezTo>
                <a:cubicBezTo>
                  <a:pt x="1179399" y="707249"/>
                  <a:pt x="1179793" y="697292"/>
                  <a:pt x="1176571" y="689689"/>
                </a:cubicBezTo>
                <a:cubicBezTo>
                  <a:pt x="1163660" y="600669"/>
                  <a:pt x="1158860" y="666606"/>
                  <a:pt x="1157284" y="597326"/>
                </a:cubicBezTo>
                <a:cubicBezTo>
                  <a:pt x="1147261" y="554580"/>
                  <a:pt x="1149962" y="554236"/>
                  <a:pt x="1137996" y="514199"/>
                </a:cubicBezTo>
                <a:cubicBezTo>
                  <a:pt x="1128993" y="495468"/>
                  <a:pt x="1130233" y="476131"/>
                  <a:pt x="1109064" y="458780"/>
                </a:cubicBezTo>
                <a:cubicBezTo>
                  <a:pt x="1100920" y="450631"/>
                  <a:pt x="1091615" y="443765"/>
                  <a:pt x="1080132" y="440308"/>
                </a:cubicBezTo>
                <a:cubicBezTo>
                  <a:pt x="1072810" y="433348"/>
                  <a:pt x="1068689" y="420432"/>
                  <a:pt x="1060843" y="412599"/>
                </a:cubicBezTo>
                <a:cubicBezTo>
                  <a:pt x="1043399" y="397980"/>
                  <a:pt x="1002979" y="375653"/>
                  <a:pt x="1002979" y="375653"/>
                </a:cubicBezTo>
                <a:cubicBezTo>
                  <a:pt x="974642" y="301851"/>
                  <a:pt x="1015802" y="386912"/>
                  <a:pt x="964403" y="310999"/>
                </a:cubicBezTo>
                <a:cubicBezTo>
                  <a:pt x="960246" y="304292"/>
                  <a:pt x="951876" y="291710"/>
                  <a:pt x="945115" y="283289"/>
                </a:cubicBezTo>
                <a:cubicBezTo>
                  <a:pt x="940348" y="274446"/>
                  <a:pt x="941521" y="263643"/>
                  <a:pt x="935471" y="255580"/>
                </a:cubicBezTo>
                <a:cubicBezTo>
                  <a:pt x="918544" y="241620"/>
                  <a:pt x="891731" y="221243"/>
                  <a:pt x="877607" y="200162"/>
                </a:cubicBezTo>
                <a:cubicBezTo>
                  <a:pt x="871878" y="190771"/>
                  <a:pt x="865998" y="180448"/>
                  <a:pt x="858318" y="172453"/>
                </a:cubicBezTo>
                <a:cubicBezTo>
                  <a:pt x="848280" y="159752"/>
                  <a:pt x="840701" y="153927"/>
                  <a:pt x="829386" y="144744"/>
                </a:cubicBezTo>
                <a:cubicBezTo>
                  <a:pt x="811088" y="131114"/>
                  <a:pt x="771522" y="107799"/>
                  <a:pt x="771522" y="107799"/>
                </a:cubicBezTo>
                <a:cubicBezTo>
                  <a:pt x="764514" y="99788"/>
                  <a:pt x="762554" y="87514"/>
                  <a:pt x="752234" y="80089"/>
                </a:cubicBezTo>
                <a:cubicBezTo>
                  <a:pt x="743551" y="71412"/>
                  <a:pt x="731459" y="71937"/>
                  <a:pt x="723302" y="61617"/>
                </a:cubicBezTo>
                <a:cubicBezTo>
                  <a:pt x="705799" y="41045"/>
                  <a:pt x="698086" y="25294"/>
                  <a:pt x="694370" y="6199"/>
                </a:cubicBezTo>
                <a:cubicBezTo>
                  <a:pt x="696725" y="1987"/>
                  <a:pt x="718682" y="-9305"/>
                  <a:pt x="704015" y="6199"/>
                </a:cubicBezTo>
                <a:close/>
              </a:path>
              <a:path w="1321233" h="3257399" stroke="0" extrusionOk="0">
                <a:moveTo>
                  <a:pt x="704015" y="6199"/>
                </a:moveTo>
                <a:cubicBezTo>
                  <a:pt x="685302" y="13912"/>
                  <a:pt x="645713" y="51604"/>
                  <a:pt x="626862" y="80089"/>
                </a:cubicBezTo>
                <a:cubicBezTo>
                  <a:pt x="614743" y="98718"/>
                  <a:pt x="601920" y="123373"/>
                  <a:pt x="588285" y="135508"/>
                </a:cubicBezTo>
                <a:cubicBezTo>
                  <a:pt x="547793" y="163291"/>
                  <a:pt x="527025" y="176362"/>
                  <a:pt x="501489" y="209399"/>
                </a:cubicBezTo>
                <a:cubicBezTo>
                  <a:pt x="490223" y="235189"/>
                  <a:pt x="468230" y="243857"/>
                  <a:pt x="462914" y="264817"/>
                </a:cubicBezTo>
                <a:cubicBezTo>
                  <a:pt x="432390" y="314148"/>
                  <a:pt x="410993" y="323800"/>
                  <a:pt x="385761" y="375653"/>
                </a:cubicBezTo>
                <a:cubicBezTo>
                  <a:pt x="381099" y="385383"/>
                  <a:pt x="372671" y="389832"/>
                  <a:pt x="366473" y="403362"/>
                </a:cubicBezTo>
                <a:cubicBezTo>
                  <a:pt x="361330" y="413999"/>
                  <a:pt x="350134" y="424163"/>
                  <a:pt x="347185" y="431071"/>
                </a:cubicBezTo>
                <a:cubicBezTo>
                  <a:pt x="300141" y="497033"/>
                  <a:pt x="372778" y="428879"/>
                  <a:pt x="318253" y="486489"/>
                </a:cubicBezTo>
                <a:cubicBezTo>
                  <a:pt x="307425" y="510034"/>
                  <a:pt x="308709" y="532456"/>
                  <a:pt x="298964" y="551144"/>
                </a:cubicBezTo>
                <a:cubicBezTo>
                  <a:pt x="294558" y="565023"/>
                  <a:pt x="285144" y="575712"/>
                  <a:pt x="279677" y="588089"/>
                </a:cubicBezTo>
                <a:cubicBezTo>
                  <a:pt x="275915" y="599194"/>
                  <a:pt x="273777" y="612341"/>
                  <a:pt x="270032" y="625035"/>
                </a:cubicBezTo>
                <a:cubicBezTo>
                  <a:pt x="264693" y="634814"/>
                  <a:pt x="262224" y="642865"/>
                  <a:pt x="260389" y="652744"/>
                </a:cubicBezTo>
                <a:cubicBezTo>
                  <a:pt x="228999" y="756877"/>
                  <a:pt x="261727" y="612838"/>
                  <a:pt x="231457" y="754344"/>
                </a:cubicBezTo>
                <a:cubicBezTo>
                  <a:pt x="228364" y="761930"/>
                  <a:pt x="225721" y="774962"/>
                  <a:pt x="221812" y="782053"/>
                </a:cubicBezTo>
                <a:cubicBezTo>
                  <a:pt x="157691" y="877279"/>
                  <a:pt x="241488" y="767441"/>
                  <a:pt x="192880" y="837471"/>
                </a:cubicBezTo>
                <a:cubicBezTo>
                  <a:pt x="187610" y="849467"/>
                  <a:pt x="180035" y="854007"/>
                  <a:pt x="173593" y="865180"/>
                </a:cubicBezTo>
                <a:cubicBezTo>
                  <a:pt x="150336" y="913102"/>
                  <a:pt x="150439" y="931665"/>
                  <a:pt x="144661" y="976017"/>
                </a:cubicBezTo>
                <a:cubicBezTo>
                  <a:pt x="143351" y="1001782"/>
                  <a:pt x="138910" y="1020100"/>
                  <a:pt x="135016" y="1040671"/>
                </a:cubicBezTo>
                <a:cubicBezTo>
                  <a:pt x="130825" y="1057466"/>
                  <a:pt x="117681" y="1077363"/>
                  <a:pt x="115728" y="1096089"/>
                </a:cubicBezTo>
                <a:cubicBezTo>
                  <a:pt x="111280" y="1125395"/>
                  <a:pt x="100163" y="1135401"/>
                  <a:pt x="96440" y="1151508"/>
                </a:cubicBezTo>
                <a:cubicBezTo>
                  <a:pt x="93681" y="1162187"/>
                  <a:pt x="89021" y="1169751"/>
                  <a:pt x="86796" y="1179217"/>
                </a:cubicBezTo>
                <a:cubicBezTo>
                  <a:pt x="83878" y="1195611"/>
                  <a:pt x="82168" y="1209863"/>
                  <a:pt x="77152" y="1225399"/>
                </a:cubicBezTo>
                <a:cubicBezTo>
                  <a:pt x="76463" y="1234455"/>
                  <a:pt x="71218" y="1244502"/>
                  <a:pt x="67508" y="1253108"/>
                </a:cubicBezTo>
                <a:cubicBezTo>
                  <a:pt x="62638" y="1264893"/>
                  <a:pt x="60075" y="1279294"/>
                  <a:pt x="57864" y="1290053"/>
                </a:cubicBezTo>
                <a:cubicBezTo>
                  <a:pt x="37003" y="1354220"/>
                  <a:pt x="58762" y="1283638"/>
                  <a:pt x="38576" y="1354708"/>
                </a:cubicBezTo>
                <a:cubicBezTo>
                  <a:pt x="29009" y="1404935"/>
                  <a:pt x="27601" y="1411395"/>
                  <a:pt x="19288" y="1465544"/>
                </a:cubicBezTo>
                <a:cubicBezTo>
                  <a:pt x="14970" y="1527683"/>
                  <a:pt x="13725" y="1567809"/>
                  <a:pt x="9643" y="1622562"/>
                </a:cubicBezTo>
                <a:cubicBezTo>
                  <a:pt x="5497" y="1665645"/>
                  <a:pt x="2536" y="1709383"/>
                  <a:pt x="0" y="1751871"/>
                </a:cubicBezTo>
                <a:cubicBezTo>
                  <a:pt x="15121" y="1818748"/>
                  <a:pt x="1990" y="1914604"/>
                  <a:pt x="9643" y="1964308"/>
                </a:cubicBezTo>
                <a:cubicBezTo>
                  <a:pt x="11811" y="1993063"/>
                  <a:pt x="18030" y="2020508"/>
                  <a:pt x="19288" y="2047435"/>
                </a:cubicBezTo>
                <a:cubicBezTo>
                  <a:pt x="24057" y="2107854"/>
                  <a:pt x="20544" y="2054222"/>
                  <a:pt x="38576" y="2112089"/>
                </a:cubicBezTo>
                <a:cubicBezTo>
                  <a:pt x="45947" y="2142683"/>
                  <a:pt x="57865" y="2204454"/>
                  <a:pt x="57864" y="2204453"/>
                </a:cubicBezTo>
                <a:cubicBezTo>
                  <a:pt x="59672" y="2252076"/>
                  <a:pt x="60754" y="2295764"/>
                  <a:pt x="67508" y="2324526"/>
                </a:cubicBezTo>
                <a:cubicBezTo>
                  <a:pt x="81109" y="2353801"/>
                  <a:pt x="125390" y="2401570"/>
                  <a:pt x="144661" y="2416889"/>
                </a:cubicBezTo>
                <a:cubicBezTo>
                  <a:pt x="153786" y="2425255"/>
                  <a:pt x="164340" y="2429369"/>
                  <a:pt x="173593" y="2435362"/>
                </a:cubicBezTo>
                <a:cubicBezTo>
                  <a:pt x="203964" y="2514931"/>
                  <a:pt x="164519" y="2447498"/>
                  <a:pt x="202525" y="2610853"/>
                </a:cubicBezTo>
                <a:cubicBezTo>
                  <a:pt x="205160" y="2620423"/>
                  <a:pt x="215336" y="2629938"/>
                  <a:pt x="221812" y="2638562"/>
                </a:cubicBezTo>
                <a:cubicBezTo>
                  <a:pt x="229014" y="2653705"/>
                  <a:pt x="237460" y="2661037"/>
                  <a:pt x="241100" y="2675508"/>
                </a:cubicBezTo>
                <a:cubicBezTo>
                  <a:pt x="244775" y="2685487"/>
                  <a:pt x="250069" y="2694582"/>
                  <a:pt x="250745" y="2703217"/>
                </a:cubicBezTo>
                <a:cubicBezTo>
                  <a:pt x="252842" y="2712359"/>
                  <a:pt x="256957" y="2728542"/>
                  <a:pt x="260389" y="2740162"/>
                </a:cubicBezTo>
                <a:cubicBezTo>
                  <a:pt x="267913" y="2748844"/>
                  <a:pt x="279523" y="2758360"/>
                  <a:pt x="289321" y="2767871"/>
                </a:cubicBezTo>
                <a:cubicBezTo>
                  <a:pt x="311752" y="2827764"/>
                  <a:pt x="295730" y="2774781"/>
                  <a:pt x="308609" y="2841762"/>
                </a:cubicBezTo>
                <a:cubicBezTo>
                  <a:pt x="310897" y="2851930"/>
                  <a:pt x="309445" y="2863013"/>
                  <a:pt x="318253" y="2869471"/>
                </a:cubicBezTo>
                <a:cubicBezTo>
                  <a:pt x="334645" y="2885170"/>
                  <a:pt x="376117" y="2906417"/>
                  <a:pt x="376117" y="2906417"/>
                </a:cubicBezTo>
                <a:cubicBezTo>
                  <a:pt x="438569" y="2992664"/>
                  <a:pt x="378894" y="2874031"/>
                  <a:pt x="405049" y="2961835"/>
                </a:cubicBezTo>
                <a:cubicBezTo>
                  <a:pt x="410242" y="2971470"/>
                  <a:pt x="417133" y="2978876"/>
                  <a:pt x="424337" y="2989544"/>
                </a:cubicBezTo>
                <a:cubicBezTo>
                  <a:pt x="427664" y="2998998"/>
                  <a:pt x="430150" y="3008431"/>
                  <a:pt x="433981" y="3017253"/>
                </a:cubicBezTo>
                <a:cubicBezTo>
                  <a:pt x="445239" y="3036660"/>
                  <a:pt x="472557" y="3072671"/>
                  <a:pt x="472557" y="3072671"/>
                </a:cubicBezTo>
                <a:cubicBezTo>
                  <a:pt x="499581" y="3153441"/>
                  <a:pt x="486396" y="3098794"/>
                  <a:pt x="520778" y="3165035"/>
                </a:cubicBezTo>
                <a:cubicBezTo>
                  <a:pt x="540260" y="3184176"/>
                  <a:pt x="539969" y="3217433"/>
                  <a:pt x="559353" y="3220453"/>
                </a:cubicBezTo>
                <a:cubicBezTo>
                  <a:pt x="591853" y="3230751"/>
                  <a:pt x="590829" y="3231254"/>
                  <a:pt x="626862" y="3238926"/>
                </a:cubicBezTo>
                <a:cubicBezTo>
                  <a:pt x="691745" y="3253192"/>
                  <a:pt x="642886" y="3244067"/>
                  <a:pt x="704015" y="3257399"/>
                </a:cubicBezTo>
                <a:cubicBezTo>
                  <a:pt x="715464" y="3254022"/>
                  <a:pt x="732735" y="3256191"/>
                  <a:pt x="742590" y="3248162"/>
                </a:cubicBezTo>
                <a:cubicBezTo>
                  <a:pt x="749562" y="3242202"/>
                  <a:pt x="746458" y="3227183"/>
                  <a:pt x="752234" y="3220453"/>
                </a:cubicBezTo>
                <a:cubicBezTo>
                  <a:pt x="755516" y="3210397"/>
                  <a:pt x="765449" y="3205304"/>
                  <a:pt x="771522" y="3192744"/>
                </a:cubicBezTo>
                <a:cubicBezTo>
                  <a:pt x="805620" y="3096616"/>
                  <a:pt x="751386" y="3186461"/>
                  <a:pt x="810099" y="3109617"/>
                </a:cubicBezTo>
                <a:cubicBezTo>
                  <a:pt x="831356" y="3057203"/>
                  <a:pt x="822590" y="3086920"/>
                  <a:pt x="858318" y="3026489"/>
                </a:cubicBezTo>
                <a:cubicBezTo>
                  <a:pt x="866030" y="3020082"/>
                  <a:pt x="872230" y="3006854"/>
                  <a:pt x="877607" y="2998780"/>
                </a:cubicBezTo>
                <a:cubicBezTo>
                  <a:pt x="880921" y="2988373"/>
                  <a:pt x="883300" y="2977061"/>
                  <a:pt x="887251" y="2971071"/>
                </a:cubicBezTo>
                <a:cubicBezTo>
                  <a:pt x="894429" y="2949635"/>
                  <a:pt x="911944" y="2933430"/>
                  <a:pt x="925827" y="2915653"/>
                </a:cubicBezTo>
                <a:cubicBezTo>
                  <a:pt x="930550" y="2905894"/>
                  <a:pt x="941997" y="2896049"/>
                  <a:pt x="945115" y="2887944"/>
                </a:cubicBezTo>
                <a:cubicBezTo>
                  <a:pt x="964196" y="2839033"/>
                  <a:pt x="948978" y="2862267"/>
                  <a:pt x="993336" y="2804817"/>
                </a:cubicBezTo>
                <a:cubicBezTo>
                  <a:pt x="1001668" y="2794200"/>
                  <a:pt x="1010238" y="2790211"/>
                  <a:pt x="1012623" y="2777108"/>
                </a:cubicBezTo>
                <a:cubicBezTo>
                  <a:pt x="1023920" y="2758529"/>
                  <a:pt x="1023162" y="2735298"/>
                  <a:pt x="1031911" y="2721689"/>
                </a:cubicBezTo>
                <a:cubicBezTo>
                  <a:pt x="1039507" y="2702417"/>
                  <a:pt x="1058110" y="2685072"/>
                  <a:pt x="1070487" y="2666271"/>
                </a:cubicBezTo>
                <a:cubicBezTo>
                  <a:pt x="1077812" y="2657343"/>
                  <a:pt x="1085395" y="2649703"/>
                  <a:pt x="1089775" y="2638562"/>
                </a:cubicBezTo>
                <a:cubicBezTo>
                  <a:pt x="1101705" y="2610008"/>
                  <a:pt x="1100400" y="2604625"/>
                  <a:pt x="1118707" y="2573908"/>
                </a:cubicBezTo>
                <a:cubicBezTo>
                  <a:pt x="1130635" y="2554869"/>
                  <a:pt x="1157285" y="2518489"/>
                  <a:pt x="1157284" y="2518489"/>
                </a:cubicBezTo>
                <a:cubicBezTo>
                  <a:pt x="1168575" y="2501784"/>
                  <a:pt x="1162695" y="2477708"/>
                  <a:pt x="1176571" y="2463071"/>
                </a:cubicBezTo>
                <a:cubicBezTo>
                  <a:pt x="1208110" y="2412722"/>
                  <a:pt x="1183848" y="2447879"/>
                  <a:pt x="1215148" y="2379944"/>
                </a:cubicBezTo>
                <a:cubicBezTo>
                  <a:pt x="1219468" y="2373077"/>
                  <a:pt x="1222301" y="2363447"/>
                  <a:pt x="1224792" y="2352235"/>
                </a:cubicBezTo>
                <a:cubicBezTo>
                  <a:pt x="1223822" y="2337140"/>
                  <a:pt x="1234096" y="2325019"/>
                  <a:pt x="1234436" y="2306053"/>
                </a:cubicBezTo>
                <a:cubicBezTo>
                  <a:pt x="1248660" y="2183559"/>
                  <a:pt x="1242307" y="2292956"/>
                  <a:pt x="1253724" y="2158271"/>
                </a:cubicBezTo>
                <a:cubicBezTo>
                  <a:pt x="1257647" y="2142741"/>
                  <a:pt x="1258071" y="2130559"/>
                  <a:pt x="1263368" y="2112089"/>
                </a:cubicBezTo>
                <a:cubicBezTo>
                  <a:pt x="1267938" y="2089627"/>
                  <a:pt x="1268883" y="2073072"/>
                  <a:pt x="1273012" y="2047435"/>
                </a:cubicBezTo>
                <a:cubicBezTo>
                  <a:pt x="1274708" y="2034524"/>
                  <a:pt x="1280116" y="2021635"/>
                  <a:pt x="1282656" y="2010489"/>
                </a:cubicBezTo>
                <a:cubicBezTo>
                  <a:pt x="1285322" y="1982932"/>
                  <a:pt x="1298262" y="1927399"/>
                  <a:pt x="1301944" y="1908889"/>
                </a:cubicBezTo>
                <a:cubicBezTo>
                  <a:pt x="1298239" y="1876658"/>
                  <a:pt x="1322614" y="1742863"/>
                  <a:pt x="1321233" y="1714926"/>
                </a:cubicBezTo>
                <a:cubicBezTo>
                  <a:pt x="1327226" y="1580035"/>
                  <a:pt x="1342500" y="1429614"/>
                  <a:pt x="1311589" y="1317762"/>
                </a:cubicBezTo>
                <a:cubicBezTo>
                  <a:pt x="1313508" y="1283695"/>
                  <a:pt x="1303385" y="1242373"/>
                  <a:pt x="1301944" y="1206926"/>
                </a:cubicBezTo>
                <a:cubicBezTo>
                  <a:pt x="1299010" y="1137922"/>
                  <a:pt x="1310486" y="1046232"/>
                  <a:pt x="1292300" y="985253"/>
                </a:cubicBezTo>
                <a:cubicBezTo>
                  <a:pt x="1288515" y="912642"/>
                  <a:pt x="1285219" y="918031"/>
                  <a:pt x="1263368" y="855944"/>
                </a:cubicBezTo>
                <a:cubicBezTo>
                  <a:pt x="1262432" y="845204"/>
                  <a:pt x="1261356" y="835190"/>
                  <a:pt x="1253724" y="828235"/>
                </a:cubicBezTo>
                <a:cubicBezTo>
                  <a:pt x="1231152" y="811314"/>
                  <a:pt x="1220963" y="797177"/>
                  <a:pt x="1205504" y="772817"/>
                </a:cubicBezTo>
                <a:cubicBezTo>
                  <a:pt x="1197840" y="756458"/>
                  <a:pt x="1191008" y="738533"/>
                  <a:pt x="1186216" y="717399"/>
                </a:cubicBezTo>
                <a:cubicBezTo>
                  <a:pt x="1183200" y="709545"/>
                  <a:pt x="1180867" y="699098"/>
                  <a:pt x="1176571" y="689689"/>
                </a:cubicBezTo>
                <a:cubicBezTo>
                  <a:pt x="1143182" y="586337"/>
                  <a:pt x="1185907" y="681940"/>
                  <a:pt x="1157284" y="597326"/>
                </a:cubicBezTo>
                <a:cubicBezTo>
                  <a:pt x="1147497" y="554588"/>
                  <a:pt x="1150072" y="553348"/>
                  <a:pt x="1137996" y="514199"/>
                </a:cubicBezTo>
                <a:cubicBezTo>
                  <a:pt x="1132223" y="494338"/>
                  <a:pt x="1128660" y="475382"/>
                  <a:pt x="1109064" y="458780"/>
                </a:cubicBezTo>
                <a:cubicBezTo>
                  <a:pt x="1103042" y="452289"/>
                  <a:pt x="1091607" y="445117"/>
                  <a:pt x="1080132" y="440308"/>
                </a:cubicBezTo>
                <a:cubicBezTo>
                  <a:pt x="1075566" y="430974"/>
                  <a:pt x="1070192" y="418416"/>
                  <a:pt x="1060843" y="412599"/>
                </a:cubicBezTo>
                <a:cubicBezTo>
                  <a:pt x="1043398" y="397979"/>
                  <a:pt x="1002979" y="375653"/>
                  <a:pt x="1002979" y="375653"/>
                </a:cubicBezTo>
                <a:cubicBezTo>
                  <a:pt x="963371" y="307235"/>
                  <a:pt x="1024334" y="375037"/>
                  <a:pt x="964403" y="310999"/>
                </a:cubicBezTo>
                <a:cubicBezTo>
                  <a:pt x="957886" y="298620"/>
                  <a:pt x="948491" y="290431"/>
                  <a:pt x="945115" y="283289"/>
                </a:cubicBezTo>
                <a:cubicBezTo>
                  <a:pt x="940808" y="274583"/>
                  <a:pt x="942073" y="262871"/>
                  <a:pt x="935471" y="255580"/>
                </a:cubicBezTo>
                <a:cubicBezTo>
                  <a:pt x="917492" y="235265"/>
                  <a:pt x="889207" y="220601"/>
                  <a:pt x="877607" y="200162"/>
                </a:cubicBezTo>
                <a:cubicBezTo>
                  <a:pt x="870464" y="188464"/>
                  <a:pt x="866983" y="183179"/>
                  <a:pt x="858318" y="172453"/>
                </a:cubicBezTo>
                <a:cubicBezTo>
                  <a:pt x="848395" y="163580"/>
                  <a:pt x="840047" y="154045"/>
                  <a:pt x="829386" y="144744"/>
                </a:cubicBezTo>
                <a:cubicBezTo>
                  <a:pt x="811087" y="131114"/>
                  <a:pt x="771522" y="107799"/>
                  <a:pt x="771522" y="107799"/>
                </a:cubicBezTo>
                <a:cubicBezTo>
                  <a:pt x="763377" y="99977"/>
                  <a:pt x="759915" y="88208"/>
                  <a:pt x="752234" y="80089"/>
                </a:cubicBezTo>
                <a:cubicBezTo>
                  <a:pt x="744603" y="73787"/>
                  <a:pt x="734286" y="68426"/>
                  <a:pt x="723302" y="61617"/>
                </a:cubicBezTo>
                <a:cubicBezTo>
                  <a:pt x="709837" y="44147"/>
                  <a:pt x="703007" y="25758"/>
                  <a:pt x="694370" y="6199"/>
                </a:cubicBezTo>
                <a:cubicBezTo>
                  <a:pt x="692978" y="6193"/>
                  <a:pt x="717133" y="-5729"/>
                  <a:pt x="704015" y="6199"/>
                </a:cubicBezTo>
                <a:close/>
              </a:path>
            </a:pathLst>
          </a:custGeom>
          <a:solidFill>
            <a:srgbClr val="FF0003"/>
          </a:solidFill>
          <a:ln w="25400" cap="flat">
            <a:solidFill>
              <a:srgbClr val="FF0003"/>
            </a:solidFill>
            <a:prstDash val="solid"/>
            <a:miter lim="400000"/>
            <a:extLst>
              <a:ext uri="{C807C97D-BFC1-408E-A445-0C87EB9F89A2}">
                <ask:lineSketchStyleProps xmlns:ask="http://schemas.microsoft.com/office/drawing/2018/sketchyshapes" sd="1219033472">
                  <a:custGeom>
                    <a:avLst/>
                    <a:gdLst>
                      <a:gd name="connsiteX0" fmla="*/ 674255 w 1265382"/>
                      <a:gd name="connsiteY0" fmla="*/ 6199 h 3257399"/>
                      <a:gd name="connsiteX1" fmla="*/ 600364 w 1265382"/>
                      <a:gd name="connsiteY1" fmla="*/ 80089 h 3257399"/>
                      <a:gd name="connsiteX2" fmla="*/ 563418 w 1265382"/>
                      <a:gd name="connsiteY2" fmla="*/ 135508 h 3257399"/>
                      <a:gd name="connsiteX3" fmla="*/ 480291 w 1265382"/>
                      <a:gd name="connsiteY3" fmla="*/ 209399 h 3257399"/>
                      <a:gd name="connsiteX4" fmla="*/ 443346 w 1265382"/>
                      <a:gd name="connsiteY4" fmla="*/ 264817 h 3257399"/>
                      <a:gd name="connsiteX5" fmla="*/ 369455 w 1265382"/>
                      <a:gd name="connsiteY5" fmla="*/ 375653 h 3257399"/>
                      <a:gd name="connsiteX6" fmla="*/ 350982 w 1265382"/>
                      <a:gd name="connsiteY6" fmla="*/ 403362 h 3257399"/>
                      <a:gd name="connsiteX7" fmla="*/ 332509 w 1265382"/>
                      <a:gd name="connsiteY7" fmla="*/ 431071 h 3257399"/>
                      <a:gd name="connsiteX8" fmla="*/ 304800 w 1265382"/>
                      <a:gd name="connsiteY8" fmla="*/ 486489 h 3257399"/>
                      <a:gd name="connsiteX9" fmla="*/ 286327 w 1265382"/>
                      <a:gd name="connsiteY9" fmla="*/ 551144 h 3257399"/>
                      <a:gd name="connsiteX10" fmla="*/ 267855 w 1265382"/>
                      <a:gd name="connsiteY10" fmla="*/ 588089 h 3257399"/>
                      <a:gd name="connsiteX11" fmla="*/ 258618 w 1265382"/>
                      <a:gd name="connsiteY11" fmla="*/ 625035 h 3257399"/>
                      <a:gd name="connsiteX12" fmla="*/ 249382 w 1265382"/>
                      <a:gd name="connsiteY12" fmla="*/ 652744 h 3257399"/>
                      <a:gd name="connsiteX13" fmla="*/ 221673 w 1265382"/>
                      <a:gd name="connsiteY13" fmla="*/ 754344 h 3257399"/>
                      <a:gd name="connsiteX14" fmla="*/ 212436 w 1265382"/>
                      <a:gd name="connsiteY14" fmla="*/ 782053 h 3257399"/>
                      <a:gd name="connsiteX15" fmla="*/ 184727 w 1265382"/>
                      <a:gd name="connsiteY15" fmla="*/ 837471 h 3257399"/>
                      <a:gd name="connsiteX16" fmla="*/ 166255 w 1265382"/>
                      <a:gd name="connsiteY16" fmla="*/ 865180 h 3257399"/>
                      <a:gd name="connsiteX17" fmla="*/ 138546 w 1265382"/>
                      <a:gd name="connsiteY17" fmla="*/ 976017 h 3257399"/>
                      <a:gd name="connsiteX18" fmla="*/ 129309 w 1265382"/>
                      <a:gd name="connsiteY18" fmla="*/ 1040671 h 3257399"/>
                      <a:gd name="connsiteX19" fmla="*/ 110836 w 1265382"/>
                      <a:gd name="connsiteY19" fmla="*/ 1096089 h 3257399"/>
                      <a:gd name="connsiteX20" fmla="*/ 92364 w 1265382"/>
                      <a:gd name="connsiteY20" fmla="*/ 1151508 h 3257399"/>
                      <a:gd name="connsiteX21" fmla="*/ 83127 w 1265382"/>
                      <a:gd name="connsiteY21" fmla="*/ 1179217 h 3257399"/>
                      <a:gd name="connsiteX22" fmla="*/ 73891 w 1265382"/>
                      <a:gd name="connsiteY22" fmla="*/ 1225399 h 3257399"/>
                      <a:gd name="connsiteX23" fmla="*/ 64655 w 1265382"/>
                      <a:gd name="connsiteY23" fmla="*/ 1253108 h 3257399"/>
                      <a:gd name="connsiteX24" fmla="*/ 55418 w 1265382"/>
                      <a:gd name="connsiteY24" fmla="*/ 1290053 h 3257399"/>
                      <a:gd name="connsiteX25" fmla="*/ 36946 w 1265382"/>
                      <a:gd name="connsiteY25" fmla="*/ 1354708 h 3257399"/>
                      <a:gd name="connsiteX26" fmla="*/ 18473 w 1265382"/>
                      <a:gd name="connsiteY26" fmla="*/ 1465544 h 3257399"/>
                      <a:gd name="connsiteX27" fmla="*/ 9236 w 1265382"/>
                      <a:gd name="connsiteY27" fmla="*/ 1622562 h 3257399"/>
                      <a:gd name="connsiteX28" fmla="*/ 0 w 1265382"/>
                      <a:gd name="connsiteY28" fmla="*/ 1751871 h 3257399"/>
                      <a:gd name="connsiteX29" fmla="*/ 9236 w 1265382"/>
                      <a:gd name="connsiteY29" fmla="*/ 1964308 h 3257399"/>
                      <a:gd name="connsiteX30" fmla="*/ 18473 w 1265382"/>
                      <a:gd name="connsiteY30" fmla="*/ 2047435 h 3257399"/>
                      <a:gd name="connsiteX31" fmla="*/ 36946 w 1265382"/>
                      <a:gd name="connsiteY31" fmla="*/ 2112089 h 3257399"/>
                      <a:gd name="connsiteX32" fmla="*/ 55418 w 1265382"/>
                      <a:gd name="connsiteY32" fmla="*/ 2204453 h 3257399"/>
                      <a:gd name="connsiteX33" fmla="*/ 64655 w 1265382"/>
                      <a:gd name="connsiteY33" fmla="*/ 2324526 h 3257399"/>
                      <a:gd name="connsiteX34" fmla="*/ 138546 w 1265382"/>
                      <a:gd name="connsiteY34" fmla="*/ 2416889 h 3257399"/>
                      <a:gd name="connsiteX35" fmla="*/ 166255 w 1265382"/>
                      <a:gd name="connsiteY35" fmla="*/ 2435362 h 3257399"/>
                      <a:gd name="connsiteX36" fmla="*/ 193964 w 1265382"/>
                      <a:gd name="connsiteY36" fmla="*/ 2610853 h 3257399"/>
                      <a:gd name="connsiteX37" fmla="*/ 212436 w 1265382"/>
                      <a:gd name="connsiteY37" fmla="*/ 2638562 h 3257399"/>
                      <a:gd name="connsiteX38" fmla="*/ 230909 w 1265382"/>
                      <a:gd name="connsiteY38" fmla="*/ 2675508 h 3257399"/>
                      <a:gd name="connsiteX39" fmla="*/ 240146 w 1265382"/>
                      <a:gd name="connsiteY39" fmla="*/ 2703217 h 3257399"/>
                      <a:gd name="connsiteX40" fmla="*/ 249382 w 1265382"/>
                      <a:gd name="connsiteY40" fmla="*/ 2740162 h 3257399"/>
                      <a:gd name="connsiteX41" fmla="*/ 277091 w 1265382"/>
                      <a:gd name="connsiteY41" fmla="*/ 2767871 h 3257399"/>
                      <a:gd name="connsiteX42" fmla="*/ 295564 w 1265382"/>
                      <a:gd name="connsiteY42" fmla="*/ 2841762 h 3257399"/>
                      <a:gd name="connsiteX43" fmla="*/ 304800 w 1265382"/>
                      <a:gd name="connsiteY43" fmla="*/ 2869471 h 3257399"/>
                      <a:gd name="connsiteX44" fmla="*/ 360218 w 1265382"/>
                      <a:gd name="connsiteY44" fmla="*/ 2906417 h 3257399"/>
                      <a:gd name="connsiteX45" fmla="*/ 387927 w 1265382"/>
                      <a:gd name="connsiteY45" fmla="*/ 2961835 h 3257399"/>
                      <a:gd name="connsiteX46" fmla="*/ 406400 w 1265382"/>
                      <a:gd name="connsiteY46" fmla="*/ 2989544 h 3257399"/>
                      <a:gd name="connsiteX47" fmla="*/ 415636 w 1265382"/>
                      <a:gd name="connsiteY47" fmla="*/ 3017253 h 3257399"/>
                      <a:gd name="connsiteX48" fmla="*/ 452582 w 1265382"/>
                      <a:gd name="connsiteY48" fmla="*/ 3072671 h 3257399"/>
                      <a:gd name="connsiteX49" fmla="*/ 498764 w 1265382"/>
                      <a:gd name="connsiteY49" fmla="*/ 3165035 h 3257399"/>
                      <a:gd name="connsiteX50" fmla="*/ 535709 w 1265382"/>
                      <a:gd name="connsiteY50" fmla="*/ 3220453 h 3257399"/>
                      <a:gd name="connsiteX51" fmla="*/ 600364 w 1265382"/>
                      <a:gd name="connsiteY51" fmla="*/ 3238926 h 3257399"/>
                      <a:gd name="connsiteX52" fmla="*/ 674255 w 1265382"/>
                      <a:gd name="connsiteY52" fmla="*/ 3257399 h 3257399"/>
                      <a:gd name="connsiteX53" fmla="*/ 711200 w 1265382"/>
                      <a:gd name="connsiteY53" fmla="*/ 3248162 h 3257399"/>
                      <a:gd name="connsiteX54" fmla="*/ 720436 w 1265382"/>
                      <a:gd name="connsiteY54" fmla="*/ 3220453 h 3257399"/>
                      <a:gd name="connsiteX55" fmla="*/ 738909 w 1265382"/>
                      <a:gd name="connsiteY55" fmla="*/ 3192744 h 3257399"/>
                      <a:gd name="connsiteX56" fmla="*/ 775855 w 1265382"/>
                      <a:gd name="connsiteY56" fmla="*/ 3109617 h 3257399"/>
                      <a:gd name="connsiteX57" fmla="*/ 822036 w 1265382"/>
                      <a:gd name="connsiteY57" fmla="*/ 3026489 h 3257399"/>
                      <a:gd name="connsiteX58" fmla="*/ 840509 w 1265382"/>
                      <a:gd name="connsiteY58" fmla="*/ 2998780 h 3257399"/>
                      <a:gd name="connsiteX59" fmla="*/ 849746 w 1265382"/>
                      <a:gd name="connsiteY59" fmla="*/ 2971071 h 3257399"/>
                      <a:gd name="connsiteX60" fmla="*/ 886691 w 1265382"/>
                      <a:gd name="connsiteY60" fmla="*/ 2915653 h 3257399"/>
                      <a:gd name="connsiteX61" fmla="*/ 905164 w 1265382"/>
                      <a:gd name="connsiteY61" fmla="*/ 2887944 h 3257399"/>
                      <a:gd name="connsiteX62" fmla="*/ 951346 w 1265382"/>
                      <a:gd name="connsiteY62" fmla="*/ 2804817 h 3257399"/>
                      <a:gd name="connsiteX63" fmla="*/ 969818 w 1265382"/>
                      <a:gd name="connsiteY63" fmla="*/ 2777108 h 3257399"/>
                      <a:gd name="connsiteX64" fmla="*/ 988291 w 1265382"/>
                      <a:gd name="connsiteY64" fmla="*/ 2721689 h 3257399"/>
                      <a:gd name="connsiteX65" fmla="*/ 1025236 w 1265382"/>
                      <a:gd name="connsiteY65" fmla="*/ 2666271 h 3257399"/>
                      <a:gd name="connsiteX66" fmla="*/ 1043709 w 1265382"/>
                      <a:gd name="connsiteY66" fmla="*/ 2638562 h 3257399"/>
                      <a:gd name="connsiteX67" fmla="*/ 1071418 w 1265382"/>
                      <a:gd name="connsiteY67" fmla="*/ 2573908 h 3257399"/>
                      <a:gd name="connsiteX68" fmla="*/ 1108364 w 1265382"/>
                      <a:gd name="connsiteY68" fmla="*/ 2518489 h 3257399"/>
                      <a:gd name="connsiteX69" fmla="*/ 1126836 w 1265382"/>
                      <a:gd name="connsiteY69" fmla="*/ 2463071 h 3257399"/>
                      <a:gd name="connsiteX70" fmla="*/ 1163782 w 1265382"/>
                      <a:gd name="connsiteY70" fmla="*/ 2379944 h 3257399"/>
                      <a:gd name="connsiteX71" fmla="*/ 1173018 w 1265382"/>
                      <a:gd name="connsiteY71" fmla="*/ 2352235 h 3257399"/>
                      <a:gd name="connsiteX72" fmla="*/ 1182255 w 1265382"/>
                      <a:gd name="connsiteY72" fmla="*/ 2306053 h 3257399"/>
                      <a:gd name="connsiteX73" fmla="*/ 1200727 w 1265382"/>
                      <a:gd name="connsiteY73" fmla="*/ 2158271 h 3257399"/>
                      <a:gd name="connsiteX74" fmla="*/ 1209964 w 1265382"/>
                      <a:gd name="connsiteY74" fmla="*/ 2112089 h 3257399"/>
                      <a:gd name="connsiteX75" fmla="*/ 1219200 w 1265382"/>
                      <a:gd name="connsiteY75" fmla="*/ 2047435 h 3257399"/>
                      <a:gd name="connsiteX76" fmla="*/ 1228436 w 1265382"/>
                      <a:gd name="connsiteY76" fmla="*/ 2010489 h 3257399"/>
                      <a:gd name="connsiteX77" fmla="*/ 1246909 w 1265382"/>
                      <a:gd name="connsiteY77" fmla="*/ 1908889 h 3257399"/>
                      <a:gd name="connsiteX78" fmla="*/ 1265382 w 1265382"/>
                      <a:gd name="connsiteY78" fmla="*/ 1714926 h 3257399"/>
                      <a:gd name="connsiteX79" fmla="*/ 1256146 w 1265382"/>
                      <a:gd name="connsiteY79" fmla="*/ 1317762 h 3257399"/>
                      <a:gd name="connsiteX80" fmla="*/ 1246909 w 1265382"/>
                      <a:gd name="connsiteY80" fmla="*/ 1206926 h 3257399"/>
                      <a:gd name="connsiteX81" fmla="*/ 1237673 w 1265382"/>
                      <a:gd name="connsiteY81" fmla="*/ 985253 h 3257399"/>
                      <a:gd name="connsiteX82" fmla="*/ 1209964 w 1265382"/>
                      <a:gd name="connsiteY82" fmla="*/ 855944 h 3257399"/>
                      <a:gd name="connsiteX83" fmla="*/ 1200727 w 1265382"/>
                      <a:gd name="connsiteY83" fmla="*/ 828235 h 3257399"/>
                      <a:gd name="connsiteX84" fmla="*/ 1154546 w 1265382"/>
                      <a:gd name="connsiteY84" fmla="*/ 772817 h 3257399"/>
                      <a:gd name="connsiteX85" fmla="*/ 1136073 w 1265382"/>
                      <a:gd name="connsiteY85" fmla="*/ 717399 h 3257399"/>
                      <a:gd name="connsiteX86" fmla="*/ 1126836 w 1265382"/>
                      <a:gd name="connsiteY86" fmla="*/ 689689 h 3257399"/>
                      <a:gd name="connsiteX87" fmla="*/ 1108364 w 1265382"/>
                      <a:gd name="connsiteY87" fmla="*/ 597326 h 3257399"/>
                      <a:gd name="connsiteX88" fmla="*/ 1089891 w 1265382"/>
                      <a:gd name="connsiteY88" fmla="*/ 514199 h 3257399"/>
                      <a:gd name="connsiteX89" fmla="*/ 1062182 w 1265382"/>
                      <a:gd name="connsiteY89" fmla="*/ 458780 h 3257399"/>
                      <a:gd name="connsiteX90" fmla="*/ 1034473 w 1265382"/>
                      <a:gd name="connsiteY90" fmla="*/ 440308 h 3257399"/>
                      <a:gd name="connsiteX91" fmla="*/ 1016000 w 1265382"/>
                      <a:gd name="connsiteY91" fmla="*/ 412599 h 3257399"/>
                      <a:gd name="connsiteX92" fmla="*/ 960582 w 1265382"/>
                      <a:gd name="connsiteY92" fmla="*/ 375653 h 3257399"/>
                      <a:gd name="connsiteX93" fmla="*/ 923636 w 1265382"/>
                      <a:gd name="connsiteY93" fmla="*/ 310999 h 3257399"/>
                      <a:gd name="connsiteX94" fmla="*/ 905164 w 1265382"/>
                      <a:gd name="connsiteY94" fmla="*/ 283289 h 3257399"/>
                      <a:gd name="connsiteX95" fmla="*/ 895927 w 1265382"/>
                      <a:gd name="connsiteY95" fmla="*/ 255580 h 3257399"/>
                      <a:gd name="connsiteX96" fmla="*/ 840509 w 1265382"/>
                      <a:gd name="connsiteY96" fmla="*/ 200162 h 3257399"/>
                      <a:gd name="connsiteX97" fmla="*/ 822036 w 1265382"/>
                      <a:gd name="connsiteY97" fmla="*/ 172453 h 3257399"/>
                      <a:gd name="connsiteX98" fmla="*/ 794327 w 1265382"/>
                      <a:gd name="connsiteY98" fmla="*/ 144744 h 3257399"/>
                      <a:gd name="connsiteX99" fmla="*/ 738909 w 1265382"/>
                      <a:gd name="connsiteY99" fmla="*/ 107799 h 3257399"/>
                      <a:gd name="connsiteX100" fmla="*/ 720436 w 1265382"/>
                      <a:gd name="connsiteY100" fmla="*/ 80089 h 3257399"/>
                      <a:gd name="connsiteX101" fmla="*/ 692727 w 1265382"/>
                      <a:gd name="connsiteY101" fmla="*/ 61617 h 3257399"/>
                      <a:gd name="connsiteX102" fmla="*/ 665018 w 1265382"/>
                      <a:gd name="connsiteY102" fmla="*/ 6199 h 3257399"/>
                      <a:gd name="connsiteX103" fmla="*/ 674255 w 1265382"/>
                      <a:gd name="connsiteY103" fmla="*/ 6199 h 325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265382" h="3257399">
                        <a:moveTo>
                          <a:pt x="674255" y="6199"/>
                        </a:moveTo>
                        <a:cubicBezTo>
                          <a:pt x="663479" y="18514"/>
                          <a:pt x="619685" y="51107"/>
                          <a:pt x="600364" y="80089"/>
                        </a:cubicBezTo>
                        <a:cubicBezTo>
                          <a:pt x="588049" y="98562"/>
                          <a:pt x="581891" y="123193"/>
                          <a:pt x="563418" y="135508"/>
                        </a:cubicBezTo>
                        <a:cubicBezTo>
                          <a:pt x="530101" y="157719"/>
                          <a:pt x="505600" y="171435"/>
                          <a:pt x="480291" y="209399"/>
                        </a:cubicBezTo>
                        <a:lnTo>
                          <a:pt x="443346" y="264817"/>
                        </a:lnTo>
                        <a:lnTo>
                          <a:pt x="369455" y="375653"/>
                        </a:lnTo>
                        <a:lnTo>
                          <a:pt x="350982" y="403362"/>
                        </a:lnTo>
                        <a:lnTo>
                          <a:pt x="332509" y="431071"/>
                        </a:lnTo>
                        <a:cubicBezTo>
                          <a:pt x="309293" y="500721"/>
                          <a:pt x="340611" y="414866"/>
                          <a:pt x="304800" y="486489"/>
                        </a:cubicBezTo>
                        <a:cubicBezTo>
                          <a:pt x="293641" y="508808"/>
                          <a:pt x="295200" y="527484"/>
                          <a:pt x="286327" y="551144"/>
                        </a:cubicBezTo>
                        <a:cubicBezTo>
                          <a:pt x="281493" y="564036"/>
                          <a:pt x="272689" y="575197"/>
                          <a:pt x="267855" y="588089"/>
                        </a:cubicBezTo>
                        <a:cubicBezTo>
                          <a:pt x="263398" y="599975"/>
                          <a:pt x="262105" y="612829"/>
                          <a:pt x="258618" y="625035"/>
                        </a:cubicBezTo>
                        <a:cubicBezTo>
                          <a:pt x="255943" y="634396"/>
                          <a:pt x="251743" y="643299"/>
                          <a:pt x="249382" y="652744"/>
                        </a:cubicBezTo>
                        <a:cubicBezTo>
                          <a:pt x="223277" y="757170"/>
                          <a:pt x="261298" y="635474"/>
                          <a:pt x="221673" y="754344"/>
                        </a:cubicBezTo>
                        <a:cubicBezTo>
                          <a:pt x="218594" y="763580"/>
                          <a:pt x="217836" y="773952"/>
                          <a:pt x="212436" y="782053"/>
                        </a:cubicBezTo>
                        <a:cubicBezTo>
                          <a:pt x="159498" y="861462"/>
                          <a:pt x="222967" y="760991"/>
                          <a:pt x="184727" y="837471"/>
                        </a:cubicBezTo>
                        <a:cubicBezTo>
                          <a:pt x="179763" y="847400"/>
                          <a:pt x="170763" y="855036"/>
                          <a:pt x="166255" y="865180"/>
                        </a:cubicBezTo>
                        <a:cubicBezTo>
                          <a:pt x="147685" y="906963"/>
                          <a:pt x="145381" y="931593"/>
                          <a:pt x="138546" y="976017"/>
                        </a:cubicBezTo>
                        <a:cubicBezTo>
                          <a:pt x="135236" y="997534"/>
                          <a:pt x="134204" y="1019458"/>
                          <a:pt x="129309" y="1040671"/>
                        </a:cubicBezTo>
                        <a:cubicBezTo>
                          <a:pt x="124930" y="1059644"/>
                          <a:pt x="116994" y="1077616"/>
                          <a:pt x="110836" y="1096089"/>
                        </a:cubicBezTo>
                        <a:lnTo>
                          <a:pt x="92364" y="1151508"/>
                        </a:lnTo>
                        <a:cubicBezTo>
                          <a:pt x="89285" y="1160744"/>
                          <a:pt x="85036" y="1169670"/>
                          <a:pt x="83127" y="1179217"/>
                        </a:cubicBezTo>
                        <a:cubicBezTo>
                          <a:pt x="80048" y="1194611"/>
                          <a:pt x="77698" y="1210169"/>
                          <a:pt x="73891" y="1225399"/>
                        </a:cubicBezTo>
                        <a:cubicBezTo>
                          <a:pt x="71530" y="1234844"/>
                          <a:pt x="67330" y="1243747"/>
                          <a:pt x="64655" y="1253108"/>
                        </a:cubicBezTo>
                        <a:cubicBezTo>
                          <a:pt x="61168" y="1265314"/>
                          <a:pt x="58905" y="1277847"/>
                          <a:pt x="55418" y="1290053"/>
                        </a:cubicBezTo>
                        <a:cubicBezTo>
                          <a:pt x="39990" y="1344050"/>
                          <a:pt x="51383" y="1289743"/>
                          <a:pt x="36946" y="1354708"/>
                        </a:cubicBezTo>
                        <a:cubicBezTo>
                          <a:pt x="26138" y="1403342"/>
                          <a:pt x="26186" y="1411550"/>
                          <a:pt x="18473" y="1465544"/>
                        </a:cubicBezTo>
                        <a:cubicBezTo>
                          <a:pt x="15394" y="1517883"/>
                          <a:pt x="12612" y="1570241"/>
                          <a:pt x="9236" y="1622562"/>
                        </a:cubicBezTo>
                        <a:cubicBezTo>
                          <a:pt x="6454" y="1665685"/>
                          <a:pt x="0" y="1708658"/>
                          <a:pt x="0" y="1751871"/>
                        </a:cubicBezTo>
                        <a:cubicBezTo>
                          <a:pt x="0" y="1822750"/>
                          <a:pt x="4815" y="1893567"/>
                          <a:pt x="9236" y="1964308"/>
                        </a:cubicBezTo>
                        <a:cubicBezTo>
                          <a:pt x="10975" y="1992133"/>
                          <a:pt x="14234" y="2019880"/>
                          <a:pt x="18473" y="2047435"/>
                        </a:cubicBezTo>
                        <a:cubicBezTo>
                          <a:pt x="27324" y="2104966"/>
                          <a:pt x="25801" y="2063793"/>
                          <a:pt x="36946" y="2112089"/>
                        </a:cubicBezTo>
                        <a:cubicBezTo>
                          <a:pt x="44006" y="2142683"/>
                          <a:pt x="55418" y="2204453"/>
                          <a:pt x="55418" y="2204453"/>
                        </a:cubicBezTo>
                        <a:cubicBezTo>
                          <a:pt x="58497" y="2244477"/>
                          <a:pt x="54439" y="2285705"/>
                          <a:pt x="64655" y="2324526"/>
                        </a:cubicBezTo>
                        <a:cubicBezTo>
                          <a:pt x="71579" y="2350837"/>
                          <a:pt x="117030" y="2398447"/>
                          <a:pt x="138546" y="2416889"/>
                        </a:cubicBezTo>
                        <a:cubicBezTo>
                          <a:pt x="146974" y="2424113"/>
                          <a:pt x="157019" y="2429204"/>
                          <a:pt x="166255" y="2435362"/>
                        </a:cubicBezTo>
                        <a:cubicBezTo>
                          <a:pt x="216570" y="2510838"/>
                          <a:pt x="164178" y="2422206"/>
                          <a:pt x="193964" y="2610853"/>
                        </a:cubicBezTo>
                        <a:cubicBezTo>
                          <a:pt x="195695" y="2621818"/>
                          <a:pt x="206929" y="2628924"/>
                          <a:pt x="212436" y="2638562"/>
                        </a:cubicBezTo>
                        <a:cubicBezTo>
                          <a:pt x="219267" y="2650517"/>
                          <a:pt x="225485" y="2662852"/>
                          <a:pt x="230909" y="2675508"/>
                        </a:cubicBezTo>
                        <a:cubicBezTo>
                          <a:pt x="234744" y="2684457"/>
                          <a:pt x="237471" y="2693856"/>
                          <a:pt x="240146" y="2703217"/>
                        </a:cubicBezTo>
                        <a:cubicBezTo>
                          <a:pt x="243633" y="2715423"/>
                          <a:pt x="243084" y="2729141"/>
                          <a:pt x="249382" y="2740162"/>
                        </a:cubicBezTo>
                        <a:cubicBezTo>
                          <a:pt x="255863" y="2751503"/>
                          <a:pt x="267855" y="2758635"/>
                          <a:pt x="277091" y="2767871"/>
                        </a:cubicBezTo>
                        <a:cubicBezTo>
                          <a:pt x="298203" y="2831210"/>
                          <a:pt x="273272" y="2752596"/>
                          <a:pt x="295564" y="2841762"/>
                        </a:cubicBezTo>
                        <a:cubicBezTo>
                          <a:pt x="297925" y="2851207"/>
                          <a:pt x="297916" y="2862587"/>
                          <a:pt x="304800" y="2869471"/>
                        </a:cubicBezTo>
                        <a:cubicBezTo>
                          <a:pt x="320499" y="2885170"/>
                          <a:pt x="360218" y="2906417"/>
                          <a:pt x="360218" y="2906417"/>
                        </a:cubicBezTo>
                        <a:cubicBezTo>
                          <a:pt x="413159" y="2985828"/>
                          <a:pt x="349687" y="2885355"/>
                          <a:pt x="387927" y="2961835"/>
                        </a:cubicBezTo>
                        <a:cubicBezTo>
                          <a:pt x="392891" y="2971764"/>
                          <a:pt x="400242" y="2980308"/>
                          <a:pt x="406400" y="2989544"/>
                        </a:cubicBezTo>
                        <a:cubicBezTo>
                          <a:pt x="409479" y="2998780"/>
                          <a:pt x="410908" y="3008742"/>
                          <a:pt x="415636" y="3017253"/>
                        </a:cubicBezTo>
                        <a:cubicBezTo>
                          <a:pt x="426418" y="3036661"/>
                          <a:pt x="452582" y="3072671"/>
                          <a:pt x="452582" y="3072671"/>
                        </a:cubicBezTo>
                        <a:cubicBezTo>
                          <a:pt x="478943" y="3151752"/>
                          <a:pt x="456985" y="3105349"/>
                          <a:pt x="498764" y="3165035"/>
                        </a:cubicBezTo>
                        <a:cubicBezTo>
                          <a:pt x="511496" y="3183223"/>
                          <a:pt x="514647" y="3213433"/>
                          <a:pt x="535709" y="3220453"/>
                        </a:cubicBezTo>
                        <a:cubicBezTo>
                          <a:pt x="566561" y="3230737"/>
                          <a:pt x="565577" y="3231196"/>
                          <a:pt x="600364" y="3238926"/>
                        </a:cubicBezTo>
                        <a:cubicBezTo>
                          <a:pt x="667241" y="3253788"/>
                          <a:pt x="624739" y="3240892"/>
                          <a:pt x="674255" y="3257399"/>
                        </a:cubicBezTo>
                        <a:cubicBezTo>
                          <a:pt x="686570" y="3254320"/>
                          <a:pt x="701288" y="3256092"/>
                          <a:pt x="711200" y="3248162"/>
                        </a:cubicBezTo>
                        <a:cubicBezTo>
                          <a:pt x="718802" y="3242080"/>
                          <a:pt x="716082" y="3229161"/>
                          <a:pt x="720436" y="3220453"/>
                        </a:cubicBezTo>
                        <a:cubicBezTo>
                          <a:pt x="725400" y="3210524"/>
                          <a:pt x="734400" y="3202888"/>
                          <a:pt x="738909" y="3192744"/>
                        </a:cubicBezTo>
                        <a:cubicBezTo>
                          <a:pt x="782876" y="3093820"/>
                          <a:pt x="734048" y="3172326"/>
                          <a:pt x="775855" y="3109617"/>
                        </a:cubicBezTo>
                        <a:cubicBezTo>
                          <a:pt x="792111" y="3060846"/>
                          <a:pt x="779691" y="3090007"/>
                          <a:pt x="822036" y="3026489"/>
                        </a:cubicBezTo>
                        <a:cubicBezTo>
                          <a:pt x="828194" y="3017253"/>
                          <a:pt x="836998" y="3009311"/>
                          <a:pt x="840509" y="2998780"/>
                        </a:cubicBezTo>
                        <a:cubicBezTo>
                          <a:pt x="843588" y="2989544"/>
                          <a:pt x="845018" y="2979582"/>
                          <a:pt x="849746" y="2971071"/>
                        </a:cubicBezTo>
                        <a:cubicBezTo>
                          <a:pt x="860528" y="2951664"/>
                          <a:pt x="874376" y="2934126"/>
                          <a:pt x="886691" y="2915653"/>
                        </a:cubicBezTo>
                        <a:lnTo>
                          <a:pt x="905164" y="2887944"/>
                        </a:lnTo>
                        <a:cubicBezTo>
                          <a:pt x="921421" y="2839172"/>
                          <a:pt x="908999" y="2868338"/>
                          <a:pt x="951346" y="2804817"/>
                        </a:cubicBezTo>
                        <a:cubicBezTo>
                          <a:pt x="957503" y="2795581"/>
                          <a:pt x="966308" y="2787639"/>
                          <a:pt x="969818" y="2777108"/>
                        </a:cubicBezTo>
                        <a:cubicBezTo>
                          <a:pt x="975976" y="2758635"/>
                          <a:pt x="977490" y="2737891"/>
                          <a:pt x="988291" y="2721689"/>
                        </a:cubicBezTo>
                        <a:lnTo>
                          <a:pt x="1025236" y="2666271"/>
                        </a:lnTo>
                        <a:cubicBezTo>
                          <a:pt x="1031394" y="2657035"/>
                          <a:pt x="1040198" y="2649093"/>
                          <a:pt x="1043709" y="2638562"/>
                        </a:cubicBezTo>
                        <a:cubicBezTo>
                          <a:pt x="1053264" y="2609899"/>
                          <a:pt x="1054300" y="2602438"/>
                          <a:pt x="1071418" y="2573908"/>
                        </a:cubicBezTo>
                        <a:cubicBezTo>
                          <a:pt x="1082841" y="2554870"/>
                          <a:pt x="1108364" y="2518489"/>
                          <a:pt x="1108364" y="2518489"/>
                        </a:cubicBezTo>
                        <a:cubicBezTo>
                          <a:pt x="1114521" y="2500016"/>
                          <a:pt x="1116035" y="2479272"/>
                          <a:pt x="1126836" y="2463071"/>
                        </a:cubicBezTo>
                        <a:cubicBezTo>
                          <a:pt x="1156110" y="2419161"/>
                          <a:pt x="1141799" y="2445892"/>
                          <a:pt x="1163782" y="2379944"/>
                        </a:cubicBezTo>
                        <a:cubicBezTo>
                          <a:pt x="1166861" y="2370708"/>
                          <a:pt x="1171109" y="2361782"/>
                          <a:pt x="1173018" y="2352235"/>
                        </a:cubicBezTo>
                        <a:cubicBezTo>
                          <a:pt x="1176097" y="2336841"/>
                          <a:pt x="1180035" y="2321594"/>
                          <a:pt x="1182255" y="2306053"/>
                        </a:cubicBezTo>
                        <a:cubicBezTo>
                          <a:pt x="1200298" y="2179757"/>
                          <a:pt x="1182549" y="2267339"/>
                          <a:pt x="1200727" y="2158271"/>
                        </a:cubicBezTo>
                        <a:cubicBezTo>
                          <a:pt x="1203308" y="2142786"/>
                          <a:pt x="1207383" y="2127574"/>
                          <a:pt x="1209964" y="2112089"/>
                        </a:cubicBezTo>
                        <a:cubicBezTo>
                          <a:pt x="1213543" y="2090615"/>
                          <a:pt x="1215306" y="2068854"/>
                          <a:pt x="1219200" y="2047435"/>
                        </a:cubicBezTo>
                        <a:cubicBezTo>
                          <a:pt x="1221471" y="2034945"/>
                          <a:pt x="1225682" y="2022881"/>
                          <a:pt x="1228436" y="2010489"/>
                        </a:cubicBezTo>
                        <a:cubicBezTo>
                          <a:pt x="1233844" y="1986153"/>
                          <a:pt x="1244042" y="1931825"/>
                          <a:pt x="1246909" y="1908889"/>
                        </a:cubicBezTo>
                        <a:cubicBezTo>
                          <a:pt x="1251120" y="1875199"/>
                          <a:pt x="1262588" y="1745665"/>
                          <a:pt x="1265382" y="1714926"/>
                        </a:cubicBezTo>
                        <a:cubicBezTo>
                          <a:pt x="1262303" y="1582538"/>
                          <a:pt x="1260958" y="1450098"/>
                          <a:pt x="1256146" y="1317762"/>
                        </a:cubicBezTo>
                        <a:cubicBezTo>
                          <a:pt x="1254799" y="1280713"/>
                          <a:pt x="1248965" y="1243942"/>
                          <a:pt x="1246909" y="1206926"/>
                        </a:cubicBezTo>
                        <a:cubicBezTo>
                          <a:pt x="1242807" y="1133085"/>
                          <a:pt x="1242286" y="1059064"/>
                          <a:pt x="1237673" y="985253"/>
                        </a:cubicBezTo>
                        <a:cubicBezTo>
                          <a:pt x="1233192" y="913558"/>
                          <a:pt x="1230660" y="918031"/>
                          <a:pt x="1209964" y="855944"/>
                        </a:cubicBezTo>
                        <a:cubicBezTo>
                          <a:pt x="1206885" y="846708"/>
                          <a:pt x="1207611" y="835119"/>
                          <a:pt x="1200727" y="828235"/>
                        </a:cubicBezTo>
                        <a:cubicBezTo>
                          <a:pt x="1183325" y="810833"/>
                          <a:pt x="1164834" y="795965"/>
                          <a:pt x="1154546" y="772817"/>
                        </a:cubicBezTo>
                        <a:cubicBezTo>
                          <a:pt x="1146638" y="755023"/>
                          <a:pt x="1142231" y="735872"/>
                          <a:pt x="1136073" y="717399"/>
                        </a:cubicBezTo>
                        <a:lnTo>
                          <a:pt x="1126836" y="689689"/>
                        </a:lnTo>
                        <a:cubicBezTo>
                          <a:pt x="1108742" y="581118"/>
                          <a:pt x="1126732" y="679980"/>
                          <a:pt x="1108364" y="597326"/>
                        </a:cubicBezTo>
                        <a:cubicBezTo>
                          <a:pt x="1098842" y="554478"/>
                          <a:pt x="1101152" y="553613"/>
                          <a:pt x="1089891" y="514199"/>
                        </a:cubicBezTo>
                        <a:cubicBezTo>
                          <a:pt x="1083881" y="493163"/>
                          <a:pt x="1078375" y="474973"/>
                          <a:pt x="1062182" y="458780"/>
                        </a:cubicBezTo>
                        <a:cubicBezTo>
                          <a:pt x="1054333" y="450931"/>
                          <a:pt x="1043709" y="446465"/>
                          <a:pt x="1034473" y="440308"/>
                        </a:cubicBezTo>
                        <a:cubicBezTo>
                          <a:pt x="1028315" y="431072"/>
                          <a:pt x="1024354" y="419909"/>
                          <a:pt x="1016000" y="412599"/>
                        </a:cubicBezTo>
                        <a:cubicBezTo>
                          <a:pt x="999292" y="397979"/>
                          <a:pt x="960582" y="375653"/>
                          <a:pt x="960582" y="375653"/>
                        </a:cubicBezTo>
                        <a:cubicBezTo>
                          <a:pt x="915587" y="308161"/>
                          <a:pt x="970497" y="393007"/>
                          <a:pt x="923636" y="310999"/>
                        </a:cubicBezTo>
                        <a:cubicBezTo>
                          <a:pt x="918129" y="301361"/>
                          <a:pt x="910128" y="293218"/>
                          <a:pt x="905164" y="283289"/>
                        </a:cubicBezTo>
                        <a:cubicBezTo>
                          <a:pt x="900810" y="274581"/>
                          <a:pt x="901904" y="263265"/>
                          <a:pt x="895927" y="255580"/>
                        </a:cubicBezTo>
                        <a:cubicBezTo>
                          <a:pt x="879888" y="234959"/>
                          <a:pt x="855000" y="221899"/>
                          <a:pt x="840509" y="200162"/>
                        </a:cubicBezTo>
                        <a:cubicBezTo>
                          <a:pt x="834351" y="190926"/>
                          <a:pt x="829143" y="180981"/>
                          <a:pt x="822036" y="172453"/>
                        </a:cubicBezTo>
                        <a:cubicBezTo>
                          <a:pt x="813674" y="162418"/>
                          <a:pt x="804638" y="152763"/>
                          <a:pt x="794327" y="144744"/>
                        </a:cubicBezTo>
                        <a:cubicBezTo>
                          <a:pt x="776802" y="131114"/>
                          <a:pt x="738909" y="107799"/>
                          <a:pt x="738909" y="107799"/>
                        </a:cubicBezTo>
                        <a:cubicBezTo>
                          <a:pt x="732751" y="98562"/>
                          <a:pt x="728286" y="87939"/>
                          <a:pt x="720436" y="80089"/>
                        </a:cubicBezTo>
                        <a:cubicBezTo>
                          <a:pt x="712587" y="72240"/>
                          <a:pt x="700576" y="69466"/>
                          <a:pt x="692727" y="61617"/>
                        </a:cubicBezTo>
                        <a:cubicBezTo>
                          <a:pt x="677679" y="46569"/>
                          <a:pt x="670026" y="26229"/>
                          <a:pt x="665018" y="6199"/>
                        </a:cubicBezTo>
                        <a:cubicBezTo>
                          <a:pt x="664271" y="3212"/>
                          <a:pt x="685031" y="-6116"/>
                          <a:pt x="674255" y="6199"/>
                        </a:cubicBezTo>
                        <a:close/>
                      </a:path>
                    </a:pathLst>
                  </a:custGeom>
                  <ask:type>
                    <ask:lineSketchScribble/>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dirty="0">
              <a:ln>
                <a:noFill/>
              </a:ln>
              <a:solidFill>
                <a:srgbClr val="000000"/>
              </a:solidFill>
              <a:effectLst/>
              <a:uFillTx/>
              <a:latin typeface="+mj-lt"/>
              <a:ea typeface="+mj-ea"/>
              <a:cs typeface="+mj-cs"/>
              <a:sym typeface="Helvetica Neue Light"/>
            </a:endParaRPr>
          </a:p>
        </p:txBody>
      </p:sp>
      <p:sp>
        <p:nvSpPr>
          <p:cNvPr id="3" name="Text Placeholder 2">
            <a:extLst>
              <a:ext uri="{FF2B5EF4-FFF2-40B4-BE49-F238E27FC236}">
                <a16:creationId xmlns:a16="http://schemas.microsoft.com/office/drawing/2014/main" id="{53FE2F3D-ADC2-A5C3-13F0-17F5262607FA}"/>
              </a:ext>
            </a:extLst>
          </p:cNvPr>
          <p:cNvSpPr>
            <a:spLocks noGrp="1"/>
          </p:cNvSpPr>
          <p:nvPr>
            <p:ph type="body" sz="half" idx="1"/>
          </p:nvPr>
        </p:nvSpPr>
        <p:spPr>
          <a:xfrm>
            <a:off x="535784" y="1634133"/>
            <a:ext cx="5384369" cy="4616648"/>
          </a:xfrm>
        </p:spPr>
        <p:txBody>
          <a:bodyPr/>
          <a:lstStyle/>
          <a:p>
            <a:pPr marL="196437" marR="0" indent="-196437" algn="l" defTabSz="430289" rtl="0" latinLnBrk="0">
              <a:lnSpc>
                <a:spcPct val="100000"/>
              </a:lnSpc>
              <a:spcBef>
                <a:spcPts val="1200"/>
              </a:spcBef>
              <a:spcAft>
                <a:spcPts val="0"/>
              </a:spcAft>
              <a:buClrTx/>
              <a:buSzPct val="100000"/>
              <a:buFontTx/>
              <a:buChar char="•"/>
              <a:tabLst/>
            </a:pPr>
            <a:r>
              <a:rPr lang="en-IE" dirty="0"/>
              <a:t>Pandas</a:t>
            </a:r>
          </a:p>
          <a:p>
            <a:pPr marL="196437" marR="0" indent="-196437" algn="l" defTabSz="430289" rtl="0" latinLnBrk="0">
              <a:lnSpc>
                <a:spcPct val="100000"/>
              </a:lnSpc>
              <a:spcBef>
                <a:spcPts val="1200"/>
              </a:spcBef>
              <a:spcAft>
                <a:spcPts val="0"/>
              </a:spcAft>
              <a:buClrTx/>
              <a:buSzPct val="100000"/>
              <a:buFontTx/>
              <a:buChar char="•"/>
              <a:tabLst/>
            </a:pPr>
            <a:r>
              <a:rPr lang="en-IE" dirty="0"/>
              <a:t>Indexing</a:t>
            </a:r>
          </a:p>
          <a:p>
            <a:pPr marL="196437" marR="0" indent="-196437" algn="l" defTabSz="430289" rtl="0" latinLnBrk="0">
              <a:lnSpc>
                <a:spcPct val="100000"/>
              </a:lnSpc>
              <a:spcBef>
                <a:spcPts val="1200"/>
              </a:spcBef>
              <a:spcAft>
                <a:spcPts val="0"/>
              </a:spcAft>
              <a:buClrTx/>
              <a:buSzPct val="100000"/>
              <a:buFontTx/>
              <a:buChar char="•"/>
              <a:tabLst/>
            </a:pPr>
            <a:r>
              <a:rPr lang="en-IE" dirty="0"/>
              <a:t>Reading files JSON, XML, web scraping etc</a:t>
            </a:r>
          </a:p>
          <a:p>
            <a:pPr marL="196437" marR="0" indent="-196437" algn="l" defTabSz="430289" rtl="0" latinLnBrk="0">
              <a:lnSpc>
                <a:spcPct val="100000"/>
              </a:lnSpc>
              <a:spcBef>
                <a:spcPts val="1200"/>
              </a:spcBef>
              <a:spcAft>
                <a:spcPts val="0"/>
              </a:spcAft>
              <a:buClrTx/>
              <a:buSzPct val="100000"/>
              <a:buFontTx/>
              <a:buChar char="•"/>
              <a:tabLst/>
            </a:pPr>
            <a:r>
              <a:rPr lang="en-IE" dirty="0"/>
              <a:t>Writing files </a:t>
            </a:r>
          </a:p>
          <a:p>
            <a:pPr marL="196437" marR="0" indent="-196437" algn="l" defTabSz="430289" rtl="0" latinLnBrk="0">
              <a:lnSpc>
                <a:spcPct val="100000"/>
              </a:lnSpc>
              <a:spcBef>
                <a:spcPts val="1200"/>
              </a:spcBef>
              <a:spcAft>
                <a:spcPts val="0"/>
              </a:spcAft>
              <a:buClrTx/>
              <a:buSzPct val="100000"/>
              <a:buFontTx/>
              <a:buChar char="•"/>
              <a:tabLst/>
            </a:pPr>
            <a:r>
              <a:rPr lang="en-IE" dirty="0"/>
              <a:t>Data Quality</a:t>
            </a:r>
          </a:p>
          <a:p>
            <a:pPr marL="196437" marR="0" indent="-196437" algn="l" defTabSz="430289" rtl="0" latinLnBrk="0">
              <a:lnSpc>
                <a:spcPct val="100000"/>
              </a:lnSpc>
              <a:spcBef>
                <a:spcPts val="1200"/>
              </a:spcBef>
              <a:spcAft>
                <a:spcPts val="0"/>
              </a:spcAft>
              <a:buClrTx/>
              <a:buSzPct val="100000"/>
              <a:buFontTx/>
              <a:buChar char="•"/>
              <a:tabLst/>
            </a:pPr>
            <a:r>
              <a:rPr lang="en-IE" dirty="0"/>
              <a:t>Data Profiling</a:t>
            </a:r>
          </a:p>
          <a:p>
            <a:pPr marL="196437" marR="0" indent="-196437" algn="l" defTabSz="430289" rtl="0" latinLnBrk="0">
              <a:lnSpc>
                <a:spcPct val="100000"/>
              </a:lnSpc>
              <a:spcBef>
                <a:spcPts val="1200"/>
              </a:spcBef>
              <a:spcAft>
                <a:spcPts val="0"/>
              </a:spcAft>
              <a:buClrTx/>
              <a:buSzPct val="100000"/>
              <a:buFontTx/>
              <a:buChar char="•"/>
              <a:tabLst/>
            </a:pPr>
            <a:r>
              <a:rPr lang="en-IE" dirty="0"/>
              <a:t>Visualisation</a:t>
            </a:r>
          </a:p>
          <a:p>
            <a:pPr marL="196437" marR="0" indent="-196437" algn="l" defTabSz="430289" rtl="0" latinLnBrk="0">
              <a:lnSpc>
                <a:spcPct val="100000"/>
              </a:lnSpc>
              <a:spcBef>
                <a:spcPts val="1200"/>
              </a:spcBef>
              <a:spcAft>
                <a:spcPts val="0"/>
              </a:spcAft>
              <a:buClrTx/>
              <a:buSzPct val="100000"/>
              <a:buFontTx/>
              <a:buChar char="•"/>
              <a:tabLst/>
            </a:pPr>
            <a:r>
              <a:rPr lang="en-IE" dirty="0"/>
              <a:t>Data Cleaning</a:t>
            </a:r>
          </a:p>
          <a:p>
            <a:pPr marL="196437" marR="0" indent="-196437" algn="l" defTabSz="430289" rtl="0" latinLnBrk="0">
              <a:lnSpc>
                <a:spcPct val="100000"/>
              </a:lnSpc>
              <a:spcBef>
                <a:spcPts val="1200"/>
              </a:spcBef>
              <a:spcAft>
                <a:spcPts val="0"/>
              </a:spcAft>
              <a:buClrTx/>
              <a:buSzPct val="100000"/>
              <a:buFontTx/>
              <a:buChar char="•"/>
              <a:tabLst/>
            </a:pPr>
            <a:r>
              <a:rPr lang="en-IE" dirty="0"/>
              <a:t>Data </a:t>
            </a:r>
            <a:r>
              <a:rPr lang="en-IE" dirty="0" err="1"/>
              <a:t>Subsetting</a:t>
            </a:r>
            <a:endParaRPr lang="en-IE" dirty="0"/>
          </a:p>
          <a:p>
            <a:pPr marL="196437" marR="0" indent="-196437" algn="l" defTabSz="430289" rtl="0" latinLnBrk="0">
              <a:lnSpc>
                <a:spcPct val="100000"/>
              </a:lnSpc>
              <a:spcBef>
                <a:spcPts val="1200"/>
              </a:spcBef>
              <a:spcAft>
                <a:spcPts val="0"/>
              </a:spcAft>
              <a:buClrTx/>
              <a:buSzPct val="100000"/>
              <a:buFontTx/>
              <a:buChar char="•"/>
              <a:tabLst/>
            </a:pPr>
            <a:r>
              <a:rPr lang="en-IE" dirty="0"/>
              <a:t>Data Preparation, Normalisation ,etc</a:t>
            </a:r>
          </a:p>
        </p:txBody>
      </p:sp>
      <p:sp>
        <p:nvSpPr>
          <p:cNvPr id="4" name="Text Placeholder 2">
            <a:extLst>
              <a:ext uri="{FF2B5EF4-FFF2-40B4-BE49-F238E27FC236}">
                <a16:creationId xmlns:a16="http://schemas.microsoft.com/office/drawing/2014/main" id="{1F6E490B-7241-5FB0-1C78-9025F85B6FFB}"/>
              </a:ext>
            </a:extLst>
          </p:cNvPr>
          <p:cNvSpPr txBox="1">
            <a:spLocks/>
          </p:cNvSpPr>
          <p:nvPr/>
        </p:nvSpPr>
        <p:spPr>
          <a:xfrm>
            <a:off x="6291818" y="1634133"/>
            <a:ext cx="5384369" cy="4616648"/>
          </a:xfrm>
          <a:prstGeom prst="rect">
            <a:avLst/>
          </a:prstGeom>
          <a:ln w="12700">
            <a:miter lim="400000"/>
          </a:ln>
          <a:extLst>
            <a:ext uri="{C572A759-6A51-4108-AA02-DFA0A04FC94B}">
              <ma14:wrappingTextBoxFlag xmlns="" xmlns:ma14="http://schemas.microsoft.com/office/mac/drawingml/2011/main" val="1"/>
            </a:ext>
          </a:extLst>
        </p:spPr>
        <p:txBody>
          <a:bodyPr lIns="37415" tIns="37415" rIns="37415" bIns="37415"/>
          <a:lstStyle>
            <a:lvl1pPr marL="196437" marR="0" indent="-196437" algn="l" defTabSz="430289" latinLnBrk="0">
              <a:lnSpc>
                <a:spcPct val="100000"/>
              </a:lnSpc>
              <a:spcBef>
                <a:spcPts val="1200"/>
              </a:spcBef>
              <a:spcAft>
                <a:spcPts val="0"/>
              </a:spcAft>
              <a:buClrTx/>
              <a:buSzPct val="100000"/>
              <a:buFontTx/>
              <a:buChar char="•"/>
              <a:tabLst/>
              <a:defRPr sz="2000" b="0" i="0" u="none" strike="noStrike" cap="none" spc="0" baseline="0">
                <a:ln>
                  <a:noFill/>
                </a:ln>
                <a:solidFill>
                  <a:srgbClr val="747474"/>
                </a:solidFill>
                <a:uFillTx/>
                <a:latin typeface="+mn-lt"/>
                <a:ea typeface="+mn-ea"/>
                <a:cs typeface="+mn-cs"/>
                <a:sym typeface="Helvetica Neue"/>
              </a:defRPr>
            </a:lvl1pPr>
            <a:lvl2pPr marL="711200" marR="0" indent="-266700" algn="l" defTabSz="430289" latinLnBrk="0">
              <a:lnSpc>
                <a:spcPct val="100000"/>
              </a:lnSpc>
              <a:spcBef>
                <a:spcPts val="600"/>
              </a:spcBef>
              <a:spcAft>
                <a:spcPts val="0"/>
              </a:spcAft>
              <a:buClrTx/>
              <a:buSzPct val="100000"/>
              <a:buFontTx/>
              <a:buChar char="•"/>
              <a:tabLst/>
              <a:defRPr sz="1800" b="0" i="0" u="none" strike="noStrike" cap="none" spc="0" baseline="0">
                <a:ln>
                  <a:noFill/>
                </a:ln>
                <a:solidFill>
                  <a:srgbClr val="747474"/>
                </a:solidFill>
                <a:uFillTx/>
                <a:latin typeface="+mn-lt"/>
                <a:ea typeface="+mn-ea"/>
                <a:cs typeface="+mn-cs"/>
                <a:sym typeface="Helvetica Neue"/>
              </a:defRPr>
            </a:lvl2pPr>
            <a:lvl3pPr marL="1155700" marR="0" indent="-266700" algn="l" defTabSz="430289" latinLnBrk="0">
              <a:lnSpc>
                <a:spcPct val="100000"/>
              </a:lnSpc>
              <a:spcBef>
                <a:spcPts val="600"/>
              </a:spcBef>
              <a:spcAft>
                <a:spcPts val="0"/>
              </a:spcAft>
              <a:buClrTx/>
              <a:buSzPct val="100000"/>
              <a:buFontTx/>
              <a:buChar char="•"/>
              <a:tabLst/>
              <a:defRPr sz="1800" b="0" i="0" u="none" strike="noStrike" cap="none" spc="0" baseline="0">
                <a:ln>
                  <a:noFill/>
                </a:ln>
                <a:solidFill>
                  <a:srgbClr val="747474"/>
                </a:solidFill>
                <a:uFillTx/>
                <a:latin typeface="+mn-lt"/>
                <a:ea typeface="+mn-ea"/>
                <a:cs typeface="+mn-cs"/>
                <a:sym typeface="Helvetica Neue"/>
              </a:defRPr>
            </a:lvl3pPr>
            <a:lvl4pPr marL="1600200" marR="0" indent="-266700" algn="l" defTabSz="430289" latinLnBrk="0">
              <a:lnSpc>
                <a:spcPct val="100000"/>
              </a:lnSpc>
              <a:spcBef>
                <a:spcPts val="600"/>
              </a:spcBef>
              <a:spcAft>
                <a:spcPts val="0"/>
              </a:spcAft>
              <a:buClrTx/>
              <a:buSzPct val="100000"/>
              <a:buFontTx/>
              <a:buChar char="•"/>
              <a:tabLst/>
              <a:defRPr sz="1600" b="0" i="0" u="none" strike="noStrike" cap="none" spc="0" baseline="0">
                <a:ln>
                  <a:noFill/>
                </a:ln>
                <a:solidFill>
                  <a:srgbClr val="747474"/>
                </a:solidFill>
                <a:uFillTx/>
                <a:latin typeface="+mn-lt"/>
                <a:ea typeface="+mn-ea"/>
                <a:cs typeface="+mn-cs"/>
                <a:sym typeface="Helvetica Neue"/>
              </a:defRPr>
            </a:lvl4pPr>
            <a:lvl5pPr marL="2044700" marR="0" indent="-266700" algn="l" defTabSz="430289" latinLnBrk="0">
              <a:lnSpc>
                <a:spcPct val="100000"/>
              </a:lnSpc>
              <a:spcBef>
                <a:spcPts val="600"/>
              </a:spcBef>
              <a:spcAft>
                <a:spcPts val="0"/>
              </a:spcAft>
              <a:buClrTx/>
              <a:buSzPct val="100000"/>
              <a:buFontTx/>
              <a:buChar char="•"/>
              <a:tabLst/>
              <a:defRPr sz="1600" b="0" i="0" u="none" strike="noStrike" cap="none" spc="0" baseline="0">
                <a:ln>
                  <a:noFill/>
                </a:ln>
                <a:solidFill>
                  <a:srgbClr val="747474"/>
                </a:solidFill>
                <a:uFillTx/>
                <a:latin typeface="+mn-lt"/>
                <a:ea typeface="+mn-ea"/>
                <a:cs typeface="+mn-cs"/>
                <a:sym typeface="Helvetica Neue"/>
              </a:defRPr>
            </a:lvl5pPr>
            <a:lvl6pPr marL="1818291"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6pPr>
            <a:lvl7pPr marL="2145686"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7pPr>
            <a:lvl8pPr marL="2473079"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8pPr>
            <a:lvl9pPr marL="2800472"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9pPr>
          </a:lstStyle>
          <a:p>
            <a:pPr rtl="0" hangingPunct="1"/>
            <a:r>
              <a:rPr lang="en-IE" dirty="0">
                <a:solidFill>
                  <a:srgbClr val="0070C0"/>
                </a:solidFill>
              </a:rPr>
              <a:t>Getting Data</a:t>
            </a:r>
          </a:p>
          <a:p>
            <a:pPr rtl="0" hangingPunct="1"/>
            <a:r>
              <a:rPr lang="en-IE" dirty="0">
                <a:solidFill>
                  <a:srgbClr val="0070C0"/>
                </a:solidFill>
              </a:rPr>
              <a:t>Replacing Missing values (Imputing Values)</a:t>
            </a:r>
          </a:p>
          <a:p>
            <a:pPr lvl="1" hangingPunct="1"/>
            <a:r>
              <a:rPr lang="en-IE" dirty="0">
                <a:solidFill>
                  <a:srgbClr val="0070C0"/>
                </a:solidFill>
              </a:rPr>
              <a:t>Can also remove data </a:t>
            </a:r>
          </a:p>
          <a:p>
            <a:pPr rtl="0" hangingPunct="1"/>
            <a:r>
              <a:rPr lang="en-IE" dirty="0">
                <a:solidFill>
                  <a:srgbClr val="0070C0"/>
                </a:solidFill>
              </a:rPr>
              <a:t>Recoding Data (Transforming)</a:t>
            </a:r>
          </a:p>
          <a:p>
            <a:pPr lvl="1" hangingPunct="1"/>
            <a:r>
              <a:rPr lang="en-IE" dirty="0">
                <a:solidFill>
                  <a:srgbClr val="0070C0"/>
                </a:solidFill>
              </a:rPr>
              <a:t>Categorical</a:t>
            </a:r>
          </a:p>
          <a:p>
            <a:pPr lvl="1" hangingPunct="1"/>
            <a:r>
              <a:rPr lang="en-IE" dirty="0">
                <a:solidFill>
                  <a:srgbClr val="0070C0"/>
                </a:solidFill>
              </a:rPr>
              <a:t>Numerical</a:t>
            </a:r>
          </a:p>
          <a:p>
            <a:pPr rtl="0" hangingPunct="1"/>
            <a:r>
              <a:rPr lang="en-IE" dirty="0" err="1">
                <a:solidFill>
                  <a:srgbClr val="0070C0"/>
                </a:solidFill>
              </a:rPr>
              <a:t>Subsetting</a:t>
            </a:r>
            <a:endParaRPr lang="en-IE" dirty="0">
              <a:solidFill>
                <a:srgbClr val="0070C0"/>
              </a:solidFill>
            </a:endParaRPr>
          </a:p>
          <a:p>
            <a:pPr rtl="0" hangingPunct="1"/>
            <a:r>
              <a:rPr lang="en-IE" dirty="0">
                <a:solidFill>
                  <a:srgbClr val="0070C0"/>
                </a:solidFill>
              </a:rPr>
              <a:t>Correlated Data</a:t>
            </a:r>
          </a:p>
          <a:p>
            <a:pPr rtl="0" hangingPunct="1"/>
            <a:r>
              <a:rPr lang="en-IE" dirty="0">
                <a:solidFill>
                  <a:srgbClr val="0070C0"/>
                </a:solidFill>
              </a:rPr>
              <a:t>Feature Engineering</a:t>
            </a:r>
          </a:p>
          <a:p>
            <a:pPr rtl="0" hangingPunct="1"/>
            <a:r>
              <a:rPr lang="en-IE" dirty="0">
                <a:solidFill>
                  <a:srgbClr val="0070C0"/>
                </a:solidFill>
              </a:rPr>
              <a:t>Handing Imbalanced data set</a:t>
            </a:r>
          </a:p>
          <a:p>
            <a:pPr rtl="0" hangingPunct="1"/>
            <a:r>
              <a:rPr lang="en-IE" dirty="0">
                <a:solidFill>
                  <a:srgbClr val="0070C0"/>
                </a:solidFill>
              </a:rPr>
              <a:t>Sampling Data</a:t>
            </a:r>
          </a:p>
          <a:p>
            <a:pPr rtl="0" hangingPunct="1"/>
            <a:r>
              <a:rPr lang="en-IE" dirty="0">
                <a:solidFill>
                  <a:srgbClr val="0070C0"/>
                </a:solidFill>
              </a:rPr>
              <a:t>Splitting Data into different data sets</a:t>
            </a:r>
          </a:p>
          <a:p>
            <a:pPr rtl="0" hangingPunct="1"/>
            <a:endParaRPr lang="en-IE" dirty="0">
              <a:solidFill>
                <a:srgbClr val="0070C0"/>
              </a:solidFill>
            </a:endParaRPr>
          </a:p>
          <a:p>
            <a:pPr rtl="0" hangingPunct="1"/>
            <a:endParaRPr lang="en-IE" dirty="0">
              <a:solidFill>
                <a:srgbClr val="0070C0"/>
              </a:solidFill>
            </a:endParaRPr>
          </a:p>
        </p:txBody>
      </p:sp>
    </p:spTree>
    <p:extLst>
      <p:ext uri="{BB962C8B-B14F-4D97-AF65-F5344CB8AC3E}">
        <p14:creationId xmlns:p14="http://schemas.microsoft.com/office/powerpoint/2010/main" val="1236603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B9DE-DCBF-1C93-5843-3FCAE693E3F9}"/>
              </a:ext>
            </a:extLst>
          </p:cNvPr>
          <p:cNvSpPr>
            <a:spLocks noGrp="1"/>
          </p:cNvSpPr>
          <p:nvPr>
            <p:ph type="title"/>
          </p:nvPr>
        </p:nvSpPr>
        <p:spPr/>
        <p:txBody>
          <a:bodyPr/>
          <a:lstStyle/>
          <a:p>
            <a:endParaRPr lang="en-IE"/>
          </a:p>
        </p:txBody>
      </p:sp>
      <p:pic>
        <p:nvPicPr>
          <p:cNvPr id="4" name="Picture 3">
            <a:extLst>
              <a:ext uri="{FF2B5EF4-FFF2-40B4-BE49-F238E27FC236}">
                <a16:creationId xmlns:a16="http://schemas.microsoft.com/office/drawing/2014/main" id="{FAEF620F-2607-05B9-A740-0B4DAE044762}"/>
              </a:ext>
            </a:extLst>
          </p:cNvPr>
          <p:cNvPicPr>
            <a:picLocks noChangeAspect="1"/>
          </p:cNvPicPr>
          <p:nvPr/>
        </p:nvPicPr>
        <p:blipFill>
          <a:blip r:embed="rId2"/>
          <a:stretch>
            <a:fillRect/>
          </a:stretch>
        </p:blipFill>
        <p:spPr>
          <a:xfrm>
            <a:off x="63376" y="195731"/>
            <a:ext cx="3505200" cy="3937000"/>
          </a:xfrm>
          <a:prstGeom prst="rect">
            <a:avLst/>
          </a:prstGeom>
        </p:spPr>
      </p:pic>
      <p:sp>
        <p:nvSpPr>
          <p:cNvPr id="5" name="Rectangle 4">
            <a:extLst>
              <a:ext uri="{FF2B5EF4-FFF2-40B4-BE49-F238E27FC236}">
                <a16:creationId xmlns:a16="http://schemas.microsoft.com/office/drawing/2014/main" id="{1041FC18-E9B2-3813-B2B6-BA8A42DF127F}"/>
              </a:ext>
            </a:extLst>
          </p:cNvPr>
          <p:cNvSpPr/>
          <p:nvPr/>
        </p:nvSpPr>
        <p:spPr>
          <a:xfrm>
            <a:off x="1228163" y="71720"/>
            <a:ext cx="1237129" cy="4186518"/>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6" name="Rectangle 5">
            <a:extLst>
              <a:ext uri="{FF2B5EF4-FFF2-40B4-BE49-F238E27FC236}">
                <a16:creationId xmlns:a16="http://schemas.microsoft.com/office/drawing/2014/main" id="{4EAF37CF-26B6-D624-7C0D-4DE2D01A4C85}"/>
              </a:ext>
            </a:extLst>
          </p:cNvPr>
          <p:cNvSpPr/>
          <p:nvPr/>
        </p:nvSpPr>
        <p:spPr>
          <a:xfrm>
            <a:off x="1819833" y="2025277"/>
            <a:ext cx="627529" cy="277907"/>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7" name="Rectangle 6">
            <a:extLst>
              <a:ext uri="{FF2B5EF4-FFF2-40B4-BE49-F238E27FC236}">
                <a16:creationId xmlns:a16="http://schemas.microsoft.com/office/drawing/2014/main" id="{44C4EFA8-63A7-F91F-F1EA-28C1923C3B12}"/>
              </a:ext>
            </a:extLst>
          </p:cNvPr>
          <p:cNvSpPr/>
          <p:nvPr/>
        </p:nvSpPr>
        <p:spPr>
          <a:xfrm>
            <a:off x="1232645" y="2697631"/>
            <a:ext cx="515471" cy="277907"/>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3" name="Content Placeholder 2">
            <a:extLst>
              <a:ext uri="{FF2B5EF4-FFF2-40B4-BE49-F238E27FC236}">
                <a16:creationId xmlns:a16="http://schemas.microsoft.com/office/drawing/2014/main" id="{7DB3129E-067B-AED7-9375-7236DC7B376A}"/>
              </a:ext>
            </a:extLst>
          </p:cNvPr>
          <p:cNvSpPr>
            <a:spLocks noGrp="1"/>
          </p:cNvSpPr>
          <p:nvPr>
            <p:ph idx="1"/>
          </p:nvPr>
        </p:nvSpPr>
        <p:spPr>
          <a:xfrm>
            <a:off x="3630079" y="304801"/>
            <a:ext cx="8617812" cy="6240660"/>
          </a:xfrm>
          <a:solidFill>
            <a:schemeClr val="bg1"/>
          </a:solidFill>
        </p:spPr>
        <p:txBody>
          <a:bodyPr/>
          <a:lstStyle/>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import pandas as pd</a:t>
            </a: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import </a:t>
            </a:r>
            <a:r>
              <a:rPr lang="en-IE" sz="1400" dirty="0" err="1">
                <a:latin typeface="Courier New" panose="02070309020205020404" pitchFamily="49" charset="0"/>
                <a:cs typeface="Courier New" panose="02070309020205020404" pitchFamily="49" charset="0"/>
              </a:rPr>
              <a:t>numpy</a:t>
            </a:r>
            <a:r>
              <a:rPr lang="en-IE" sz="1400" dirty="0">
                <a:latin typeface="Courier New" panose="02070309020205020404" pitchFamily="49" charset="0"/>
                <a:cs typeface="Courier New" panose="02070309020205020404" pitchFamily="49" charset="0"/>
              </a:rPr>
              <a:t> as np </a:t>
            </a: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import seaborn as </a:t>
            </a:r>
            <a:r>
              <a:rPr lang="en-IE" sz="1400" dirty="0" err="1">
                <a:latin typeface="Courier New" panose="02070309020205020404" pitchFamily="49" charset="0"/>
                <a:cs typeface="Courier New" panose="02070309020205020404" pitchFamily="49" charset="0"/>
              </a:rPr>
              <a:t>sns</a:t>
            </a: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import </a:t>
            </a:r>
            <a:r>
              <a:rPr lang="en-IE" sz="1400" dirty="0" err="1">
                <a:latin typeface="Courier New" panose="02070309020205020404" pitchFamily="49" charset="0"/>
                <a:cs typeface="Courier New" panose="02070309020205020404" pitchFamily="49" charset="0"/>
              </a:rPr>
              <a:t>matplotlib.pyplot</a:t>
            </a:r>
            <a:r>
              <a:rPr lang="en-IE" sz="1400" dirty="0">
                <a:latin typeface="Courier New" panose="02070309020205020404" pitchFamily="49" charset="0"/>
                <a:cs typeface="Courier New" panose="02070309020205020404" pitchFamily="49" charset="0"/>
              </a:rPr>
              <a:t> as </a:t>
            </a:r>
            <a:r>
              <a:rPr lang="en-IE" sz="1400" dirty="0" err="1">
                <a:latin typeface="Courier New" panose="02070309020205020404" pitchFamily="49" charset="0"/>
                <a:cs typeface="Courier New" panose="02070309020205020404" pitchFamily="49" charset="0"/>
              </a:rPr>
              <a:t>plt</a:t>
            </a: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a:solidFill>
                  <a:srgbClr val="7030A0"/>
                </a:solidFill>
                <a:latin typeface="Courier New" panose="02070309020205020404" pitchFamily="49" charset="0"/>
                <a:cs typeface="Courier New" panose="02070309020205020404" pitchFamily="49" charset="0"/>
              </a:rPr>
              <a:t>from </a:t>
            </a:r>
            <a:r>
              <a:rPr lang="en-IE" sz="1400" dirty="0" err="1">
                <a:solidFill>
                  <a:srgbClr val="7030A0"/>
                </a:solidFill>
                <a:latin typeface="Courier New" panose="02070309020205020404" pitchFamily="49" charset="0"/>
                <a:cs typeface="Courier New" panose="02070309020205020404" pitchFamily="49" charset="0"/>
              </a:rPr>
              <a:t>sklearn.preprocessing</a:t>
            </a:r>
            <a:r>
              <a:rPr lang="en-IE" sz="1400" dirty="0">
                <a:solidFill>
                  <a:srgbClr val="7030A0"/>
                </a:solidFill>
                <a:latin typeface="Courier New" panose="02070309020205020404" pitchFamily="49" charset="0"/>
                <a:cs typeface="Courier New" panose="02070309020205020404" pitchFamily="49" charset="0"/>
              </a:rPr>
              <a:t> import </a:t>
            </a:r>
            <a:r>
              <a:rPr lang="en-IE" sz="1400" dirty="0" err="1">
                <a:solidFill>
                  <a:srgbClr val="7030A0"/>
                </a:solidFill>
                <a:latin typeface="Courier New" panose="02070309020205020404" pitchFamily="49" charset="0"/>
                <a:cs typeface="Courier New" panose="02070309020205020404" pitchFamily="49" charset="0"/>
              </a:rPr>
              <a:t>MinMaxScaler</a:t>
            </a:r>
            <a:endParaRPr lang="en-IE" sz="1400" dirty="0">
              <a:solidFill>
                <a:srgbClr val="7030A0"/>
              </a:solidFill>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err="1">
                <a:latin typeface="Courier New" panose="02070309020205020404" pitchFamily="49" charset="0"/>
                <a:cs typeface="Courier New" panose="02070309020205020404" pitchFamily="49" charset="0"/>
              </a:rPr>
              <a:t>data.head</a:t>
            </a:r>
            <a:r>
              <a:rPr lang="en-IE" sz="1400" dirty="0">
                <a:latin typeface="Courier New" panose="02070309020205020404" pitchFamily="49" charset="0"/>
                <a:cs typeface="Courier New" panose="02070309020205020404" pitchFamily="49" charset="0"/>
              </a:rPr>
              <a:t>(10)</a:t>
            </a:r>
          </a:p>
          <a:p>
            <a:pPr marL="0" marR="0" indent="0" algn="l" defTabSz="430289" rtl="0" latinLnBrk="0">
              <a:lnSpc>
                <a:spcPct val="100000"/>
              </a:lnSpc>
              <a:spcBef>
                <a:spcPts val="200"/>
              </a:spcBef>
              <a:spcAft>
                <a:spcPts val="0"/>
              </a:spcAft>
              <a:buClrTx/>
              <a:buSzPct val="100000"/>
              <a:buNone/>
              <a:tabLst/>
            </a:pPr>
            <a:r>
              <a:rPr lang="en-IE" sz="1400" dirty="0">
                <a:solidFill>
                  <a:srgbClr val="0070C0"/>
                </a:solidFill>
                <a:latin typeface="Courier New" panose="02070309020205020404" pitchFamily="49" charset="0"/>
                <a:cs typeface="Courier New" panose="02070309020205020404" pitchFamily="49" charset="0"/>
              </a:rPr>
              <a:t># &lt;-- See results to the left</a:t>
            </a:r>
          </a:p>
          <a:p>
            <a:pPr marL="0" marR="0" indent="0" algn="l" defTabSz="430289" rtl="0" latinLnBrk="0">
              <a:lnSpc>
                <a:spcPct val="100000"/>
              </a:lnSpc>
              <a:spcBef>
                <a:spcPts val="2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scaler = </a:t>
            </a:r>
            <a:r>
              <a:rPr lang="en-IE" sz="1400" dirty="0" err="1">
                <a:latin typeface="Courier New" panose="02070309020205020404" pitchFamily="49" charset="0"/>
                <a:cs typeface="Courier New" panose="02070309020205020404" pitchFamily="49" charset="0"/>
              </a:rPr>
              <a:t>MinMaxScaler</a:t>
            </a:r>
            <a:r>
              <a:rPr lang="en-IE" sz="14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data[['Age', 'Salary']] = </a:t>
            </a:r>
            <a:r>
              <a:rPr lang="en-IE" sz="1400" dirty="0" err="1">
                <a:solidFill>
                  <a:srgbClr val="7030A0"/>
                </a:solidFill>
                <a:latin typeface="Courier New" panose="02070309020205020404" pitchFamily="49" charset="0"/>
                <a:cs typeface="Courier New" panose="02070309020205020404" pitchFamily="49" charset="0"/>
              </a:rPr>
              <a:t>scaler.fit_transform</a:t>
            </a:r>
            <a:r>
              <a:rPr lang="en-IE" sz="1400" dirty="0">
                <a:solidFill>
                  <a:srgbClr val="7030A0"/>
                </a:solidFill>
                <a:latin typeface="Courier New" panose="02070309020205020404" pitchFamily="49" charset="0"/>
                <a:cs typeface="Courier New" panose="02070309020205020404" pitchFamily="49" charset="0"/>
              </a:rPr>
              <a:t>(data[['Age', 'Salary']])</a:t>
            </a:r>
          </a:p>
          <a:p>
            <a:pPr marL="0" marR="0" indent="0" algn="l" defTabSz="430289" rtl="0" latinLnBrk="0">
              <a:lnSpc>
                <a:spcPct val="100000"/>
              </a:lnSpc>
              <a:spcBef>
                <a:spcPts val="2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data</a:t>
            </a:r>
          </a:p>
        </p:txBody>
      </p:sp>
    </p:spTree>
    <p:extLst>
      <p:ext uri="{BB962C8B-B14F-4D97-AF65-F5344CB8AC3E}">
        <p14:creationId xmlns:p14="http://schemas.microsoft.com/office/powerpoint/2010/main" val="67836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B9DE-DCBF-1C93-5843-3FCAE693E3F9}"/>
              </a:ext>
            </a:extLst>
          </p:cNvPr>
          <p:cNvSpPr>
            <a:spLocks noGrp="1"/>
          </p:cNvSpPr>
          <p:nvPr>
            <p:ph type="title"/>
          </p:nvPr>
        </p:nvSpPr>
        <p:spPr/>
        <p:txBody>
          <a:bodyPr/>
          <a:lstStyle/>
          <a:p>
            <a:endParaRPr lang="en-IE"/>
          </a:p>
        </p:txBody>
      </p:sp>
      <p:pic>
        <p:nvPicPr>
          <p:cNvPr id="4" name="Picture 3">
            <a:extLst>
              <a:ext uri="{FF2B5EF4-FFF2-40B4-BE49-F238E27FC236}">
                <a16:creationId xmlns:a16="http://schemas.microsoft.com/office/drawing/2014/main" id="{FAEF620F-2607-05B9-A740-0B4DAE044762}"/>
              </a:ext>
            </a:extLst>
          </p:cNvPr>
          <p:cNvPicPr>
            <a:picLocks noChangeAspect="1"/>
          </p:cNvPicPr>
          <p:nvPr/>
        </p:nvPicPr>
        <p:blipFill>
          <a:blip r:embed="rId2"/>
          <a:stretch>
            <a:fillRect/>
          </a:stretch>
        </p:blipFill>
        <p:spPr>
          <a:xfrm>
            <a:off x="63376" y="195731"/>
            <a:ext cx="3505200" cy="3937000"/>
          </a:xfrm>
          <a:prstGeom prst="rect">
            <a:avLst/>
          </a:prstGeom>
        </p:spPr>
      </p:pic>
      <p:sp>
        <p:nvSpPr>
          <p:cNvPr id="5" name="Rectangle 4">
            <a:extLst>
              <a:ext uri="{FF2B5EF4-FFF2-40B4-BE49-F238E27FC236}">
                <a16:creationId xmlns:a16="http://schemas.microsoft.com/office/drawing/2014/main" id="{1041FC18-E9B2-3813-B2B6-BA8A42DF127F}"/>
              </a:ext>
            </a:extLst>
          </p:cNvPr>
          <p:cNvSpPr/>
          <p:nvPr/>
        </p:nvSpPr>
        <p:spPr>
          <a:xfrm>
            <a:off x="1228163" y="71720"/>
            <a:ext cx="1237129" cy="4186518"/>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6" name="Rectangle 5">
            <a:extLst>
              <a:ext uri="{FF2B5EF4-FFF2-40B4-BE49-F238E27FC236}">
                <a16:creationId xmlns:a16="http://schemas.microsoft.com/office/drawing/2014/main" id="{4EAF37CF-26B6-D624-7C0D-4DE2D01A4C85}"/>
              </a:ext>
            </a:extLst>
          </p:cNvPr>
          <p:cNvSpPr/>
          <p:nvPr/>
        </p:nvSpPr>
        <p:spPr>
          <a:xfrm>
            <a:off x="1819833" y="2025277"/>
            <a:ext cx="627529" cy="277907"/>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7" name="Rectangle 6">
            <a:extLst>
              <a:ext uri="{FF2B5EF4-FFF2-40B4-BE49-F238E27FC236}">
                <a16:creationId xmlns:a16="http://schemas.microsoft.com/office/drawing/2014/main" id="{44C4EFA8-63A7-F91F-F1EA-28C1923C3B12}"/>
              </a:ext>
            </a:extLst>
          </p:cNvPr>
          <p:cNvSpPr/>
          <p:nvPr/>
        </p:nvSpPr>
        <p:spPr>
          <a:xfrm>
            <a:off x="1232645" y="2697631"/>
            <a:ext cx="515471" cy="277907"/>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3" name="Content Placeholder 2">
            <a:extLst>
              <a:ext uri="{FF2B5EF4-FFF2-40B4-BE49-F238E27FC236}">
                <a16:creationId xmlns:a16="http://schemas.microsoft.com/office/drawing/2014/main" id="{7DB3129E-067B-AED7-9375-7236DC7B376A}"/>
              </a:ext>
            </a:extLst>
          </p:cNvPr>
          <p:cNvSpPr>
            <a:spLocks noGrp="1"/>
          </p:cNvSpPr>
          <p:nvPr>
            <p:ph idx="1"/>
          </p:nvPr>
        </p:nvSpPr>
        <p:spPr>
          <a:xfrm>
            <a:off x="3630079" y="304801"/>
            <a:ext cx="8617812" cy="6240660"/>
          </a:xfrm>
          <a:solidFill>
            <a:schemeClr val="bg1"/>
          </a:solidFill>
        </p:spPr>
        <p:txBody>
          <a:bodyPr/>
          <a:lstStyle/>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import pandas as pd</a:t>
            </a: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import </a:t>
            </a:r>
            <a:r>
              <a:rPr lang="en-IE" sz="1400" dirty="0" err="1">
                <a:latin typeface="Courier New" panose="02070309020205020404" pitchFamily="49" charset="0"/>
                <a:cs typeface="Courier New" panose="02070309020205020404" pitchFamily="49" charset="0"/>
              </a:rPr>
              <a:t>numpy</a:t>
            </a:r>
            <a:r>
              <a:rPr lang="en-IE" sz="1400" dirty="0">
                <a:latin typeface="Courier New" panose="02070309020205020404" pitchFamily="49" charset="0"/>
                <a:cs typeface="Courier New" panose="02070309020205020404" pitchFamily="49" charset="0"/>
              </a:rPr>
              <a:t> as np </a:t>
            </a: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import seaborn as </a:t>
            </a:r>
            <a:r>
              <a:rPr lang="en-IE" sz="1400" dirty="0" err="1">
                <a:latin typeface="Courier New" panose="02070309020205020404" pitchFamily="49" charset="0"/>
                <a:cs typeface="Courier New" panose="02070309020205020404" pitchFamily="49" charset="0"/>
              </a:rPr>
              <a:t>sns</a:t>
            </a: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import </a:t>
            </a:r>
            <a:r>
              <a:rPr lang="en-IE" sz="1400" dirty="0" err="1">
                <a:latin typeface="Courier New" panose="02070309020205020404" pitchFamily="49" charset="0"/>
                <a:cs typeface="Courier New" panose="02070309020205020404" pitchFamily="49" charset="0"/>
              </a:rPr>
              <a:t>matplotlib.pyplot</a:t>
            </a:r>
            <a:r>
              <a:rPr lang="en-IE" sz="1400" dirty="0">
                <a:latin typeface="Courier New" panose="02070309020205020404" pitchFamily="49" charset="0"/>
                <a:cs typeface="Courier New" panose="02070309020205020404" pitchFamily="49" charset="0"/>
              </a:rPr>
              <a:t> as </a:t>
            </a:r>
            <a:r>
              <a:rPr lang="en-IE" sz="1400" dirty="0" err="1">
                <a:latin typeface="Courier New" panose="02070309020205020404" pitchFamily="49" charset="0"/>
                <a:cs typeface="Courier New" panose="02070309020205020404" pitchFamily="49" charset="0"/>
              </a:rPr>
              <a:t>plt</a:t>
            </a: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from </a:t>
            </a:r>
            <a:r>
              <a:rPr lang="en-IE" sz="1400" dirty="0" err="1">
                <a:latin typeface="Courier New" panose="02070309020205020404" pitchFamily="49" charset="0"/>
                <a:cs typeface="Courier New" panose="02070309020205020404" pitchFamily="49" charset="0"/>
              </a:rPr>
              <a:t>sklearn.preprocessing</a:t>
            </a:r>
            <a:r>
              <a:rPr lang="en-IE" sz="1400" dirty="0">
                <a:latin typeface="Courier New" panose="02070309020205020404" pitchFamily="49" charset="0"/>
                <a:cs typeface="Courier New" panose="02070309020205020404" pitchFamily="49" charset="0"/>
              </a:rPr>
              <a:t> import </a:t>
            </a:r>
            <a:r>
              <a:rPr lang="en-IE" sz="1400" dirty="0" err="1">
                <a:latin typeface="Courier New" panose="02070309020205020404" pitchFamily="49" charset="0"/>
                <a:cs typeface="Courier New" panose="02070309020205020404" pitchFamily="49" charset="0"/>
              </a:rPr>
              <a:t>MinMaxScaler</a:t>
            </a: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err="1">
                <a:latin typeface="Courier New" panose="02070309020205020404" pitchFamily="49" charset="0"/>
                <a:cs typeface="Courier New" panose="02070309020205020404" pitchFamily="49" charset="0"/>
              </a:rPr>
              <a:t>data.head</a:t>
            </a:r>
            <a:r>
              <a:rPr lang="en-IE" sz="1400" dirty="0">
                <a:latin typeface="Courier New" panose="02070309020205020404" pitchFamily="49" charset="0"/>
                <a:cs typeface="Courier New" panose="02070309020205020404" pitchFamily="49" charset="0"/>
              </a:rPr>
              <a:t>(10)</a:t>
            </a:r>
          </a:p>
          <a:p>
            <a:pPr marL="0" marR="0" indent="0" algn="l" defTabSz="430289" rtl="0" latinLnBrk="0">
              <a:lnSpc>
                <a:spcPct val="100000"/>
              </a:lnSpc>
              <a:spcBef>
                <a:spcPts val="200"/>
              </a:spcBef>
              <a:spcAft>
                <a:spcPts val="0"/>
              </a:spcAft>
              <a:buClrTx/>
              <a:buSzPct val="100000"/>
              <a:buNone/>
              <a:tabLst/>
            </a:pPr>
            <a:r>
              <a:rPr lang="en-IE" sz="1400" dirty="0">
                <a:solidFill>
                  <a:srgbClr val="0070C0"/>
                </a:solidFill>
                <a:latin typeface="Courier New" panose="02070309020205020404" pitchFamily="49" charset="0"/>
                <a:cs typeface="Courier New" panose="02070309020205020404" pitchFamily="49" charset="0"/>
              </a:rPr>
              <a:t># &lt;-- See results to the left</a:t>
            </a:r>
          </a:p>
          <a:p>
            <a:pPr marL="0" marR="0" indent="0" algn="l" defTabSz="430289" rtl="0" latinLnBrk="0">
              <a:lnSpc>
                <a:spcPct val="100000"/>
              </a:lnSpc>
              <a:spcBef>
                <a:spcPts val="2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scaler = </a:t>
            </a:r>
            <a:r>
              <a:rPr lang="en-IE" sz="1400" dirty="0" err="1">
                <a:latin typeface="Courier New" panose="02070309020205020404" pitchFamily="49" charset="0"/>
                <a:cs typeface="Courier New" panose="02070309020205020404" pitchFamily="49" charset="0"/>
              </a:rPr>
              <a:t>MinMaxScaler</a:t>
            </a:r>
            <a:r>
              <a:rPr lang="en-IE" sz="14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data[['Age', 'Salary']] = </a:t>
            </a:r>
            <a:r>
              <a:rPr lang="en-IE" sz="1400" dirty="0" err="1">
                <a:latin typeface="Courier New" panose="02070309020205020404" pitchFamily="49" charset="0"/>
                <a:cs typeface="Courier New" panose="02070309020205020404" pitchFamily="49" charset="0"/>
              </a:rPr>
              <a:t>scaler.fit_transform</a:t>
            </a:r>
            <a:r>
              <a:rPr lang="en-IE" sz="1400" dirty="0">
                <a:latin typeface="Courier New" panose="02070309020205020404" pitchFamily="49" charset="0"/>
                <a:cs typeface="Courier New" panose="02070309020205020404" pitchFamily="49" charset="0"/>
              </a:rPr>
              <a:t>(data[['Age', 'Salary']])</a:t>
            </a:r>
          </a:p>
          <a:p>
            <a:pPr marL="0" marR="0" indent="0" algn="l" defTabSz="430289" rtl="0" latinLnBrk="0">
              <a:lnSpc>
                <a:spcPct val="100000"/>
              </a:lnSpc>
              <a:spcBef>
                <a:spcPts val="2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400" dirty="0">
                <a:latin typeface="Courier New" panose="02070309020205020404" pitchFamily="49" charset="0"/>
                <a:cs typeface="Courier New" panose="02070309020205020404" pitchFamily="49" charset="0"/>
              </a:rPr>
              <a:t>data</a:t>
            </a:r>
          </a:p>
        </p:txBody>
      </p:sp>
      <p:pic>
        <p:nvPicPr>
          <p:cNvPr id="8" name="Picture 7">
            <a:extLst>
              <a:ext uri="{FF2B5EF4-FFF2-40B4-BE49-F238E27FC236}">
                <a16:creationId xmlns:a16="http://schemas.microsoft.com/office/drawing/2014/main" id="{B1CA5C60-B6DB-00FB-A709-650E10752B8F}"/>
              </a:ext>
            </a:extLst>
          </p:cNvPr>
          <p:cNvPicPr>
            <a:picLocks noChangeAspect="1"/>
          </p:cNvPicPr>
          <p:nvPr/>
        </p:nvPicPr>
        <p:blipFill>
          <a:blip r:embed="rId3"/>
          <a:stretch>
            <a:fillRect/>
          </a:stretch>
        </p:blipFill>
        <p:spPr>
          <a:xfrm>
            <a:off x="7638842" y="3316941"/>
            <a:ext cx="3576004" cy="3541059"/>
          </a:xfrm>
          <a:prstGeom prst="rect">
            <a:avLst/>
          </a:prstGeom>
        </p:spPr>
      </p:pic>
      <p:sp>
        <p:nvSpPr>
          <p:cNvPr id="9" name="Rectangle 8">
            <a:extLst>
              <a:ext uri="{FF2B5EF4-FFF2-40B4-BE49-F238E27FC236}">
                <a16:creationId xmlns:a16="http://schemas.microsoft.com/office/drawing/2014/main" id="{10267416-9949-928E-8DF5-785BC6E068AC}"/>
              </a:ext>
            </a:extLst>
          </p:cNvPr>
          <p:cNvSpPr/>
          <p:nvPr/>
        </p:nvSpPr>
        <p:spPr>
          <a:xfrm>
            <a:off x="8762997" y="3316191"/>
            <a:ext cx="1438838" cy="3541059"/>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10" name="Rectangle 9">
            <a:extLst>
              <a:ext uri="{FF2B5EF4-FFF2-40B4-BE49-F238E27FC236}">
                <a16:creationId xmlns:a16="http://schemas.microsoft.com/office/drawing/2014/main" id="{D1B07745-F4C9-00F8-894A-B38D50A2BE82}"/>
              </a:ext>
            </a:extLst>
          </p:cNvPr>
          <p:cNvSpPr/>
          <p:nvPr/>
        </p:nvSpPr>
        <p:spPr>
          <a:xfrm>
            <a:off x="9533964" y="4947766"/>
            <a:ext cx="627529" cy="277907"/>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11" name="Rectangle 10">
            <a:extLst>
              <a:ext uri="{FF2B5EF4-FFF2-40B4-BE49-F238E27FC236}">
                <a16:creationId xmlns:a16="http://schemas.microsoft.com/office/drawing/2014/main" id="{416532C1-9E44-D0E1-863D-4BFFEF88E5E5}"/>
              </a:ext>
            </a:extLst>
          </p:cNvPr>
          <p:cNvSpPr/>
          <p:nvPr/>
        </p:nvSpPr>
        <p:spPr>
          <a:xfrm>
            <a:off x="8911373" y="5557369"/>
            <a:ext cx="515471" cy="277907"/>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Tree>
    <p:extLst>
      <p:ext uri="{BB962C8B-B14F-4D97-AF65-F5344CB8AC3E}">
        <p14:creationId xmlns:p14="http://schemas.microsoft.com/office/powerpoint/2010/main" val="1091101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DD01-3675-1425-0BBD-06F1E51B1F57}"/>
              </a:ext>
            </a:extLst>
          </p:cNvPr>
          <p:cNvSpPr>
            <a:spLocks noGrp="1"/>
          </p:cNvSpPr>
          <p:nvPr>
            <p:ph type="title"/>
          </p:nvPr>
        </p:nvSpPr>
        <p:spPr/>
        <p:txBody>
          <a:bodyPr/>
          <a:lstStyle/>
          <a:p>
            <a:r>
              <a:rPr lang="en-IE" dirty="0"/>
              <a:t>Lots of functions available</a:t>
            </a:r>
          </a:p>
        </p:txBody>
      </p:sp>
      <p:pic>
        <p:nvPicPr>
          <p:cNvPr id="4" name="Content Placeholder 3">
            <a:extLst>
              <a:ext uri="{FF2B5EF4-FFF2-40B4-BE49-F238E27FC236}">
                <a16:creationId xmlns:a16="http://schemas.microsoft.com/office/drawing/2014/main" id="{66C48724-C69B-4354-A0FB-7D08742119A2}"/>
              </a:ext>
            </a:extLst>
          </p:cNvPr>
          <p:cNvPicPr>
            <a:picLocks noGrp="1" noChangeAspect="1"/>
          </p:cNvPicPr>
          <p:nvPr>
            <p:ph idx="1"/>
          </p:nvPr>
        </p:nvPicPr>
        <p:blipFill>
          <a:blip r:embed="rId2"/>
          <a:stretch>
            <a:fillRect/>
          </a:stretch>
        </p:blipFill>
        <p:spPr>
          <a:xfrm>
            <a:off x="5840537" y="1457721"/>
            <a:ext cx="5815684" cy="5400279"/>
          </a:xfrm>
          <a:prstGeom prst="rect">
            <a:avLst/>
          </a:prstGeom>
        </p:spPr>
      </p:pic>
      <p:sp>
        <p:nvSpPr>
          <p:cNvPr id="5" name="Content Placeholder 2">
            <a:extLst>
              <a:ext uri="{FF2B5EF4-FFF2-40B4-BE49-F238E27FC236}">
                <a16:creationId xmlns:a16="http://schemas.microsoft.com/office/drawing/2014/main" id="{E315E09E-1C7F-3FD0-144A-92A8AB77AF25}"/>
              </a:ext>
            </a:extLst>
          </p:cNvPr>
          <p:cNvSpPr txBox="1">
            <a:spLocks/>
          </p:cNvSpPr>
          <p:nvPr/>
        </p:nvSpPr>
        <p:spPr>
          <a:xfrm>
            <a:off x="678660" y="1553865"/>
            <a:ext cx="5161877" cy="4991596"/>
          </a:xfrm>
          <a:prstGeom prst="rect">
            <a:avLst/>
          </a:prstGeom>
          <a:ln w="12700">
            <a:miter lim="400000"/>
          </a:ln>
          <a:extLst>
            <a:ext uri="{C572A759-6A51-4108-AA02-DFA0A04FC94B}">
              <ma14:wrappingTextBoxFlag xmlns:ma14="http://schemas.microsoft.com/office/mac/drawingml/2011/main" xmlns="" val="1"/>
            </a:ext>
          </a:extLst>
        </p:spPr>
        <p:txBody>
          <a:bodyPr lIns="37415" tIns="37415" rIns="37415" bIns="37415"/>
          <a:lstStyle>
            <a:lvl1pPr marL="196437" marR="0" indent="-196437" algn="l" defTabSz="430289" latinLnBrk="0">
              <a:lnSpc>
                <a:spcPct val="100000"/>
              </a:lnSpc>
              <a:spcBef>
                <a:spcPts val="2652"/>
              </a:spcBef>
              <a:spcAft>
                <a:spcPts val="0"/>
              </a:spcAft>
              <a:buClrTx/>
              <a:buSzPct val="100000"/>
              <a:buFontTx/>
              <a:buChar char="•"/>
              <a:tabLst/>
              <a:defRPr sz="2000" b="0" i="0" u="none" strike="noStrike" cap="none" spc="0" baseline="0">
                <a:ln>
                  <a:noFill/>
                </a:ln>
                <a:solidFill>
                  <a:srgbClr val="6C6C6C"/>
                </a:solidFill>
                <a:uFillTx/>
                <a:latin typeface="+mn-lt"/>
                <a:ea typeface="+mn-ea"/>
                <a:cs typeface="+mn-cs"/>
                <a:sym typeface="Helvetica Neue"/>
              </a:defRPr>
            </a:lvl1pPr>
            <a:lvl2pPr marL="711200" marR="0" indent="-266700" algn="l" defTabSz="430289" latinLnBrk="0">
              <a:lnSpc>
                <a:spcPct val="100000"/>
              </a:lnSpc>
              <a:spcBef>
                <a:spcPts val="600"/>
              </a:spcBef>
              <a:spcAft>
                <a:spcPts val="0"/>
              </a:spcAft>
              <a:buClrTx/>
              <a:buSzPct val="100000"/>
              <a:buFontTx/>
              <a:buChar char="•"/>
              <a:tabLst/>
              <a:defRPr sz="2000" b="0" i="0" u="none" strike="noStrike" cap="none" spc="0" baseline="0">
                <a:ln>
                  <a:noFill/>
                </a:ln>
                <a:solidFill>
                  <a:srgbClr val="6C6C6C"/>
                </a:solidFill>
                <a:uFillTx/>
                <a:latin typeface="+mn-lt"/>
                <a:ea typeface="+mn-ea"/>
                <a:cs typeface="+mn-cs"/>
                <a:sym typeface="Helvetica Neue"/>
              </a:defRPr>
            </a:lvl2pPr>
            <a:lvl3pPr marL="1155700" marR="0" indent="-266700" algn="l" defTabSz="430289" latinLnBrk="0">
              <a:lnSpc>
                <a:spcPct val="100000"/>
              </a:lnSpc>
              <a:spcBef>
                <a:spcPts val="600"/>
              </a:spcBef>
              <a:spcAft>
                <a:spcPts val="0"/>
              </a:spcAft>
              <a:buClrTx/>
              <a:buSzPct val="100000"/>
              <a:buFontTx/>
              <a:buChar char="•"/>
              <a:tabLst/>
              <a:defRPr sz="2000" b="0" i="0" u="none" strike="noStrike" cap="none" spc="0" baseline="0">
                <a:ln>
                  <a:noFill/>
                </a:ln>
                <a:solidFill>
                  <a:srgbClr val="6C6C6C"/>
                </a:solidFill>
                <a:uFillTx/>
                <a:latin typeface="+mn-lt"/>
                <a:ea typeface="+mn-ea"/>
                <a:cs typeface="+mn-cs"/>
                <a:sym typeface="Helvetica Neue"/>
              </a:defRPr>
            </a:lvl3pPr>
            <a:lvl4pPr marL="1600200" marR="0" indent="-266700" algn="l" defTabSz="430289" latinLnBrk="0">
              <a:lnSpc>
                <a:spcPct val="100000"/>
              </a:lnSpc>
              <a:spcBef>
                <a:spcPts val="4800"/>
              </a:spcBef>
              <a:spcAft>
                <a:spcPts val="0"/>
              </a:spcAft>
              <a:buClrTx/>
              <a:buSzPct val="100000"/>
              <a:buFontTx/>
              <a:buChar char="•"/>
              <a:tabLst/>
              <a:defRPr sz="2600" b="0" i="0" u="none" strike="noStrike" cap="none" spc="0" baseline="0">
                <a:ln>
                  <a:noFill/>
                </a:ln>
                <a:solidFill>
                  <a:srgbClr val="6C6C6C"/>
                </a:solidFill>
                <a:uFillTx/>
                <a:latin typeface="+mn-lt"/>
                <a:ea typeface="+mn-ea"/>
                <a:cs typeface="+mn-cs"/>
                <a:sym typeface="Helvetica Neue"/>
              </a:defRPr>
            </a:lvl4pPr>
            <a:lvl5pPr marL="2044700" marR="0" indent="-266700" algn="l" defTabSz="430289" latinLnBrk="0">
              <a:lnSpc>
                <a:spcPct val="100000"/>
              </a:lnSpc>
              <a:spcBef>
                <a:spcPts val="4800"/>
              </a:spcBef>
              <a:spcAft>
                <a:spcPts val="0"/>
              </a:spcAft>
              <a:buClrTx/>
              <a:buSzPct val="100000"/>
              <a:buFontTx/>
              <a:buChar char="•"/>
              <a:tabLst/>
              <a:defRPr sz="2600" b="0" i="0" u="none" strike="noStrike" cap="none" spc="0" baseline="0">
                <a:ln>
                  <a:noFill/>
                </a:ln>
                <a:solidFill>
                  <a:srgbClr val="6C6C6C"/>
                </a:solidFill>
                <a:uFillTx/>
                <a:latin typeface="+mn-lt"/>
                <a:ea typeface="+mn-ea"/>
                <a:cs typeface="+mn-cs"/>
                <a:sym typeface="Helvetica Neue"/>
              </a:defRPr>
            </a:lvl5pPr>
            <a:lvl6pPr marL="1818291"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6pPr>
            <a:lvl7pPr marL="2145686"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7pPr>
            <a:lvl8pPr marL="2473079"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8pPr>
            <a:lvl9pPr marL="2800472" marR="0" indent="-181326" algn="l" defTabSz="430289" latinLnBrk="0">
              <a:lnSpc>
                <a:spcPct val="100000"/>
              </a:lnSpc>
              <a:spcBef>
                <a:spcPts val="2652"/>
              </a:spcBef>
              <a:spcAft>
                <a:spcPts val="0"/>
              </a:spcAft>
              <a:buClrTx/>
              <a:buSzPct val="100000"/>
              <a:buFontTx/>
              <a:buChar char="•"/>
              <a:tabLst/>
              <a:defRPr sz="1800" b="0" i="0" u="none" strike="noStrike" cap="none" spc="0" baseline="0">
                <a:ln>
                  <a:noFill/>
                </a:ln>
                <a:solidFill>
                  <a:srgbClr val="5E5E5E"/>
                </a:solidFill>
                <a:uFillTx/>
                <a:latin typeface="+mn-lt"/>
                <a:ea typeface="+mn-ea"/>
                <a:cs typeface="+mn-cs"/>
                <a:sym typeface="Helvetica Neue"/>
              </a:defRPr>
            </a:lvl9pPr>
          </a:lstStyle>
          <a:p>
            <a:pPr rtl="0" hangingPunct="1"/>
            <a:r>
              <a:rPr lang="en-IE" dirty="0"/>
              <a:t>Lots of options</a:t>
            </a:r>
          </a:p>
          <a:p>
            <a:pPr rtl="0" hangingPunct="1"/>
            <a:r>
              <a:rPr lang="en-IE" dirty="0"/>
              <a:t>Remember to Keep It Simple</a:t>
            </a:r>
          </a:p>
          <a:p>
            <a:pPr rtl="0" hangingPunct="1"/>
            <a:r>
              <a:rPr lang="en-IE" dirty="0"/>
              <a:t>Start Simple and with the basics</a:t>
            </a:r>
          </a:p>
          <a:p>
            <a:pPr rtl="0" hangingPunct="1"/>
            <a:r>
              <a:rPr lang="en-IE" dirty="0"/>
              <a:t>As your knowledge and experience grows, explore some of the others</a:t>
            </a:r>
          </a:p>
        </p:txBody>
      </p:sp>
    </p:spTree>
    <p:extLst>
      <p:ext uri="{BB962C8B-B14F-4D97-AF65-F5344CB8AC3E}">
        <p14:creationId xmlns:p14="http://schemas.microsoft.com/office/powerpoint/2010/main" val="3141984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r>
              <a:rPr lang="en-IE" dirty="0"/>
              <a:t>Correlated Data</a:t>
            </a:r>
          </a:p>
        </p:txBody>
      </p:sp>
    </p:spTree>
    <p:extLst>
      <p:ext uri="{BB962C8B-B14F-4D97-AF65-F5344CB8AC3E}">
        <p14:creationId xmlns:p14="http://schemas.microsoft.com/office/powerpoint/2010/main" val="29352178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4D8B-AF42-828C-E75B-BC630395900F}"/>
              </a:ext>
            </a:extLst>
          </p:cNvPr>
          <p:cNvSpPr>
            <a:spLocks noGrp="1"/>
          </p:cNvSpPr>
          <p:nvPr>
            <p:ph type="title"/>
          </p:nvPr>
        </p:nvSpPr>
        <p:spPr/>
        <p:txBody>
          <a:bodyPr/>
          <a:lstStyle/>
          <a:p>
            <a:r>
              <a:rPr lang="en-IE" dirty="0"/>
              <a:t>Correlated Data</a:t>
            </a:r>
          </a:p>
        </p:txBody>
      </p:sp>
      <p:sp>
        <p:nvSpPr>
          <p:cNvPr id="3" name="Content Placeholder 2">
            <a:extLst>
              <a:ext uri="{FF2B5EF4-FFF2-40B4-BE49-F238E27FC236}">
                <a16:creationId xmlns:a16="http://schemas.microsoft.com/office/drawing/2014/main" id="{F46D86CE-78FA-F1E6-DD89-94B829F2FDB5}"/>
              </a:ext>
            </a:extLst>
          </p:cNvPr>
          <p:cNvSpPr>
            <a:spLocks noGrp="1"/>
          </p:cNvSpPr>
          <p:nvPr>
            <p:ph idx="1"/>
          </p:nvPr>
        </p:nvSpPr>
        <p:spPr/>
        <p:txBody>
          <a:bodyPr/>
          <a:lstStyle/>
          <a:p>
            <a:pPr marL="196437" marR="0" indent="-196437" algn="l" defTabSz="430289" rtl="0" latinLnBrk="0">
              <a:lnSpc>
                <a:spcPct val="100000"/>
              </a:lnSpc>
              <a:spcBef>
                <a:spcPts val="800"/>
              </a:spcBef>
              <a:spcAft>
                <a:spcPts val="0"/>
              </a:spcAft>
              <a:buClrTx/>
              <a:buSzPct val="100000"/>
              <a:buFontTx/>
              <a:buChar char="•"/>
              <a:tabLst/>
            </a:pPr>
            <a:r>
              <a:rPr lang="en-GB" sz="1800" dirty="0"/>
              <a:t>Correlation explains how one or more variables are related to each other. </a:t>
            </a:r>
          </a:p>
          <a:p>
            <a:pPr marL="196437" marR="0" indent="-196437" algn="l" defTabSz="430289" rtl="0" latinLnBrk="0">
              <a:lnSpc>
                <a:spcPct val="100000"/>
              </a:lnSpc>
              <a:spcBef>
                <a:spcPts val="800"/>
              </a:spcBef>
              <a:spcAft>
                <a:spcPts val="0"/>
              </a:spcAft>
              <a:buClrTx/>
              <a:buSzPct val="100000"/>
              <a:buFontTx/>
              <a:buChar char="•"/>
              <a:tabLst/>
            </a:pPr>
            <a:r>
              <a:rPr lang="en-GB" sz="1800" dirty="0"/>
              <a:t>If two variables are closely correlated, then we can predict one variable from the other</a:t>
            </a:r>
          </a:p>
          <a:p>
            <a:pPr marL="196437" marR="0" indent="-196437" algn="l" defTabSz="430289" rtl="0" latinLnBrk="0">
              <a:lnSpc>
                <a:spcPct val="100000"/>
              </a:lnSpc>
              <a:spcBef>
                <a:spcPts val="800"/>
              </a:spcBef>
              <a:spcAft>
                <a:spcPts val="0"/>
              </a:spcAft>
              <a:buClrTx/>
              <a:buSzPct val="100000"/>
              <a:buFontTx/>
              <a:buChar char="•"/>
              <a:tabLst/>
            </a:pPr>
            <a:endParaRPr lang="en-GB" sz="1800" dirty="0"/>
          </a:p>
          <a:p>
            <a:pPr marL="196437" marR="0" indent="-196437" algn="l" defTabSz="430289" rtl="0" latinLnBrk="0">
              <a:lnSpc>
                <a:spcPct val="100000"/>
              </a:lnSpc>
              <a:spcBef>
                <a:spcPts val="800"/>
              </a:spcBef>
              <a:spcAft>
                <a:spcPts val="0"/>
              </a:spcAft>
              <a:buClrTx/>
              <a:buSzPct val="100000"/>
              <a:buFontTx/>
              <a:buChar char="•"/>
              <a:tabLst/>
            </a:pPr>
            <a:r>
              <a:rPr lang="en-GB" sz="1800" dirty="0"/>
              <a:t>Examples </a:t>
            </a:r>
          </a:p>
          <a:p>
            <a:pPr lvl="1" indent="-196437" rtl="0">
              <a:spcBef>
                <a:spcPts val="800"/>
              </a:spcBef>
            </a:pPr>
            <a:r>
              <a:rPr lang="en-GB" sz="1800" dirty="0"/>
              <a:t>Income and Expenditure of an individual</a:t>
            </a:r>
          </a:p>
          <a:p>
            <a:pPr lvl="1" indent="-196437" rtl="0">
              <a:spcBef>
                <a:spcPts val="800"/>
              </a:spcBef>
            </a:pPr>
            <a:r>
              <a:rPr lang="en-GB" sz="1800" dirty="0"/>
              <a:t>Demand and price of a commodity</a:t>
            </a:r>
          </a:p>
          <a:p>
            <a:pPr lvl="1" indent="-196437" rtl="0">
              <a:spcBef>
                <a:spcPts val="800"/>
              </a:spcBef>
            </a:pPr>
            <a:r>
              <a:rPr lang="en-GB" sz="1800" dirty="0"/>
              <a:t>Age and Insurance Claims</a:t>
            </a:r>
          </a:p>
          <a:p>
            <a:pPr lvl="1" indent="-196437" rtl="0">
              <a:spcBef>
                <a:spcPts val="800"/>
              </a:spcBef>
            </a:pPr>
            <a:endParaRPr lang="en-GB" sz="1800" dirty="0"/>
          </a:p>
          <a:p>
            <a:pPr rtl="0">
              <a:spcBef>
                <a:spcPts val="800"/>
              </a:spcBef>
            </a:pPr>
            <a:r>
              <a:rPr lang="en-GB" sz="1800" dirty="0"/>
              <a:t>Why is this important?</a:t>
            </a:r>
          </a:p>
          <a:p>
            <a:pPr lvl="1" rtl="0">
              <a:spcBef>
                <a:spcPts val="800"/>
              </a:spcBef>
            </a:pPr>
            <a:r>
              <a:rPr lang="en-GB" sz="1800" dirty="0"/>
              <a:t>Can help clean up the data set</a:t>
            </a:r>
          </a:p>
          <a:p>
            <a:pPr lvl="1" rtl="0">
              <a:spcBef>
                <a:spcPts val="800"/>
              </a:spcBef>
            </a:pPr>
            <a:r>
              <a:rPr lang="en-GB" sz="1800" dirty="0"/>
              <a:t>Reduce/Remove variables that are highly correlated</a:t>
            </a:r>
          </a:p>
          <a:p>
            <a:pPr lvl="2" rtl="0">
              <a:spcBef>
                <a:spcPts val="800"/>
              </a:spcBef>
            </a:pPr>
            <a:r>
              <a:rPr lang="en-GB" sz="1800" dirty="0"/>
              <a:t>As they indicate the same thing, meaning, outcome, etc</a:t>
            </a:r>
          </a:p>
          <a:p>
            <a:pPr lvl="1" indent="-196437" rtl="0">
              <a:spcBef>
                <a:spcPts val="800"/>
              </a:spcBef>
            </a:pPr>
            <a:endParaRPr lang="en-IE" sz="1800" dirty="0"/>
          </a:p>
        </p:txBody>
      </p:sp>
    </p:spTree>
    <p:extLst>
      <p:ext uri="{BB962C8B-B14F-4D97-AF65-F5344CB8AC3E}">
        <p14:creationId xmlns:p14="http://schemas.microsoft.com/office/powerpoint/2010/main" val="1689714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DCA8-188B-AEF1-5158-25C7DAA2CF55}"/>
              </a:ext>
            </a:extLst>
          </p:cNvPr>
          <p:cNvSpPr>
            <a:spLocks noGrp="1"/>
          </p:cNvSpPr>
          <p:nvPr>
            <p:ph type="title"/>
          </p:nvPr>
        </p:nvSpPr>
        <p:spPr/>
        <p:txBody>
          <a:bodyPr/>
          <a:lstStyle/>
          <a:p>
            <a:r>
              <a:rPr lang="en-IE" dirty="0"/>
              <a:t>Correlated Data</a:t>
            </a:r>
          </a:p>
        </p:txBody>
      </p:sp>
      <p:sp>
        <p:nvSpPr>
          <p:cNvPr id="3" name="Content Placeholder 2">
            <a:extLst>
              <a:ext uri="{FF2B5EF4-FFF2-40B4-BE49-F238E27FC236}">
                <a16:creationId xmlns:a16="http://schemas.microsoft.com/office/drawing/2014/main" id="{69FC9C1B-108B-E73A-3F4C-225A8104D64A}"/>
              </a:ext>
            </a:extLst>
          </p:cNvPr>
          <p:cNvSpPr>
            <a:spLocks noGrp="1"/>
          </p:cNvSpPr>
          <p:nvPr>
            <p:ph idx="1"/>
          </p:nvPr>
        </p:nvSpPr>
        <p:spPr>
          <a:xfrm>
            <a:off x="607221" y="1548560"/>
            <a:ext cx="3866168" cy="4663981"/>
          </a:xfrm>
        </p:spPr>
        <p:txBody>
          <a:bodyPr/>
          <a:lstStyle/>
          <a:p>
            <a:pPr marL="228600" indent="-228600" algn="just">
              <a:spcBef>
                <a:spcPts val="600"/>
              </a:spcBef>
              <a:spcAft>
                <a:spcPts val="300"/>
              </a:spcAft>
            </a:pPr>
            <a:r>
              <a:rPr lang="en-US" sz="1600" kern="800" dirty="0">
                <a:effectLst/>
                <a:ea typeface="Times New Roman" panose="02020603050405020304" pitchFamily="18" charset="0"/>
              </a:rPr>
              <a:t>A supermarket is beginning to offer a new line of organic products. The supermarket’s management would like to determine which customers are likely to purchase these products.</a:t>
            </a:r>
          </a:p>
          <a:p>
            <a:pPr marL="228600" indent="-228600" algn="just">
              <a:spcBef>
                <a:spcPts val="600"/>
              </a:spcBef>
              <a:spcAft>
                <a:spcPts val="300"/>
              </a:spcAft>
            </a:pPr>
            <a:endParaRPr lang="en-GB" sz="1600" kern="800" dirty="0">
              <a:effectLst/>
              <a:ea typeface="Times New Roman" panose="02020603050405020304" pitchFamily="18" charset="0"/>
            </a:endParaRPr>
          </a:p>
          <a:p>
            <a:pPr marL="228600" indent="-228600" algn="just">
              <a:spcBef>
                <a:spcPts val="600"/>
              </a:spcBef>
              <a:spcAft>
                <a:spcPts val="300"/>
              </a:spcAft>
            </a:pPr>
            <a:r>
              <a:rPr lang="en-US" sz="1600" kern="800" dirty="0">
                <a:effectLst/>
                <a:ea typeface="Times New Roman" panose="02020603050405020304" pitchFamily="18" charset="0"/>
              </a:rPr>
              <a:t>The supermarket has a customer loyalty program. As an initial buyer incentive plan, the supermarket provided coupons for the organic products to all of their loyalty program participants and has now collected data that includes whether or not these customers have purchased any of the organic products.</a:t>
            </a:r>
            <a:endParaRPr lang="en-GB" sz="1600" kern="800" dirty="0">
              <a:effectLst/>
              <a:ea typeface="Times New Roman" panose="02020603050405020304" pitchFamily="18" charset="0"/>
            </a:endParaRPr>
          </a:p>
          <a:p>
            <a:pPr marL="196437" marR="0" indent="-196437" algn="l" defTabSz="430289" rtl="0" latinLnBrk="0">
              <a:lnSpc>
                <a:spcPct val="100000"/>
              </a:lnSpc>
              <a:spcBef>
                <a:spcPts val="2652"/>
              </a:spcBef>
              <a:spcAft>
                <a:spcPts val="0"/>
              </a:spcAft>
              <a:buClrTx/>
              <a:buSzPct val="100000"/>
              <a:buFontTx/>
              <a:buChar char="•"/>
              <a:tabLst/>
            </a:pPr>
            <a:endParaRPr lang="en-IE" sz="1800" dirty="0"/>
          </a:p>
        </p:txBody>
      </p:sp>
      <p:graphicFrame>
        <p:nvGraphicFramePr>
          <p:cNvPr id="6" name="Table 5">
            <a:extLst>
              <a:ext uri="{FF2B5EF4-FFF2-40B4-BE49-F238E27FC236}">
                <a16:creationId xmlns:a16="http://schemas.microsoft.com/office/drawing/2014/main" id="{047DB902-2E92-520A-E7D2-EEEF44B841F7}"/>
              </a:ext>
            </a:extLst>
          </p:cNvPr>
          <p:cNvGraphicFramePr>
            <a:graphicFrameLocks noGrp="1"/>
          </p:cNvGraphicFramePr>
          <p:nvPr>
            <p:extLst>
              <p:ext uri="{D42A27DB-BD31-4B8C-83A1-F6EECF244321}">
                <p14:modId xmlns:p14="http://schemas.microsoft.com/office/powerpoint/2010/main" val="2287300680"/>
              </p:ext>
            </p:extLst>
          </p:nvPr>
        </p:nvGraphicFramePr>
        <p:xfrm>
          <a:off x="4651122" y="1548560"/>
          <a:ext cx="7469161" cy="4341246"/>
        </p:xfrm>
        <a:graphic>
          <a:graphicData uri="http://schemas.openxmlformats.org/drawingml/2006/table">
            <a:tbl>
              <a:tblPr>
                <a:tableStyleId>{5940675A-B579-460E-94D1-54222C63F5DA}</a:tableStyleId>
              </a:tblPr>
              <a:tblGrid>
                <a:gridCol w="1704820">
                  <a:extLst>
                    <a:ext uri="{9D8B030D-6E8A-4147-A177-3AD203B41FA5}">
                      <a16:colId xmlns:a16="http://schemas.microsoft.com/office/drawing/2014/main" val="1047556008"/>
                    </a:ext>
                  </a:extLst>
                </a:gridCol>
                <a:gridCol w="927240">
                  <a:extLst>
                    <a:ext uri="{9D8B030D-6E8A-4147-A177-3AD203B41FA5}">
                      <a16:colId xmlns:a16="http://schemas.microsoft.com/office/drawing/2014/main" val="1872515792"/>
                    </a:ext>
                  </a:extLst>
                </a:gridCol>
                <a:gridCol w="1378659">
                  <a:extLst>
                    <a:ext uri="{9D8B030D-6E8A-4147-A177-3AD203B41FA5}">
                      <a16:colId xmlns:a16="http://schemas.microsoft.com/office/drawing/2014/main" val="1028769837"/>
                    </a:ext>
                  </a:extLst>
                </a:gridCol>
                <a:gridCol w="3458442">
                  <a:extLst>
                    <a:ext uri="{9D8B030D-6E8A-4147-A177-3AD203B41FA5}">
                      <a16:colId xmlns:a16="http://schemas.microsoft.com/office/drawing/2014/main" val="1537803355"/>
                    </a:ext>
                  </a:extLst>
                </a:gridCol>
              </a:tblGrid>
              <a:tr h="413452">
                <a:tc>
                  <a:txBody>
                    <a:bodyPr/>
                    <a:lstStyle/>
                    <a:p>
                      <a:pPr algn="ctr"/>
                      <a:r>
                        <a:rPr lang="en-US" sz="900">
                          <a:effectLst/>
                        </a:rPr>
                        <a:t>Name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900">
                          <a:effectLst/>
                        </a:rPr>
                        <a:t>Model Role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900">
                          <a:effectLst/>
                        </a:rPr>
                        <a:t>Measurement Level</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900">
                          <a:effectLst/>
                        </a:rPr>
                        <a:t>Description</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0662801"/>
                  </a:ext>
                </a:extLst>
              </a:tr>
              <a:tr h="206726">
                <a:tc>
                  <a:txBody>
                    <a:bodyPr/>
                    <a:lstStyle/>
                    <a:p>
                      <a:pPr algn="just"/>
                      <a:r>
                        <a:rPr lang="en-US" sz="900">
                          <a:effectLst/>
                        </a:rPr>
                        <a:t>CUSTID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Customer loyalty identification number</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64255726"/>
                  </a:ext>
                </a:extLst>
              </a:tr>
              <a:tr h="206726">
                <a:tc>
                  <a:txBody>
                    <a:bodyPr/>
                    <a:lstStyle/>
                    <a:p>
                      <a:pPr algn="just"/>
                      <a:r>
                        <a:rPr lang="en-US" sz="900">
                          <a:effectLst/>
                        </a:rPr>
                        <a:t>GENDER</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M = male, F = female, U = unknown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81022622"/>
                  </a:ext>
                </a:extLst>
              </a:tr>
              <a:tr h="206726">
                <a:tc>
                  <a:txBody>
                    <a:bodyPr/>
                    <a:lstStyle/>
                    <a:p>
                      <a:pPr algn="just"/>
                      <a:r>
                        <a:rPr lang="en-US" sz="900">
                          <a:effectLst/>
                        </a:rPr>
                        <a:t>DOB</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Date of birth</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92656353"/>
                  </a:ext>
                </a:extLst>
              </a:tr>
              <a:tr h="206726">
                <a:tc>
                  <a:txBody>
                    <a:bodyPr/>
                    <a:lstStyle/>
                    <a:p>
                      <a:pPr algn="just"/>
                      <a:r>
                        <a:rPr lang="en-US" sz="900">
                          <a:effectLst/>
                        </a:rPr>
                        <a:t>EDATE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Unary</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Date extracted from the daily sales data base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56103633"/>
                  </a:ext>
                </a:extLst>
              </a:tr>
              <a:tr h="206726">
                <a:tc>
                  <a:txBody>
                    <a:bodyPr/>
                    <a:lstStyle/>
                    <a:p>
                      <a:pPr algn="just"/>
                      <a:r>
                        <a:rPr lang="en-US" sz="900">
                          <a:effectLst/>
                        </a:rPr>
                        <a:t>AGE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Age, in years</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123796"/>
                  </a:ext>
                </a:extLst>
              </a:tr>
              <a:tr h="206726">
                <a:tc>
                  <a:txBody>
                    <a:bodyPr/>
                    <a:lstStyle/>
                    <a:p>
                      <a:pPr algn="just"/>
                      <a:r>
                        <a:rPr lang="en-US" sz="900">
                          <a:effectLst/>
                        </a:rPr>
                        <a:t>AGEGRP1</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Age group 1</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25745247"/>
                  </a:ext>
                </a:extLst>
              </a:tr>
              <a:tr h="206726">
                <a:tc>
                  <a:txBody>
                    <a:bodyPr/>
                    <a:lstStyle/>
                    <a:p>
                      <a:pPr algn="just"/>
                      <a:r>
                        <a:rPr lang="en-US" sz="900">
                          <a:effectLst/>
                        </a:rPr>
                        <a:t>AGEGRP2</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dirty="0">
                          <a:effectLst/>
                        </a:rPr>
                        <a:t>Input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Age group 2</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09362687"/>
                  </a:ext>
                </a:extLst>
              </a:tr>
              <a:tr h="206726">
                <a:tc>
                  <a:txBody>
                    <a:bodyPr/>
                    <a:lstStyle/>
                    <a:p>
                      <a:pPr algn="just"/>
                      <a:r>
                        <a:rPr lang="en-US" sz="900" dirty="0">
                          <a:effectLst/>
                        </a:rPr>
                        <a:t>TV_REG</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Television region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25377829"/>
                  </a:ext>
                </a:extLst>
              </a:tr>
              <a:tr h="206726">
                <a:tc>
                  <a:txBody>
                    <a:bodyPr/>
                    <a:lstStyle/>
                    <a:p>
                      <a:pPr algn="just"/>
                      <a:r>
                        <a:rPr lang="en-US" sz="900">
                          <a:effectLst/>
                        </a:rPr>
                        <a:t>NGROUP</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Neighborhood group</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95307654"/>
                  </a:ext>
                </a:extLst>
              </a:tr>
              <a:tr h="206726">
                <a:tc>
                  <a:txBody>
                    <a:bodyPr/>
                    <a:lstStyle/>
                    <a:p>
                      <a:pPr algn="just"/>
                      <a:r>
                        <a:rPr lang="en-US" sz="900">
                          <a:effectLst/>
                        </a:rPr>
                        <a:t>NEIGHBORHOOD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Type of residential neighborhood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26025372"/>
                  </a:ext>
                </a:extLst>
              </a:tr>
              <a:tr h="206726">
                <a:tc>
                  <a:txBody>
                    <a:bodyPr/>
                    <a:lstStyle/>
                    <a:p>
                      <a:pPr algn="just"/>
                      <a:r>
                        <a:rPr lang="en-US" sz="900">
                          <a:effectLst/>
                        </a:rPr>
                        <a:t>LCDATE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Loyalty card application date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97636827"/>
                  </a:ext>
                </a:extLst>
              </a:tr>
              <a:tr h="206726">
                <a:tc>
                  <a:txBody>
                    <a:bodyPr/>
                    <a:lstStyle/>
                    <a:p>
                      <a:pPr algn="just"/>
                      <a:r>
                        <a:rPr lang="en-US" sz="900">
                          <a:effectLst/>
                        </a:rPr>
                        <a:t>LTIME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Time as loyalty card member</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33014883"/>
                  </a:ext>
                </a:extLst>
              </a:tr>
              <a:tr h="206726">
                <a:tc>
                  <a:txBody>
                    <a:bodyPr/>
                    <a:lstStyle/>
                    <a:p>
                      <a:pPr algn="just"/>
                      <a:r>
                        <a:rPr lang="en-US" sz="900">
                          <a:effectLst/>
                        </a:rPr>
                        <a:t>ORGANICS</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Number of organic products purchased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31279163"/>
                  </a:ext>
                </a:extLst>
              </a:tr>
              <a:tr h="206726">
                <a:tc>
                  <a:txBody>
                    <a:bodyPr/>
                    <a:lstStyle/>
                    <a:p>
                      <a:pPr algn="just"/>
                      <a:r>
                        <a:rPr lang="en-US" sz="900">
                          <a:effectLst/>
                        </a:rPr>
                        <a:t>BILL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Total amount spent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80476208"/>
                  </a:ext>
                </a:extLst>
              </a:tr>
              <a:tr h="206726">
                <a:tc>
                  <a:txBody>
                    <a:bodyPr/>
                    <a:lstStyle/>
                    <a:p>
                      <a:pPr algn="just"/>
                      <a:r>
                        <a:rPr lang="en-US" sz="900">
                          <a:effectLst/>
                        </a:rPr>
                        <a:t>REGION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Geographic region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39179800"/>
                  </a:ext>
                </a:extLst>
              </a:tr>
              <a:tr h="413452">
                <a:tc>
                  <a:txBody>
                    <a:bodyPr/>
                    <a:lstStyle/>
                    <a:p>
                      <a:pPr algn="just"/>
                      <a:r>
                        <a:rPr lang="en-US" sz="900">
                          <a:effectLst/>
                        </a:rPr>
                        <a:t>CLASS</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Customer loyalty status: tin, silver, gold, or platinum</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57282227"/>
                  </a:ext>
                </a:extLst>
              </a:tr>
              <a:tr h="206726">
                <a:tc>
                  <a:txBody>
                    <a:bodyPr/>
                    <a:lstStyle/>
                    <a:p>
                      <a:pPr algn="just"/>
                      <a:r>
                        <a:rPr lang="en-US" sz="900">
                          <a:effectLst/>
                        </a:rPr>
                        <a:t>ORGYN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Binary</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Organics purchased? 1 = Yes, 0 = No</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8238849"/>
                  </a:ext>
                </a:extLst>
              </a:tr>
              <a:tr h="206726">
                <a:tc>
                  <a:txBody>
                    <a:bodyPr/>
                    <a:lstStyle/>
                    <a:p>
                      <a:pPr algn="just"/>
                      <a:r>
                        <a:rPr lang="en-US" sz="900">
                          <a:effectLst/>
                        </a:rPr>
                        <a:t>AFFL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dirty="0">
                          <a:effectLst/>
                        </a:rPr>
                        <a:t>Affluence grade on a scale from 1 to 30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67114413"/>
                  </a:ext>
                </a:extLst>
              </a:tr>
            </a:tbl>
          </a:graphicData>
        </a:graphic>
      </p:graphicFrame>
    </p:spTree>
    <p:extLst>
      <p:ext uri="{BB962C8B-B14F-4D97-AF65-F5344CB8AC3E}">
        <p14:creationId xmlns:p14="http://schemas.microsoft.com/office/powerpoint/2010/main" val="1864011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DCA8-188B-AEF1-5158-25C7DAA2CF55}"/>
              </a:ext>
            </a:extLst>
          </p:cNvPr>
          <p:cNvSpPr>
            <a:spLocks noGrp="1"/>
          </p:cNvSpPr>
          <p:nvPr>
            <p:ph type="title"/>
          </p:nvPr>
        </p:nvSpPr>
        <p:spPr/>
        <p:txBody>
          <a:bodyPr/>
          <a:lstStyle/>
          <a:p>
            <a:r>
              <a:rPr lang="en-IE" dirty="0"/>
              <a:t>Correlated Data</a:t>
            </a:r>
          </a:p>
        </p:txBody>
      </p:sp>
      <p:sp>
        <p:nvSpPr>
          <p:cNvPr id="3" name="Content Placeholder 2">
            <a:extLst>
              <a:ext uri="{FF2B5EF4-FFF2-40B4-BE49-F238E27FC236}">
                <a16:creationId xmlns:a16="http://schemas.microsoft.com/office/drawing/2014/main" id="{69FC9C1B-108B-E73A-3F4C-225A8104D64A}"/>
              </a:ext>
            </a:extLst>
          </p:cNvPr>
          <p:cNvSpPr>
            <a:spLocks noGrp="1"/>
          </p:cNvSpPr>
          <p:nvPr>
            <p:ph idx="1"/>
          </p:nvPr>
        </p:nvSpPr>
        <p:spPr>
          <a:xfrm>
            <a:off x="607221" y="1548560"/>
            <a:ext cx="3866168" cy="4663981"/>
          </a:xfrm>
        </p:spPr>
        <p:txBody>
          <a:bodyPr/>
          <a:lstStyle/>
          <a:p>
            <a:pPr marL="228600" indent="-228600" algn="just">
              <a:spcBef>
                <a:spcPts val="600"/>
              </a:spcBef>
              <a:spcAft>
                <a:spcPts val="300"/>
              </a:spcAft>
            </a:pPr>
            <a:r>
              <a:rPr lang="en-US" sz="1600" kern="800" dirty="0">
                <a:effectLst/>
                <a:ea typeface="Times New Roman" panose="02020603050405020304" pitchFamily="18" charset="0"/>
              </a:rPr>
              <a:t>A supermarket is beginning to offer a new line of organic products. The supermarket’s management would like to determine which customers are likely to purchase these products.</a:t>
            </a:r>
          </a:p>
          <a:p>
            <a:pPr marL="228600" indent="-228600" algn="just">
              <a:spcBef>
                <a:spcPts val="600"/>
              </a:spcBef>
              <a:spcAft>
                <a:spcPts val="300"/>
              </a:spcAft>
            </a:pPr>
            <a:endParaRPr lang="en-GB" sz="1600" kern="800" dirty="0">
              <a:effectLst/>
              <a:ea typeface="Times New Roman" panose="02020603050405020304" pitchFamily="18" charset="0"/>
            </a:endParaRPr>
          </a:p>
          <a:p>
            <a:pPr marL="228600" indent="-228600" algn="just">
              <a:spcBef>
                <a:spcPts val="600"/>
              </a:spcBef>
              <a:spcAft>
                <a:spcPts val="300"/>
              </a:spcAft>
            </a:pPr>
            <a:r>
              <a:rPr lang="en-US" sz="1600" kern="800" dirty="0">
                <a:effectLst/>
                <a:ea typeface="Times New Roman" panose="02020603050405020304" pitchFamily="18" charset="0"/>
              </a:rPr>
              <a:t>The supermarket has a customer loyalty program. As an initial buyer incentive plan, the supermarket provided coupons for the organic products to all their loyalty program participants and has now collected data that includes whether or not these customers have purchased any of the organic products.</a:t>
            </a:r>
            <a:endParaRPr lang="en-GB" sz="1600" kern="800" dirty="0">
              <a:effectLst/>
              <a:ea typeface="Times New Roman" panose="02020603050405020304" pitchFamily="18" charset="0"/>
            </a:endParaRPr>
          </a:p>
          <a:p>
            <a:pPr marL="196437" marR="0" indent="-196437" algn="l" defTabSz="430289" rtl="0" latinLnBrk="0">
              <a:lnSpc>
                <a:spcPct val="100000"/>
              </a:lnSpc>
              <a:spcBef>
                <a:spcPts val="2652"/>
              </a:spcBef>
              <a:spcAft>
                <a:spcPts val="0"/>
              </a:spcAft>
              <a:buClrTx/>
              <a:buSzPct val="100000"/>
              <a:buFontTx/>
              <a:buChar char="•"/>
              <a:tabLst/>
            </a:pPr>
            <a:endParaRPr lang="en-IE" sz="1800" dirty="0"/>
          </a:p>
        </p:txBody>
      </p:sp>
      <p:graphicFrame>
        <p:nvGraphicFramePr>
          <p:cNvPr id="6" name="Table 5">
            <a:extLst>
              <a:ext uri="{FF2B5EF4-FFF2-40B4-BE49-F238E27FC236}">
                <a16:creationId xmlns:a16="http://schemas.microsoft.com/office/drawing/2014/main" id="{047DB902-2E92-520A-E7D2-EEEF44B841F7}"/>
              </a:ext>
            </a:extLst>
          </p:cNvPr>
          <p:cNvGraphicFramePr>
            <a:graphicFrameLocks noGrp="1"/>
          </p:cNvGraphicFramePr>
          <p:nvPr/>
        </p:nvGraphicFramePr>
        <p:xfrm>
          <a:off x="4651122" y="1548560"/>
          <a:ext cx="7469161" cy="4341246"/>
        </p:xfrm>
        <a:graphic>
          <a:graphicData uri="http://schemas.openxmlformats.org/drawingml/2006/table">
            <a:tbl>
              <a:tblPr>
                <a:tableStyleId>{5940675A-B579-460E-94D1-54222C63F5DA}</a:tableStyleId>
              </a:tblPr>
              <a:tblGrid>
                <a:gridCol w="1704820">
                  <a:extLst>
                    <a:ext uri="{9D8B030D-6E8A-4147-A177-3AD203B41FA5}">
                      <a16:colId xmlns:a16="http://schemas.microsoft.com/office/drawing/2014/main" val="1047556008"/>
                    </a:ext>
                  </a:extLst>
                </a:gridCol>
                <a:gridCol w="927240">
                  <a:extLst>
                    <a:ext uri="{9D8B030D-6E8A-4147-A177-3AD203B41FA5}">
                      <a16:colId xmlns:a16="http://schemas.microsoft.com/office/drawing/2014/main" val="1872515792"/>
                    </a:ext>
                  </a:extLst>
                </a:gridCol>
                <a:gridCol w="1378659">
                  <a:extLst>
                    <a:ext uri="{9D8B030D-6E8A-4147-A177-3AD203B41FA5}">
                      <a16:colId xmlns:a16="http://schemas.microsoft.com/office/drawing/2014/main" val="1028769837"/>
                    </a:ext>
                  </a:extLst>
                </a:gridCol>
                <a:gridCol w="3458442">
                  <a:extLst>
                    <a:ext uri="{9D8B030D-6E8A-4147-A177-3AD203B41FA5}">
                      <a16:colId xmlns:a16="http://schemas.microsoft.com/office/drawing/2014/main" val="1537803355"/>
                    </a:ext>
                  </a:extLst>
                </a:gridCol>
              </a:tblGrid>
              <a:tr h="413452">
                <a:tc>
                  <a:txBody>
                    <a:bodyPr/>
                    <a:lstStyle/>
                    <a:p>
                      <a:pPr algn="ctr"/>
                      <a:r>
                        <a:rPr lang="en-US" sz="900">
                          <a:effectLst/>
                        </a:rPr>
                        <a:t>Name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900">
                          <a:effectLst/>
                        </a:rPr>
                        <a:t>Model Role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900">
                          <a:effectLst/>
                        </a:rPr>
                        <a:t>Measurement Level</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900">
                          <a:effectLst/>
                        </a:rPr>
                        <a:t>Description</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0662801"/>
                  </a:ext>
                </a:extLst>
              </a:tr>
              <a:tr h="206726">
                <a:tc>
                  <a:txBody>
                    <a:bodyPr/>
                    <a:lstStyle/>
                    <a:p>
                      <a:pPr algn="just"/>
                      <a:r>
                        <a:rPr lang="en-US" sz="900">
                          <a:effectLst/>
                        </a:rPr>
                        <a:t>CUSTID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Customer loyalty identification number</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64255726"/>
                  </a:ext>
                </a:extLst>
              </a:tr>
              <a:tr h="206726">
                <a:tc>
                  <a:txBody>
                    <a:bodyPr/>
                    <a:lstStyle/>
                    <a:p>
                      <a:pPr algn="just"/>
                      <a:r>
                        <a:rPr lang="en-US" sz="900">
                          <a:effectLst/>
                        </a:rPr>
                        <a:t>GENDER</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M = male, F = female, U = unknown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81022622"/>
                  </a:ext>
                </a:extLst>
              </a:tr>
              <a:tr h="206726">
                <a:tc>
                  <a:txBody>
                    <a:bodyPr/>
                    <a:lstStyle/>
                    <a:p>
                      <a:pPr algn="just"/>
                      <a:r>
                        <a:rPr lang="en-US" sz="900">
                          <a:effectLst/>
                        </a:rPr>
                        <a:t>DOB</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Date of birth</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92656353"/>
                  </a:ext>
                </a:extLst>
              </a:tr>
              <a:tr h="206726">
                <a:tc>
                  <a:txBody>
                    <a:bodyPr/>
                    <a:lstStyle/>
                    <a:p>
                      <a:pPr algn="just"/>
                      <a:r>
                        <a:rPr lang="en-US" sz="900">
                          <a:effectLst/>
                        </a:rPr>
                        <a:t>EDATE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Unary</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Date extracted from the daily sales data base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56103633"/>
                  </a:ext>
                </a:extLst>
              </a:tr>
              <a:tr h="206726">
                <a:tc>
                  <a:txBody>
                    <a:bodyPr/>
                    <a:lstStyle/>
                    <a:p>
                      <a:pPr algn="just"/>
                      <a:r>
                        <a:rPr lang="en-US" sz="900">
                          <a:effectLst/>
                        </a:rPr>
                        <a:t>AGE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Age, in years</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123796"/>
                  </a:ext>
                </a:extLst>
              </a:tr>
              <a:tr h="206726">
                <a:tc>
                  <a:txBody>
                    <a:bodyPr/>
                    <a:lstStyle/>
                    <a:p>
                      <a:pPr algn="just"/>
                      <a:r>
                        <a:rPr lang="en-US" sz="900">
                          <a:effectLst/>
                        </a:rPr>
                        <a:t>AGEGRP1</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Age group 1</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25745247"/>
                  </a:ext>
                </a:extLst>
              </a:tr>
              <a:tr h="206726">
                <a:tc>
                  <a:txBody>
                    <a:bodyPr/>
                    <a:lstStyle/>
                    <a:p>
                      <a:pPr algn="just"/>
                      <a:r>
                        <a:rPr lang="en-US" sz="900">
                          <a:effectLst/>
                        </a:rPr>
                        <a:t>AGEGRP2</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dirty="0">
                          <a:effectLst/>
                        </a:rPr>
                        <a:t>Input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Age group 2</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09362687"/>
                  </a:ext>
                </a:extLst>
              </a:tr>
              <a:tr h="206726">
                <a:tc>
                  <a:txBody>
                    <a:bodyPr/>
                    <a:lstStyle/>
                    <a:p>
                      <a:pPr algn="just"/>
                      <a:r>
                        <a:rPr lang="en-US" sz="900" dirty="0">
                          <a:effectLst/>
                        </a:rPr>
                        <a:t>TV_REG</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Television region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25377829"/>
                  </a:ext>
                </a:extLst>
              </a:tr>
              <a:tr h="206726">
                <a:tc>
                  <a:txBody>
                    <a:bodyPr/>
                    <a:lstStyle/>
                    <a:p>
                      <a:pPr algn="just"/>
                      <a:r>
                        <a:rPr lang="en-US" sz="900">
                          <a:effectLst/>
                        </a:rPr>
                        <a:t>NGROUP</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Neighborhood group</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95307654"/>
                  </a:ext>
                </a:extLst>
              </a:tr>
              <a:tr h="206726">
                <a:tc>
                  <a:txBody>
                    <a:bodyPr/>
                    <a:lstStyle/>
                    <a:p>
                      <a:pPr algn="just"/>
                      <a:r>
                        <a:rPr lang="en-US" sz="900">
                          <a:effectLst/>
                        </a:rPr>
                        <a:t>NEIGHBORHOOD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Type of residential neighborhood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26025372"/>
                  </a:ext>
                </a:extLst>
              </a:tr>
              <a:tr h="206726">
                <a:tc>
                  <a:txBody>
                    <a:bodyPr/>
                    <a:lstStyle/>
                    <a:p>
                      <a:pPr algn="just"/>
                      <a:r>
                        <a:rPr lang="en-US" sz="900">
                          <a:effectLst/>
                        </a:rPr>
                        <a:t>LCDATE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Loyalty card application date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97636827"/>
                  </a:ext>
                </a:extLst>
              </a:tr>
              <a:tr h="206726">
                <a:tc>
                  <a:txBody>
                    <a:bodyPr/>
                    <a:lstStyle/>
                    <a:p>
                      <a:pPr algn="just"/>
                      <a:r>
                        <a:rPr lang="en-US" sz="900">
                          <a:effectLst/>
                        </a:rPr>
                        <a:t>LTIME</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Time as loyalty card member</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33014883"/>
                  </a:ext>
                </a:extLst>
              </a:tr>
              <a:tr h="206726">
                <a:tc>
                  <a:txBody>
                    <a:bodyPr/>
                    <a:lstStyle/>
                    <a:p>
                      <a:pPr algn="just"/>
                      <a:r>
                        <a:rPr lang="en-US" sz="900">
                          <a:effectLst/>
                        </a:rPr>
                        <a:t>ORGANICS</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Number of organic products purchased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31279163"/>
                  </a:ext>
                </a:extLst>
              </a:tr>
              <a:tr h="206726">
                <a:tc>
                  <a:txBody>
                    <a:bodyPr/>
                    <a:lstStyle/>
                    <a:p>
                      <a:pPr algn="just"/>
                      <a:r>
                        <a:rPr lang="en-US" sz="900">
                          <a:effectLst/>
                        </a:rPr>
                        <a:t>BILL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Total amount spent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80476208"/>
                  </a:ext>
                </a:extLst>
              </a:tr>
              <a:tr h="206726">
                <a:tc>
                  <a:txBody>
                    <a:bodyPr/>
                    <a:lstStyle/>
                    <a:p>
                      <a:pPr algn="just"/>
                      <a:r>
                        <a:rPr lang="en-US" sz="900">
                          <a:effectLst/>
                        </a:rPr>
                        <a:t>REGION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Geographic region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39179800"/>
                  </a:ext>
                </a:extLst>
              </a:tr>
              <a:tr h="413452">
                <a:tc>
                  <a:txBody>
                    <a:bodyPr/>
                    <a:lstStyle/>
                    <a:p>
                      <a:pPr algn="just"/>
                      <a:r>
                        <a:rPr lang="en-US" sz="900">
                          <a:effectLst/>
                        </a:rPr>
                        <a:t>CLASS</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Nominal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Customer loyalty status: tin, silver, gold, or platinum</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57282227"/>
                  </a:ext>
                </a:extLst>
              </a:tr>
              <a:tr h="206726">
                <a:tc>
                  <a:txBody>
                    <a:bodyPr/>
                    <a:lstStyle/>
                    <a:p>
                      <a:pPr algn="just"/>
                      <a:r>
                        <a:rPr lang="en-US" sz="900">
                          <a:effectLst/>
                        </a:rPr>
                        <a:t>ORGYN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Binary</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a:effectLst/>
                        </a:rPr>
                        <a:t>Organics purchased? 1 = Yes, 0 = No</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8238849"/>
                  </a:ext>
                </a:extLst>
              </a:tr>
              <a:tr h="206726">
                <a:tc>
                  <a:txBody>
                    <a:bodyPr/>
                    <a:lstStyle/>
                    <a:p>
                      <a:pPr algn="just"/>
                      <a:r>
                        <a:rPr lang="en-US" sz="900">
                          <a:effectLst/>
                        </a:rPr>
                        <a:t>AFFL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Input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900">
                          <a:effectLst/>
                        </a:rPr>
                        <a:t>Interval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r>
                        <a:rPr lang="en-US" sz="900" dirty="0">
                          <a:effectLst/>
                        </a:rPr>
                        <a:t>Affluence grade on a scale from 1 to 30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67114413"/>
                  </a:ext>
                </a:extLst>
              </a:tr>
            </a:tbl>
          </a:graphicData>
        </a:graphic>
      </p:graphicFrame>
      <p:sp>
        <p:nvSpPr>
          <p:cNvPr id="4" name="Rectangle 3">
            <a:extLst>
              <a:ext uri="{FF2B5EF4-FFF2-40B4-BE49-F238E27FC236}">
                <a16:creationId xmlns:a16="http://schemas.microsoft.com/office/drawing/2014/main" id="{5E843776-E314-399F-BDA3-5D5C69B0DCCA}"/>
              </a:ext>
            </a:extLst>
          </p:cNvPr>
          <p:cNvSpPr/>
          <p:nvPr/>
        </p:nvSpPr>
        <p:spPr>
          <a:xfrm>
            <a:off x="4580966" y="4401672"/>
            <a:ext cx="7539318" cy="286870"/>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5" name="Rectangle 4">
            <a:extLst>
              <a:ext uri="{FF2B5EF4-FFF2-40B4-BE49-F238E27FC236}">
                <a16:creationId xmlns:a16="http://schemas.microsoft.com/office/drawing/2014/main" id="{3A5F73D1-AF77-86B9-BD49-82355B73B9BE}"/>
              </a:ext>
            </a:extLst>
          </p:cNvPr>
          <p:cNvSpPr/>
          <p:nvPr/>
        </p:nvSpPr>
        <p:spPr>
          <a:xfrm>
            <a:off x="4604468" y="5441578"/>
            <a:ext cx="7539318" cy="286870"/>
          </a:xfrm>
          <a:prstGeom prst="rect">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7" name="Arc 6">
            <a:extLst>
              <a:ext uri="{FF2B5EF4-FFF2-40B4-BE49-F238E27FC236}">
                <a16:creationId xmlns:a16="http://schemas.microsoft.com/office/drawing/2014/main" id="{389531AC-0565-ECD4-6096-1D7F150B0909}"/>
              </a:ext>
            </a:extLst>
          </p:cNvPr>
          <p:cNvSpPr/>
          <p:nvPr/>
        </p:nvSpPr>
        <p:spPr>
          <a:xfrm rot="14391295">
            <a:off x="5495365" y="4688542"/>
            <a:ext cx="914400" cy="914400"/>
          </a:xfrm>
          <a:prstGeom prst="arc">
            <a:avLst/>
          </a:prstGeom>
          <a:noFill/>
          <a:ln w="44450" cap="flat">
            <a:solidFill>
              <a:srgbClr val="C00000"/>
            </a:solidFill>
            <a:prstDash val="solid"/>
            <a:miter lim="400000"/>
            <a:headEnd type="triangle" w="lg" len="lg"/>
            <a:tailEnd type="non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IE" sz="1800" b="0" i="0" u="none" strike="noStrike" cap="none" spc="0" normalizeH="0" baseline="0" dirty="0">
              <a:ln>
                <a:noFill/>
              </a:ln>
              <a:solidFill>
                <a:srgbClr val="000000"/>
              </a:solidFill>
              <a:effectLst/>
              <a:uFillTx/>
            </a:endParaRPr>
          </a:p>
        </p:txBody>
      </p:sp>
      <p:sp>
        <p:nvSpPr>
          <p:cNvPr id="8" name="TextBox 7">
            <a:extLst>
              <a:ext uri="{FF2B5EF4-FFF2-40B4-BE49-F238E27FC236}">
                <a16:creationId xmlns:a16="http://schemas.microsoft.com/office/drawing/2014/main" id="{19FE30A5-8173-3DA1-D794-3B37CF5C8CDF}"/>
              </a:ext>
            </a:extLst>
          </p:cNvPr>
          <p:cNvSpPr txBox="1"/>
          <p:nvPr/>
        </p:nvSpPr>
        <p:spPr>
          <a:xfrm>
            <a:off x="3203383" y="6018743"/>
            <a:ext cx="514724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rgbClr val="C00000"/>
                </a:solidFill>
                <a:effectLst/>
                <a:uFillTx/>
                <a:latin typeface="+mj-lt"/>
                <a:ea typeface="+mj-ea"/>
                <a:cs typeface="+mj-cs"/>
                <a:sym typeface="Helvetica Neue Light"/>
              </a:rPr>
              <a:t>ORGANICS and ORGYN are highly correlated</a:t>
            </a:r>
          </a:p>
        </p:txBody>
      </p:sp>
    </p:spTree>
    <p:extLst>
      <p:ext uri="{BB962C8B-B14F-4D97-AF65-F5344CB8AC3E}">
        <p14:creationId xmlns:p14="http://schemas.microsoft.com/office/powerpoint/2010/main" val="344640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510E-7636-1168-40F9-2885FC558E62}"/>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CFB195BA-3AA0-D968-3E4C-EFADF5B73231}"/>
              </a:ext>
            </a:extLst>
          </p:cNvPr>
          <p:cNvSpPr>
            <a:spLocks noGrp="1"/>
          </p:cNvSpPr>
          <p:nvPr>
            <p:ph idx="1"/>
          </p:nvPr>
        </p:nvSpPr>
        <p:spPr>
          <a:xfrm>
            <a:off x="535779" y="138896"/>
            <a:ext cx="11536615" cy="6406565"/>
          </a:xfrm>
          <a:solidFill>
            <a:schemeClr val="bg1"/>
          </a:solidFill>
        </p:spPr>
        <p:txBody>
          <a:bodyPr/>
          <a:lstStyle/>
          <a:p>
            <a:pPr marL="0" marR="0" indent="0" algn="l" defTabSz="430289" rtl="0" latinLnBrk="0">
              <a:lnSpc>
                <a:spcPct val="100000"/>
              </a:lnSpc>
              <a:spcBef>
                <a:spcPts val="200"/>
              </a:spcBef>
              <a:spcAft>
                <a:spcPts val="0"/>
              </a:spcAft>
              <a:buClrTx/>
              <a:buSzPct val="100000"/>
              <a:buNone/>
              <a:tabLst/>
            </a:pPr>
            <a:r>
              <a:rPr lang="en-IE" sz="1600" dirty="0">
                <a:latin typeface="Courier New" panose="02070309020205020404" pitchFamily="49" charset="0"/>
                <a:cs typeface="Courier New" panose="02070309020205020404" pitchFamily="49" charset="0"/>
              </a:rPr>
              <a:t>import pandas as pd</a:t>
            </a: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600" dirty="0">
                <a:latin typeface="Courier New" panose="02070309020205020404" pitchFamily="49" charset="0"/>
                <a:cs typeface="Courier New" panose="02070309020205020404" pitchFamily="49" charset="0"/>
              </a:rPr>
              <a:t>#read in the data set</a:t>
            </a:r>
          </a:p>
          <a:p>
            <a:pPr marL="0" marR="0" indent="0" algn="l" defTabSz="430289" rtl="0" latinLnBrk="0">
              <a:lnSpc>
                <a:spcPct val="100000"/>
              </a:lnSpc>
              <a:spcBef>
                <a:spcPts val="200"/>
              </a:spcBef>
              <a:spcAft>
                <a:spcPts val="0"/>
              </a:spcAft>
              <a:buClrTx/>
              <a:buSzPct val="100000"/>
              <a:buNone/>
              <a:tabLst/>
            </a:pPr>
            <a:r>
              <a:rPr lang="en-IE" sz="1600" dirty="0">
                <a:latin typeface="Courier New" panose="02070309020205020404" pitchFamily="49" charset="0"/>
                <a:cs typeface="Courier New" panose="02070309020205020404" pitchFamily="49" charset="0"/>
              </a:rPr>
              <a:t>data = </a:t>
            </a:r>
            <a:r>
              <a:rPr lang="en-IE" sz="1600" dirty="0" err="1">
                <a:latin typeface="Courier New" panose="02070309020205020404" pitchFamily="49" charset="0"/>
                <a:cs typeface="Courier New" panose="02070309020205020404" pitchFamily="49" charset="0"/>
              </a:rPr>
              <a:t>pd.read_csv</a:t>
            </a:r>
            <a:r>
              <a:rPr lang="en-IE" sz="1600" dirty="0">
                <a:latin typeface="Courier New" panose="02070309020205020404" pitchFamily="49" charset="0"/>
                <a:cs typeface="Courier New" panose="02070309020205020404" pitchFamily="49" charset="0"/>
              </a:rPr>
              <a:t>('/Users/</a:t>
            </a:r>
            <a:r>
              <a:rPr lang="en-IE" sz="1600" dirty="0" err="1">
                <a:latin typeface="Courier New" panose="02070309020205020404" pitchFamily="49" charset="0"/>
                <a:cs typeface="Courier New" panose="02070309020205020404" pitchFamily="49" charset="0"/>
              </a:rPr>
              <a:t>brendan.tierney</a:t>
            </a:r>
            <a:r>
              <a:rPr lang="en-IE" sz="1600" dirty="0">
                <a:latin typeface="Courier New" panose="02070309020205020404" pitchFamily="49" charset="0"/>
                <a:cs typeface="Courier New" panose="02070309020205020404" pitchFamily="49" charset="0"/>
              </a:rPr>
              <a:t>/Dropbox/4-Datasets/</a:t>
            </a:r>
            <a:r>
              <a:rPr lang="en-IE" sz="1600" dirty="0" err="1">
                <a:latin typeface="Courier New" panose="02070309020205020404" pitchFamily="49" charset="0"/>
                <a:cs typeface="Courier New" panose="02070309020205020404" pitchFamily="49" charset="0"/>
              </a:rPr>
              <a:t>boston</a:t>
            </a:r>
            <a:r>
              <a:rPr lang="en-IE" sz="1600" dirty="0">
                <a:latin typeface="Courier New" panose="02070309020205020404" pitchFamily="49" charset="0"/>
                <a:cs typeface="Courier New" panose="02070309020205020404" pitchFamily="49" charset="0"/>
              </a:rPr>
              <a:t>-housing-</a:t>
            </a:r>
            <a:r>
              <a:rPr lang="en-IE" sz="1600" dirty="0" err="1">
                <a:latin typeface="Courier New" panose="02070309020205020404" pitchFamily="49" charset="0"/>
                <a:cs typeface="Courier New" panose="02070309020205020404" pitchFamily="49" charset="0"/>
              </a:rPr>
              <a:t>dataset.csv</a:t>
            </a:r>
            <a:r>
              <a:rPr lang="en-IE" sz="16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corr_matrix</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data.corr</a:t>
            </a:r>
            <a:r>
              <a:rPr lang="en-IE" sz="16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200"/>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corr_matrix</a:t>
            </a: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95832DC0-A8AD-A99E-B934-ED8940532839}"/>
              </a:ext>
            </a:extLst>
          </p:cNvPr>
          <p:cNvPicPr>
            <a:picLocks noChangeAspect="1"/>
          </p:cNvPicPr>
          <p:nvPr/>
        </p:nvPicPr>
        <p:blipFill>
          <a:blip r:embed="rId2"/>
          <a:stretch>
            <a:fillRect/>
          </a:stretch>
        </p:blipFill>
        <p:spPr>
          <a:xfrm>
            <a:off x="4299994" y="1307714"/>
            <a:ext cx="7772400" cy="2270234"/>
          </a:xfrm>
          <a:prstGeom prst="rect">
            <a:avLst/>
          </a:prstGeom>
        </p:spPr>
      </p:pic>
    </p:spTree>
    <p:extLst>
      <p:ext uri="{BB962C8B-B14F-4D97-AF65-F5344CB8AC3E}">
        <p14:creationId xmlns:p14="http://schemas.microsoft.com/office/powerpoint/2010/main" val="1838342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510E-7636-1168-40F9-2885FC558E62}"/>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CFB195BA-3AA0-D968-3E4C-EFADF5B73231}"/>
              </a:ext>
            </a:extLst>
          </p:cNvPr>
          <p:cNvSpPr>
            <a:spLocks noGrp="1"/>
          </p:cNvSpPr>
          <p:nvPr>
            <p:ph idx="1"/>
          </p:nvPr>
        </p:nvSpPr>
        <p:spPr>
          <a:xfrm>
            <a:off x="535779" y="138896"/>
            <a:ext cx="11536615" cy="6406565"/>
          </a:xfrm>
          <a:solidFill>
            <a:schemeClr val="bg1"/>
          </a:solidFill>
        </p:spPr>
        <p:txBody>
          <a:bodyPr/>
          <a:lstStyle/>
          <a:p>
            <a:pPr marL="0" marR="0" indent="0" algn="l" defTabSz="430289" rtl="0" latinLnBrk="0">
              <a:lnSpc>
                <a:spcPct val="100000"/>
              </a:lnSpc>
              <a:spcBef>
                <a:spcPts val="200"/>
              </a:spcBef>
              <a:spcAft>
                <a:spcPts val="0"/>
              </a:spcAft>
              <a:buClrTx/>
              <a:buSzPct val="100000"/>
              <a:buNone/>
              <a:tabLst/>
            </a:pPr>
            <a:r>
              <a:rPr lang="en-IE" sz="1600" dirty="0">
                <a:latin typeface="Courier New" panose="02070309020205020404" pitchFamily="49" charset="0"/>
                <a:cs typeface="Courier New" panose="02070309020205020404" pitchFamily="49" charset="0"/>
              </a:rPr>
              <a:t>import pandas as pd</a:t>
            </a: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600" dirty="0">
                <a:latin typeface="Courier New" panose="02070309020205020404" pitchFamily="49" charset="0"/>
                <a:cs typeface="Courier New" panose="02070309020205020404" pitchFamily="49" charset="0"/>
              </a:rPr>
              <a:t>#read in the data set</a:t>
            </a:r>
          </a:p>
          <a:p>
            <a:pPr marL="0" marR="0" indent="0" algn="l" defTabSz="430289" rtl="0" latinLnBrk="0">
              <a:lnSpc>
                <a:spcPct val="100000"/>
              </a:lnSpc>
              <a:spcBef>
                <a:spcPts val="200"/>
              </a:spcBef>
              <a:spcAft>
                <a:spcPts val="0"/>
              </a:spcAft>
              <a:buClrTx/>
              <a:buSzPct val="100000"/>
              <a:buNone/>
              <a:tabLst/>
            </a:pPr>
            <a:r>
              <a:rPr lang="en-IE" sz="1600" dirty="0">
                <a:latin typeface="Courier New" panose="02070309020205020404" pitchFamily="49" charset="0"/>
                <a:cs typeface="Courier New" panose="02070309020205020404" pitchFamily="49" charset="0"/>
              </a:rPr>
              <a:t>data = </a:t>
            </a:r>
            <a:r>
              <a:rPr lang="en-IE" sz="1600" dirty="0" err="1">
                <a:latin typeface="Courier New" panose="02070309020205020404" pitchFamily="49" charset="0"/>
                <a:cs typeface="Courier New" panose="02070309020205020404" pitchFamily="49" charset="0"/>
              </a:rPr>
              <a:t>pd.read_csv</a:t>
            </a:r>
            <a:r>
              <a:rPr lang="en-IE" sz="1600" dirty="0">
                <a:latin typeface="Courier New" panose="02070309020205020404" pitchFamily="49" charset="0"/>
                <a:cs typeface="Courier New" panose="02070309020205020404" pitchFamily="49" charset="0"/>
              </a:rPr>
              <a:t>('/Users/</a:t>
            </a:r>
            <a:r>
              <a:rPr lang="en-IE" sz="1600" dirty="0" err="1">
                <a:latin typeface="Courier New" panose="02070309020205020404" pitchFamily="49" charset="0"/>
                <a:cs typeface="Courier New" panose="02070309020205020404" pitchFamily="49" charset="0"/>
              </a:rPr>
              <a:t>brendan.tierney</a:t>
            </a:r>
            <a:r>
              <a:rPr lang="en-IE" sz="1600" dirty="0">
                <a:latin typeface="Courier New" panose="02070309020205020404" pitchFamily="49" charset="0"/>
                <a:cs typeface="Courier New" panose="02070309020205020404" pitchFamily="49" charset="0"/>
              </a:rPr>
              <a:t>/Dropbox/4-Datasets/</a:t>
            </a:r>
            <a:r>
              <a:rPr lang="en-IE" sz="1600" dirty="0" err="1">
                <a:latin typeface="Courier New" panose="02070309020205020404" pitchFamily="49" charset="0"/>
                <a:cs typeface="Courier New" panose="02070309020205020404" pitchFamily="49" charset="0"/>
              </a:rPr>
              <a:t>boston</a:t>
            </a:r>
            <a:r>
              <a:rPr lang="en-IE" sz="1600" dirty="0">
                <a:latin typeface="Courier New" panose="02070309020205020404" pitchFamily="49" charset="0"/>
                <a:cs typeface="Courier New" panose="02070309020205020404" pitchFamily="49" charset="0"/>
              </a:rPr>
              <a:t>-housing-</a:t>
            </a:r>
            <a:r>
              <a:rPr lang="en-IE" sz="1600" dirty="0" err="1">
                <a:latin typeface="Courier New" panose="02070309020205020404" pitchFamily="49" charset="0"/>
                <a:cs typeface="Courier New" panose="02070309020205020404" pitchFamily="49" charset="0"/>
              </a:rPr>
              <a:t>dataset.csv</a:t>
            </a:r>
            <a:r>
              <a:rPr lang="en-IE" sz="16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corr_matrix</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data.corr</a:t>
            </a:r>
            <a:r>
              <a:rPr lang="en-IE" sz="16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200"/>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corr_matrix</a:t>
            </a: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600" dirty="0">
                <a:latin typeface="Courier New" panose="02070309020205020404" pitchFamily="49" charset="0"/>
                <a:cs typeface="Courier New" panose="02070309020205020404" pitchFamily="49" charset="0"/>
              </a:rPr>
              <a:t>import seaborn as </a:t>
            </a:r>
            <a:r>
              <a:rPr lang="en-IE" sz="1600" dirty="0" err="1">
                <a:latin typeface="Courier New" panose="02070309020205020404" pitchFamily="49" charset="0"/>
                <a:cs typeface="Courier New" panose="02070309020205020404" pitchFamily="49" charset="0"/>
              </a:rPr>
              <a:t>sn</a:t>
            </a: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00"/>
              </a:spcBef>
              <a:spcAft>
                <a:spcPts val="0"/>
              </a:spcAft>
              <a:buClrTx/>
              <a:buSzPct val="100000"/>
              <a:buNone/>
              <a:tabLst/>
            </a:pPr>
            <a:r>
              <a:rPr lang="en-IE" sz="1600" dirty="0">
                <a:latin typeface="Courier New" panose="02070309020205020404" pitchFamily="49" charset="0"/>
                <a:cs typeface="Courier New" panose="02070309020205020404" pitchFamily="49" charset="0"/>
              </a:rPr>
              <a:t>fig = </a:t>
            </a:r>
            <a:r>
              <a:rPr lang="en-IE" sz="1600" dirty="0" err="1">
                <a:latin typeface="Courier New" panose="02070309020205020404" pitchFamily="49" charset="0"/>
                <a:cs typeface="Courier New" panose="02070309020205020404" pitchFamily="49" charset="0"/>
              </a:rPr>
              <a:t>plt.subplots</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figsize</a:t>
            </a:r>
            <a:r>
              <a:rPr lang="en-IE" sz="1600" dirty="0">
                <a:latin typeface="Courier New" panose="02070309020205020404" pitchFamily="49" charset="0"/>
                <a:cs typeface="Courier New" panose="02070309020205020404" pitchFamily="49" charset="0"/>
              </a:rPr>
              <a:t>=(17,14))</a:t>
            </a:r>
          </a:p>
          <a:p>
            <a:pPr marL="0" marR="0" indent="0" algn="l" defTabSz="430289" rtl="0" latinLnBrk="0">
              <a:lnSpc>
                <a:spcPct val="100000"/>
              </a:lnSpc>
              <a:spcBef>
                <a:spcPts val="200"/>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sn.heatmap</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corr_matrix</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annot</a:t>
            </a:r>
            <a:r>
              <a:rPr lang="en-IE" sz="1600" dirty="0">
                <a:latin typeface="Courier New" panose="02070309020205020404" pitchFamily="49" charset="0"/>
                <a:cs typeface="Courier New" panose="02070309020205020404" pitchFamily="49" charset="0"/>
              </a:rPr>
              <a:t>=True)</a:t>
            </a:r>
          </a:p>
        </p:txBody>
      </p:sp>
      <p:pic>
        <p:nvPicPr>
          <p:cNvPr id="5" name="Picture 4">
            <a:extLst>
              <a:ext uri="{FF2B5EF4-FFF2-40B4-BE49-F238E27FC236}">
                <a16:creationId xmlns:a16="http://schemas.microsoft.com/office/drawing/2014/main" id="{28D57A5C-FB58-72CA-0065-1B617C0CEEE4}"/>
              </a:ext>
            </a:extLst>
          </p:cNvPr>
          <p:cNvPicPr>
            <a:picLocks noChangeAspect="1"/>
          </p:cNvPicPr>
          <p:nvPr/>
        </p:nvPicPr>
        <p:blipFill>
          <a:blip r:embed="rId2"/>
          <a:stretch>
            <a:fillRect/>
          </a:stretch>
        </p:blipFill>
        <p:spPr>
          <a:xfrm>
            <a:off x="5878725" y="1214438"/>
            <a:ext cx="6413850" cy="5582934"/>
          </a:xfrm>
          <a:prstGeom prst="rect">
            <a:avLst/>
          </a:prstGeom>
        </p:spPr>
      </p:pic>
      <p:sp>
        <p:nvSpPr>
          <p:cNvPr id="6" name="Oval 5">
            <a:extLst>
              <a:ext uri="{FF2B5EF4-FFF2-40B4-BE49-F238E27FC236}">
                <a16:creationId xmlns:a16="http://schemas.microsoft.com/office/drawing/2014/main" id="{FB44B86B-957C-606B-8536-EA0F06E566E9}"/>
              </a:ext>
            </a:extLst>
          </p:cNvPr>
          <p:cNvSpPr/>
          <p:nvPr/>
        </p:nvSpPr>
        <p:spPr>
          <a:xfrm>
            <a:off x="9028257" y="4247910"/>
            <a:ext cx="995423" cy="1111170"/>
          </a:xfrm>
          <a:prstGeom prst="ellips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cxnSp>
        <p:nvCxnSpPr>
          <p:cNvPr id="8" name="Straight Arrow Connector 7">
            <a:extLst>
              <a:ext uri="{FF2B5EF4-FFF2-40B4-BE49-F238E27FC236}">
                <a16:creationId xmlns:a16="http://schemas.microsoft.com/office/drawing/2014/main" id="{64795157-DC76-E02E-BCAD-5E4F52F17CCE}"/>
              </a:ext>
            </a:extLst>
          </p:cNvPr>
          <p:cNvCxnSpPr>
            <a:stCxn id="6" idx="7"/>
          </p:cNvCxnSpPr>
          <p:nvPr/>
        </p:nvCxnSpPr>
        <p:spPr>
          <a:xfrm flipV="1">
            <a:off x="9877904" y="1585732"/>
            <a:ext cx="1789381" cy="2824905"/>
          </a:xfrm>
          <a:prstGeom prst="straightConnector1">
            <a:avLst/>
          </a:prstGeom>
          <a:noFill/>
          <a:ln w="50800" cap="flat">
            <a:solidFill>
              <a:schemeClr val="accent6">
                <a:lumMod val="60000"/>
                <a:lumOff val="40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10" name="TextBox 9">
            <a:extLst>
              <a:ext uri="{FF2B5EF4-FFF2-40B4-BE49-F238E27FC236}">
                <a16:creationId xmlns:a16="http://schemas.microsoft.com/office/drawing/2014/main" id="{3CDB6B01-0092-E8E1-86EA-8F0F8B917BF4}"/>
              </a:ext>
            </a:extLst>
          </p:cNvPr>
          <p:cNvSpPr txBox="1"/>
          <p:nvPr/>
        </p:nvSpPr>
        <p:spPr>
          <a:xfrm>
            <a:off x="64373" y="4549676"/>
            <a:ext cx="5876080"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200" dirty="0"/>
              <a:t>"tax" and "rad" columns are highly correlated with value of 0.91(positive correlation).</a:t>
            </a:r>
          </a:p>
          <a:p>
            <a:pPr algn="l"/>
            <a:endParaRPr lang="en-GB" sz="1200" dirty="0"/>
          </a:p>
          <a:p>
            <a:pPr algn="l"/>
            <a:r>
              <a:rPr lang="en-GB" sz="1200" dirty="0"/>
              <a:t>Some of the features are negatively correlated and their </a:t>
            </a:r>
            <a:r>
              <a:rPr lang="en-GB" sz="1200" dirty="0" err="1"/>
              <a:t>correation</a:t>
            </a:r>
            <a:r>
              <a:rPr lang="en-GB" sz="1200" dirty="0"/>
              <a:t> value is negatively high. Such as "</a:t>
            </a:r>
            <a:r>
              <a:rPr lang="en-GB" sz="1200" dirty="0" err="1"/>
              <a:t>lstat</a:t>
            </a:r>
            <a:r>
              <a:rPr lang="en-GB" sz="1200" dirty="0"/>
              <a:t>" vs "</a:t>
            </a:r>
            <a:r>
              <a:rPr lang="en-GB" sz="1200" dirty="0" err="1"/>
              <a:t>medv</a:t>
            </a:r>
            <a:r>
              <a:rPr lang="en-GB" sz="1200" dirty="0"/>
              <a:t>", "dis" vs "</a:t>
            </a:r>
            <a:r>
              <a:rPr lang="en-GB" sz="1200" dirty="0" err="1"/>
              <a:t>indus</a:t>
            </a:r>
            <a:r>
              <a:rPr lang="en-GB" sz="1200" dirty="0"/>
              <a:t>", "dis" vs "age".</a:t>
            </a:r>
          </a:p>
          <a:p>
            <a:pPr algn="l"/>
            <a:endParaRPr lang="en-GB" sz="1200" dirty="0"/>
          </a:p>
          <a:p>
            <a:pPr algn="l"/>
            <a:r>
              <a:rPr lang="en-GB" sz="1200" dirty="0"/>
              <a:t>From the above observations, we can conclude that there is hidden covariation between the tax rate and the index of accessibility to radial highways. </a:t>
            </a:r>
          </a:p>
          <a:p>
            <a:pPr algn="l"/>
            <a:endParaRPr lang="en-GB" sz="1200" dirty="0"/>
          </a:p>
          <a:p>
            <a:pPr algn="l"/>
            <a:r>
              <a:rPr lang="en-GB" sz="1200" dirty="0"/>
              <a:t>We can derive a relationship that if the house accessibility to highways is high then the full-value property-tax rate will also be higher.</a:t>
            </a:r>
          </a:p>
          <a:p>
            <a:pPr algn="l"/>
            <a:r>
              <a:rPr lang="en-GB" sz="1200" dirty="0"/>
              <a:t>This may sound like a genuine thing, because of the houses with high price generally nearer to market, good amenities, highways, etc.</a:t>
            </a:r>
          </a:p>
        </p:txBody>
      </p:sp>
    </p:spTree>
    <p:extLst>
      <p:ext uri="{BB962C8B-B14F-4D97-AF65-F5344CB8AC3E}">
        <p14:creationId xmlns:p14="http://schemas.microsoft.com/office/powerpoint/2010/main" val="1219778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r>
              <a:rPr lang="en-IE" dirty="0"/>
              <a:t>Splitting Data, Sampling and Final Steps</a:t>
            </a:r>
          </a:p>
        </p:txBody>
      </p:sp>
    </p:spTree>
    <p:extLst>
      <p:ext uri="{BB962C8B-B14F-4D97-AF65-F5344CB8AC3E}">
        <p14:creationId xmlns:p14="http://schemas.microsoft.com/office/powerpoint/2010/main" val="12203259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F95944-FE66-D5BA-9DA8-7A20C6FDF808}"/>
              </a:ext>
            </a:extLst>
          </p:cNvPr>
          <p:cNvSpPr/>
          <p:nvPr/>
        </p:nvSpPr>
        <p:spPr>
          <a:xfrm>
            <a:off x="27708" y="27708"/>
            <a:ext cx="1270204" cy="810478"/>
          </a:xfrm>
          <a:prstGeom prst="rect">
            <a:avLst/>
          </a:prstGeom>
          <a:solidFill>
            <a:srgbClr val="CBCBCB"/>
          </a:solidFill>
          <a:ln w="25400" cap="flat">
            <a:solidFill>
              <a:schemeClr val="tx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1600" b="0" i="0" u="none" strike="noStrike" cap="none" spc="0" normalizeH="0" baseline="0" dirty="0">
              <a:ln>
                <a:noFill/>
              </a:ln>
              <a:solidFill>
                <a:srgbClr val="000000"/>
              </a:solidFill>
              <a:effectLst/>
              <a:uFillTx/>
              <a:latin typeface="+mj-lt"/>
              <a:ea typeface="+mj-ea"/>
              <a:cs typeface="+mj-cs"/>
              <a:sym typeface="Helvetica Neue Light"/>
            </a:endParaRPr>
          </a:p>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Get Data</a:t>
            </a:r>
          </a:p>
          <a:p>
            <a:pPr marL="0" marR="0" indent="0" algn="ctr" defTabSz="584200" rtl="0" fontAlgn="auto" latinLnBrk="0" hangingPunct="0">
              <a:lnSpc>
                <a:spcPct val="100000"/>
              </a:lnSpc>
              <a:spcBef>
                <a:spcPts val="0"/>
              </a:spcBef>
              <a:spcAft>
                <a:spcPts val="0"/>
              </a:spcAft>
              <a:buClrTx/>
              <a:buSzTx/>
              <a:buFontTx/>
              <a:buNone/>
              <a:tabLst/>
            </a:pPr>
            <a:endParaRPr kumimoji="0" lang="en-IE" sz="1600" b="0" i="0" u="none" strike="noStrike" cap="none" spc="0" normalizeH="0" baseline="0" dirty="0">
              <a:ln>
                <a:noFill/>
              </a:ln>
              <a:solidFill>
                <a:srgbClr val="000000"/>
              </a:solidFill>
              <a:effectLst/>
              <a:uFillTx/>
              <a:latin typeface="+mj-lt"/>
              <a:ea typeface="+mj-ea"/>
              <a:cs typeface="+mj-cs"/>
              <a:sym typeface="Helvetica Neue Light"/>
            </a:endParaRPr>
          </a:p>
        </p:txBody>
      </p:sp>
      <p:sp>
        <p:nvSpPr>
          <p:cNvPr id="15" name="TextBox 14">
            <a:extLst>
              <a:ext uri="{FF2B5EF4-FFF2-40B4-BE49-F238E27FC236}">
                <a16:creationId xmlns:a16="http://schemas.microsoft.com/office/drawing/2014/main" id="{9D7F6F2A-5335-4BEC-6C4A-F9951D03FB67}"/>
              </a:ext>
            </a:extLst>
          </p:cNvPr>
          <p:cNvSpPr txBox="1"/>
          <p:nvPr/>
        </p:nvSpPr>
        <p:spPr>
          <a:xfrm>
            <a:off x="4938826" y="1641820"/>
            <a:ext cx="182742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Missing Data</a:t>
            </a:r>
          </a:p>
          <a:p>
            <a:pPr marL="0" marR="0" indent="0" algn="ctr" defTabSz="584200" rtl="0" fontAlgn="auto" latinLnBrk="0" hangingPunct="0">
              <a:lnSpc>
                <a:spcPct val="100000"/>
              </a:lnSpc>
              <a:spcBef>
                <a:spcPts val="0"/>
              </a:spcBef>
              <a:spcAft>
                <a:spcPts val="0"/>
              </a:spcAft>
              <a:buClrTx/>
              <a:buSzTx/>
              <a:buFontTx/>
              <a:buNone/>
              <a:tabLst/>
            </a:pPr>
            <a:r>
              <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rPr>
              <a:t>Recoding Data</a:t>
            </a:r>
          </a:p>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Standardising Data Values</a:t>
            </a:r>
            <a:endPar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endParaRPr>
          </a:p>
        </p:txBody>
      </p:sp>
      <p:sp>
        <p:nvSpPr>
          <p:cNvPr id="16" name="TextBox 15">
            <a:extLst>
              <a:ext uri="{FF2B5EF4-FFF2-40B4-BE49-F238E27FC236}">
                <a16:creationId xmlns:a16="http://schemas.microsoft.com/office/drawing/2014/main" id="{A437D9DF-C2BD-FAD2-E732-03C327A272B7}"/>
              </a:ext>
            </a:extLst>
          </p:cNvPr>
          <p:cNvSpPr txBox="1"/>
          <p:nvPr/>
        </p:nvSpPr>
        <p:spPr>
          <a:xfrm>
            <a:off x="7590426" y="3088329"/>
            <a:ext cx="251030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Create new Features</a:t>
            </a:r>
          </a:p>
          <a:p>
            <a:pPr marL="0" marR="0" indent="0" algn="ctr" defTabSz="584200" rtl="0" fontAlgn="auto" latinLnBrk="0" hangingPunct="0">
              <a:lnSpc>
                <a:spcPct val="100000"/>
              </a:lnSpc>
              <a:spcBef>
                <a:spcPts val="0"/>
              </a:spcBef>
              <a:spcAft>
                <a:spcPts val="0"/>
              </a:spcAft>
              <a:buClrTx/>
              <a:buSzTx/>
              <a:buFontTx/>
              <a:buNone/>
              <a:tabLst/>
            </a:pPr>
            <a:r>
              <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rPr>
              <a:t> Splitting Features</a:t>
            </a:r>
          </a:p>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Calculations based on other Features</a:t>
            </a:r>
            <a:endPar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endParaRPr>
          </a:p>
        </p:txBody>
      </p:sp>
      <p:sp>
        <p:nvSpPr>
          <p:cNvPr id="17" name="TextBox 16">
            <a:extLst>
              <a:ext uri="{FF2B5EF4-FFF2-40B4-BE49-F238E27FC236}">
                <a16:creationId xmlns:a16="http://schemas.microsoft.com/office/drawing/2014/main" id="{21789EC9-451D-D822-60C7-65E15572E645}"/>
              </a:ext>
            </a:extLst>
          </p:cNvPr>
          <p:cNvSpPr txBox="1"/>
          <p:nvPr/>
        </p:nvSpPr>
        <p:spPr>
          <a:xfrm>
            <a:off x="6559717" y="2566917"/>
            <a:ext cx="83997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Categorical</a:t>
            </a:r>
          </a:p>
          <a:p>
            <a:pPr marL="0" marR="0" indent="0" algn="ctr" defTabSz="584200" rtl="0" fontAlgn="auto" latinLnBrk="0" hangingPunct="0">
              <a:lnSpc>
                <a:spcPct val="100000"/>
              </a:lnSpc>
              <a:spcBef>
                <a:spcPts val="0"/>
              </a:spcBef>
              <a:spcAft>
                <a:spcPts val="0"/>
              </a:spcAft>
              <a:buClrTx/>
              <a:buSzTx/>
              <a:buFontTx/>
              <a:buNone/>
              <a:tabLst/>
            </a:pPr>
            <a:r>
              <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rPr>
              <a:t>Numerical</a:t>
            </a:r>
          </a:p>
        </p:txBody>
      </p:sp>
      <p:grpSp>
        <p:nvGrpSpPr>
          <p:cNvPr id="25" name="Group 24">
            <a:extLst>
              <a:ext uri="{FF2B5EF4-FFF2-40B4-BE49-F238E27FC236}">
                <a16:creationId xmlns:a16="http://schemas.microsoft.com/office/drawing/2014/main" id="{9F3DF1F6-6AA8-F29E-5E1B-291DF0F04DA2}"/>
              </a:ext>
            </a:extLst>
          </p:cNvPr>
          <p:cNvGrpSpPr/>
          <p:nvPr/>
        </p:nvGrpSpPr>
        <p:grpSpPr>
          <a:xfrm>
            <a:off x="1358650" y="776542"/>
            <a:ext cx="1270204" cy="802601"/>
            <a:chOff x="2720686" y="2036986"/>
            <a:chExt cx="1468582" cy="841256"/>
          </a:xfrm>
        </p:grpSpPr>
        <p:sp>
          <p:nvSpPr>
            <p:cNvPr id="21" name="Rectangle 20">
              <a:extLst>
                <a:ext uri="{FF2B5EF4-FFF2-40B4-BE49-F238E27FC236}">
                  <a16:creationId xmlns:a16="http://schemas.microsoft.com/office/drawing/2014/main" id="{B095D03F-F63E-569C-E32E-DC5FAC3E32F8}"/>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20" name="TextBox 19">
              <a:extLst>
                <a:ext uri="{FF2B5EF4-FFF2-40B4-BE49-F238E27FC236}">
                  <a16:creationId xmlns:a16="http://schemas.microsoft.com/office/drawing/2014/main" id="{55CFDE0F-A911-B5C5-94DB-11371229C397}"/>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Merge / </a:t>
              </a:r>
            </a:p>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Integrate Data</a:t>
              </a:r>
            </a:p>
          </p:txBody>
        </p:sp>
      </p:grpSp>
      <p:grpSp>
        <p:nvGrpSpPr>
          <p:cNvPr id="26" name="Group 25">
            <a:extLst>
              <a:ext uri="{FF2B5EF4-FFF2-40B4-BE49-F238E27FC236}">
                <a16:creationId xmlns:a16="http://schemas.microsoft.com/office/drawing/2014/main" id="{BA578749-9B61-F238-AE5B-F671A6445385}"/>
              </a:ext>
            </a:extLst>
          </p:cNvPr>
          <p:cNvGrpSpPr/>
          <p:nvPr/>
        </p:nvGrpSpPr>
        <p:grpSpPr>
          <a:xfrm>
            <a:off x="8167547" y="4481327"/>
            <a:ext cx="1270204" cy="802601"/>
            <a:chOff x="2991662" y="3032345"/>
            <a:chExt cx="1468582" cy="841256"/>
          </a:xfrm>
        </p:grpSpPr>
        <p:sp>
          <p:nvSpPr>
            <p:cNvPr id="22" name="Rectangle 21">
              <a:extLst>
                <a:ext uri="{FF2B5EF4-FFF2-40B4-BE49-F238E27FC236}">
                  <a16:creationId xmlns:a16="http://schemas.microsoft.com/office/drawing/2014/main" id="{B559197C-A439-DE58-9F96-8652909CF3F8}"/>
                </a:ext>
              </a:extLst>
            </p:cNvPr>
            <p:cNvSpPr/>
            <p:nvPr/>
          </p:nvSpPr>
          <p:spPr>
            <a:xfrm>
              <a:off x="2991662" y="3032345"/>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23" name="TextBox 22">
              <a:extLst>
                <a:ext uri="{FF2B5EF4-FFF2-40B4-BE49-F238E27FC236}">
                  <a16:creationId xmlns:a16="http://schemas.microsoft.com/office/drawing/2014/main" id="{0B695F12-2F38-3923-0AD1-4D68A6867653}"/>
                </a:ext>
              </a:extLst>
            </p:cNvPr>
            <p:cNvSpPr txBox="1"/>
            <p:nvPr/>
          </p:nvSpPr>
          <p:spPr>
            <a:xfrm>
              <a:off x="2991662" y="3160585"/>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Feature</a:t>
              </a:r>
            </a:p>
            <a:p>
              <a:pPr marL="0" marR="0" indent="0" algn="ctr" defTabSz="584200" rtl="0" fontAlgn="auto" latinLnBrk="0" hangingPunct="0">
                <a:lnSpc>
                  <a:spcPct val="100000"/>
                </a:lnSpc>
                <a:spcBef>
                  <a:spcPts val="0"/>
                </a:spcBef>
                <a:spcAft>
                  <a:spcPts val="0"/>
                </a:spcAft>
                <a:buClrTx/>
                <a:buSzTx/>
                <a:buFontTx/>
                <a:buNone/>
                <a:tabLst/>
              </a:pPr>
              <a:r>
                <a:rPr lang="en-IE" sz="1400" dirty="0"/>
                <a:t>Reduction</a:t>
              </a:r>
              <a:endParaRPr kumimoji="0" lang="en-IE" sz="1400" b="0" i="0" u="none" strike="noStrike" cap="none" spc="0" normalizeH="0" baseline="0" dirty="0">
                <a:ln>
                  <a:noFill/>
                </a:ln>
                <a:solidFill>
                  <a:srgbClr val="000000"/>
                </a:solidFill>
                <a:effectLst/>
                <a:uFillTx/>
                <a:latin typeface="+mj-lt"/>
                <a:ea typeface="+mj-ea"/>
                <a:cs typeface="+mj-cs"/>
                <a:sym typeface="Helvetica Neue Light"/>
              </a:endParaRPr>
            </a:p>
          </p:txBody>
        </p:sp>
      </p:grpSp>
      <p:sp>
        <p:nvSpPr>
          <p:cNvPr id="24" name="TextBox 23">
            <a:extLst>
              <a:ext uri="{FF2B5EF4-FFF2-40B4-BE49-F238E27FC236}">
                <a16:creationId xmlns:a16="http://schemas.microsoft.com/office/drawing/2014/main" id="{0D75B2C6-B2F7-AE7C-4309-48DA592E4C11}"/>
              </a:ext>
            </a:extLst>
          </p:cNvPr>
          <p:cNvSpPr txBox="1"/>
          <p:nvPr/>
        </p:nvSpPr>
        <p:spPr>
          <a:xfrm>
            <a:off x="3555028" y="838186"/>
            <a:ext cx="145232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Stats</a:t>
            </a:r>
          </a:p>
          <a:p>
            <a:pPr marL="0" marR="0" indent="0" algn="ctr" defTabSz="584200" rtl="0" fontAlgn="auto" latinLnBrk="0" hangingPunct="0">
              <a:lnSpc>
                <a:spcPct val="100000"/>
              </a:lnSpc>
              <a:spcBef>
                <a:spcPts val="0"/>
              </a:spcBef>
              <a:spcAft>
                <a:spcPts val="0"/>
              </a:spcAft>
              <a:buClrTx/>
              <a:buSzTx/>
              <a:buFontTx/>
              <a:buNone/>
              <a:tabLst/>
            </a:pPr>
            <a:r>
              <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rPr>
              <a:t>Charts/Visualisations</a:t>
            </a:r>
          </a:p>
          <a:p>
            <a:pPr defTabSz="584200"/>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Problem Definition</a:t>
            </a:r>
            <a:endPar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endParaRPr>
          </a:p>
        </p:txBody>
      </p:sp>
      <p:grpSp>
        <p:nvGrpSpPr>
          <p:cNvPr id="27" name="Group 26">
            <a:extLst>
              <a:ext uri="{FF2B5EF4-FFF2-40B4-BE49-F238E27FC236}">
                <a16:creationId xmlns:a16="http://schemas.microsoft.com/office/drawing/2014/main" id="{28FC122F-0D60-70B4-54B2-91967D945D9A}"/>
              </a:ext>
            </a:extLst>
          </p:cNvPr>
          <p:cNvGrpSpPr/>
          <p:nvPr/>
        </p:nvGrpSpPr>
        <p:grpSpPr>
          <a:xfrm>
            <a:off x="4020534" y="2258456"/>
            <a:ext cx="1270204" cy="802601"/>
            <a:chOff x="2720686" y="2036986"/>
            <a:chExt cx="1468582" cy="841256"/>
          </a:xfrm>
        </p:grpSpPr>
        <p:sp>
          <p:nvSpPr>
            <p:cNvPr id="28" name="Rectangle 27">
              <a:extLst>
                <a:ext uri="{FF2B5EF4-FFF2-40B4-BE49-F238E27FC236}">
                  <a16:creationId xmlns:a16="http://schemas.microsoft.com/office/drawing/2014/main" id="{D9F60603-563A-F453-FC73-AC12DF835C19}"/>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29" name="TextBox 28">
              <a:extLst>
                <a:ext uri="{FF2B5EF4-FFF2-40B4-BE49-F238E27FC236}">
                  <a16:creationId xmlns:a16="http://schemas.microsoft.com/office/drawing/2014/main" id="{241D9F57-84E6-6902-1B70-B0AA9EBE7DAE}"/>
                </a:ext>
              </a:extLst>
            </p:cNvPr>
            <p:cNvSpPr txBox="1"/>
            <p:nvPr/>
          </p:nvSpPr>
          <p:spPr>
            <a:xfrm>
              <a:off x="2720686" y="2264517"/>
              <a:ext cx="146858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Data Cleaning</a:t>
              </a:r>
            </a:p>
          </p:txBody>
        </p:sp>
      </p:grpSp>
      <p:grpSp>
        <p:nvGrpSpPr>
          <p:cNvPr id="30" name="Group 29">
            <a:extLst>
              <a:ext uri="{FF2B5EF4-FFF2-40B4-BE49-F238E27FC236}">
                <a16:creationId xmlns:a16="http://schemas.microsoft.com/office/drawing/2014/main" id="{FA294B0B-2046-F6FB-414F-9A95BD829C56}"/>
              </a:ext>
            </a:extLst>
          </p:cNvPr>
          <p:cNvGrpSpPr/>
          <p:nvPr/>
        </p:nvGrpSpPr>
        <p:grpSpPr>
          <a:xfrm>
            <a:off x="5351476" y="2999413"/>
            <a:ext cx="1424391" cy="802601"/>
            <a:chOff x="2631552" y="2036986"/>
            <a:chExt cx="1646849" cy="841256"/>
          </a:xfrm>
        </p:grpSpPr>
        <p:sp>
          <p:nvSpPr>
            <p:cNvPr id="31" name="Rectangle 30">
              <a:extLst>
                <a:ext uri="{FF2B5EF4-FFF2-40B4-BE49-F238E27FC236}">
                  <a16:creationId xmlns:a16="http://schemas.microsoft.com/office/drawing/2014/main" id="{034D2DB9-FAE2-599F-4942-8BC1C999BEC8}"/>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32" name="TextBox 31">
              <a:extLst>
                <a:ext uri="{FF2B5EF4-FFF2-40B4-BE49-F238E27FC236}">
                  <a16:creationId xmlns:a16="http://schemas.microsoft.com/office/drawing/2014/main" id="{C503E729-30B1-6E0D-70D1-376529DA0B75}"/>
                </a:ext>
              </a:extLst>
            </p:cNvPr>
            <p:cNvSpPr txBox="1"/>
            <p:nvPr/>
          </p:nvSpPr>
          <p:spPr>
            <a:xfrm>
              <a:off x="2631552" y="2151465"/>
              <a:ext cx="1646849"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Data</a:t>
              </a:r>
            </a:p>
            <a:p>
              <a:pPr marL="0" marR="0" indent="0" algn="ctr" defTabSz="584200" rtl="0" fontAlgn="auto" latinLnBrk="0" hangingPunct="0">
                <a:lnSpc>
                  <a:spcPct val="100000"/>
                </a:lnSpc>
                <a:spcBef>
                  <a:spcPts val="0"/>
                </a:spcBef>
                <a:spcAft>
                  <a:spcPts val="0"/>
                </a:spcAft>
                <a:buClrTx/>
                <a:buSzTx/>
                <a:buFontTx/>
                <a:buNone/>
                <a:tabLst/>
              </a:pPr>
              <a:r>
                <a:rPr lang="en-IE" sz="1400" dirty="0"/>
                <a:t>Transformations</a:t>
              </a:r>
              <a:endParaRPr kumimoji="0" lang="en-IE" sz="1400" b="0" i="0" u="none" strike="noStrike" cap="none" spc="0" normalizeH="0" baseline="0" dirty="0">
                <a:ln>
                  <a:noFill/>
                </a:ln>
                <a:solidFill>
                  <a:srgbClr val="000000"/>
                </a:solidFill>
                <a:effectLst/>
                <a:uFillTx/>
                <a:latin typeface="+mj-lt"/>
                <a:ea typeface="+mj-ea"/>
                <a:cs typeface="+mj-cs"/>
                <a:sym typeface="Helvetica Neue Light"/>
              </a:endParaRPr>
            </a:p>
          </p:txBody>
        </p:sp>
      </p:grpSp>
      <p:grpSp>
        <p:nvGrpSpPr>
          <p:cNvPr id="33" name="Group 32">
            <a:extLst>
              <a:ext uri="{FF2B5EF4-FFF2-40B4-BE49-F238E27FC236}">
                <a16:creationId xmlns:a16="http://schemas.microsoft.com/office/drawing/2014/main" id="{B5098EC0-F3AC-7E59-65BD-D19FF1F4C1F3}"/>
              </a:ext>
            </a:extLst>
          </p:cNvPr>
          <p:cNvGrpSpPr/>
          <p:nvPr/>
        </p:nvGrpSpPr>
        <p:grpSpPr>
          <a:xfrm>
            <a:off x="6836605" y="3740370"/>
            <a:ext cx="1270204" cy="802601"/>
            <a:chOff x="2720686" y="2036986"/>
            <a:chExt cx="1468582" cy="841256"/>
          </a:xfrm>
        </p:grpSpPr>
        <p:sp>
          <p:nvSpPr>
            <p:cNvPr id="34" name="Rectangle 33">
              <a:extLst>
                <a:ext uri="{FF2B5EF4-FFF2-40B4-BE49-F238E27FC236}">
                  <a16:creationId xmlns:a16="http://schemas.microsoft.com/office/drawing/2014/main" id="{3721F638-F9D1-C1B4-F736-1AC4DF34EBCA}"/>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35" name="TextBox 34">
              <a:extLst>
                <a:ext uri="{FF2B5EF4-FFF2-40B4-BE49-F238E27FC236}">
                  <a16:creationId xmlns:a16="http://schemas.microsoft.com/office/drawing/2014/main" id="{EC1C1DEE-EFB5-A9E4-71C4-8C262413CEE4}"/>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Data </a:t>
              </a:r>
            </a:p>
            <a:p>
              <a:pPr marL="0" marR="0" indent="0" algn="ctr" defTabSz="584200" rtl="0" fontAlgn="auto" latinLnBrk="0" hangingPunct="0">
                <a:lnSpc>
                  <a:spcPct val="100000"/>
                </a:lnSpc>
                <a:spcBef>
                  <a:spcPts val="0"/>
                </a:spcBef>
                <a:spcAft>
                  <a:spcPts val="0"/>
                </a:spcAft>
                <a:buClrTx/>
                <a:buSzTx/>
                <a:buFontTx/>
                <a:buNone/>
                <a:tabLst/>
              </a:pPr>
              <a:r>
                <a:rPr lang="en-IE" sz="1400" dirty="0"/>
                <a:t>Engineering</a:t>
              </a:r>
              <a:endParaRPr kumimoji="0" lang="en-IE" sz="1400" b="0" i="0" u="none" strike="noStrike" cap="none" spc="0" normalizeH="0" baseline="0" dirty="0">
                <a:ln>
                  <a:noFill/>
                </a:ln>
                <a:solidFill>
                  <a:srgbClr val="000000"/>
                </a:solidFill>
                <a:effectLst/>
                <a:uFillTx/>
                <a:latin typeface="+mj-lt"/>
                <a:ea typeface="+mj-ea"/>
                <a:cs typeface="+mj-cs"/>
                <a:sym typeface="Helvetica Neue Light"/>
              </a:endParaRPr>
            </a:p>
          </p:txBody>
        </p:sp>
      </p:grpSp>
      <p:grpSp>
        <p:nvGrpSpPr>
          <p:cNvPr id="36" name="Group 35">
            <a:extLst>
              <a:ext uri="{FF2B5EF4-FFF2-40B4-BE49-F238E27FC236}">
                <a16:creationId xmlns:a16="http://schemas.microsoft.com/office/drawing/2014/main" id="{4A07DB4B-4AD2-D57C-9B4D-1E0E3AD2E5FF}"/>
              </a:ext>
            </a:extLst>
          </p:cNvPr>
          <p:cNvGrpSpPr/>
          <p:nvPr/>
        </p:nvGrpSpPr>
        <p:grpSpPr>
          <a:xfrm>
            <a:off x="2689592" y="1517499"/>
            <a:ext cx="1270204" cy="802601"/>
            <a:chOff x="2720686" y="2036986"/>
            <a:chExt cx="1468582" cy="841256"/>
          </a:xfrm>
        </p:grpSpPr>
        <p:sp>
          <p:nvSpPr>
            <p:cNvPr id="37" name="Rectangle 36">
              <a:extLst>
                <a:ext uri="{FF2B5EF4-FFF2-40B4-BE49-F238E27FC236}">
                  <a16:creationId xmlns:a16="http://schemas.microsoft.com/office/drawing/2014/main" id="{68D06248-A780-95A4-9705-E7B9CBB0AC18}"/>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38" name="TextBox 37">
              <a:extLst>
                <a:ext uri="{FF2B5EF4-FFF2-40B4-BE49-F238E27FC236}">
                  <a16:creationId xmlns:a16="http://schemas.microsoft.com/office/drawing/2014/main" id="{ECF81766-A648-C272-7609-26C788514B87}"/>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Explore &amp; Understand</a:t>
              </a:r>
            </a:p>
          </p:txBody>
        </p:sp>
      </p:grpSp>
      <p:grpSp>
        <p:nvGrpSpPr>
          <p:cNvPr id="39" name="Group 38">
            <a:extLst>
              <a:ext uri="{FF2B5EF4-FFF2-40B4-BE49-F238E27FC236}">
                <a16:creationId xmlns:a16="http://schemas.microsoft.com/office/drawing/2014/main" id="{31C0935B-3AE6-781B-B9CD-02D3E0FE61CE}"/>
              </a:ext>
            </a:extLst>
          </p:cNvPr>
          <p:cNvGrpSpPr/>
          <p:nvPr/>
        </p:nvGrpSpPr>
        <p:grpSpPr>
          <a:xfrm>
            <a:off x="9498489" y="5222284"/>
            <a:ext cx="1270204" cy="802601"/>
            <a:chOff x="2720686" y="2036986"/>
            <a:chExt cx="1468582" cy="841256"/>
          </a:xfrm>
        </p:grpSpPr>
        <p:sp>
          <p:nvSpPr>
            <p:cNvPr id="40" name="Rectangle 39">
              <a:extLst>
                <a:ext uri="{FF2B5EF4-FFF2-40B4-BE49-F238E27FC236}">
                  <a16:creationId xmlns:a16="http://schemas.microsoft.com/office/drawing/2014/main" id="{8498ACB7-025C-4274-41A7-FA03C03271A3}"/>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41" name="TextBox 40">
              <a:extLst>
                <a:ext uri="{FF2B5EF4-FFF2-40B4-BE49-F238E27FC236}">
                  <a16:creationId xmlns:a16="http://schemas.microsoft.com/office/drawing/2014/main" id="{013678EF-FA74-6141-73AA-1D6A34620D11}"/>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Sampling</a:t>
              </a:r>
            </a:p>
            <a:p>
              <a:pPr marL="0" marR="0" indent="0" algn="ctr" defTabSz="584200" rtl="0" fontAlgn="auto" latinLnBrk="0" hangingPunct="0">
                <a:lnSpc>
                  <a:spcPct val="100000"/>
                </a:lnSpc>
                <a:spcBef>
                  <a:spcPts val="0"/>
                </a:spcBef>
                <a:spcAft>
                  <a:spcPts val="0"/>
                </a:spcAft>
                <a:buClrTx/>
                <a:buSzTx/>
                <a:buFontTx/>
                <a:buNone/>
                <a:tabLst/>
              </a:pPr>
              <a:r>
                <a:rPr lang="en-IE" sz="1400" dirty="0"/>
                <a:t>Data</a:t>
              </a:r>
              <a:endParaRPr kumimoji="0" lang="en-IE" sz="1400" b="0" i="0" u="none" strike="noStrike" cap="none" spc="0" normalizeH="0" baseline="0" dirty="0">
                <a:ln>
                  <a:noFill/>
                </a:ln>
                <a:solidFill>
                  <a:srgbClr val="000000"/>
                </a:solidFill>
                <a:effectLst/>
                <a:uFillTx/>
                <a:latin typeface="+mj-lt"/>
                <a:ea typeface="+mj-ea"/>
                <a:cs typeface="+mj-cs"/>
                <a:sym typeface="Helvetica Neue Light"/>
              </a:endParaRPr>
            </a:p>
          </p:txBody>
        </p:sp>
      </p:grpSp>
      <p:grpSp>
        <p:nvGrpSpPr>
          <p:cNvPr id="42" name="Group 41">
            <a:extLst>
              <a:ext uri="{FF2B5EF4-FFF2-40B4-BE49-F238E27FC236}">
                <a16:creationId xmlns:a16="http://schemas.microsoft.com/office/drawing/2014/main" id="{8CA3497C-CE2C-769F-52E0-8DAC2C2C96B4}"/>
              </a:ext>
            </a:extLst>
          </p:cNvPr>
          <p:cNvGrpSpPr/>
          <p:nvPr/>
        </p:nvGrpSpPr>
        <p:grpSpPr>
          <a:xfrm>
            <a:off x="10829433" y="5963245"/>
            <a:ext cx="1270204" cy="802601"/>
            <a:chOff x="2720686" y="2036986"/>
            <a:chExt cx="1468582" cy="841256"/>
          </a:xfrm>
        </p:grpSpPr>
        <p:sp>
          <p:nvSpPr>
            <p:cNvPr id="43" name="Rectangle 42">
              <a:extLst>
                <a:ext uri="{FF2B5EF4-FFF2-40B4-BE49-F238E27FC236}">
                  <a16:creationId xmlns:a16="http://schemas.microsoft.com/office/drawing/2014/main" id="{632971EA-6DA3-A44C-F9DC-EF7CD3705AA3}"/>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44" name="TextBox 43">
              <a:extLst>
                <a:ext uri="{FF2B5EF4-FFF2-40B4-BE49-F238E27FC236}">
                  <a16:creationId xmlns:a16="http://schemas.microsoft.com/office/drawing/2014/main" id="{A9E68D35-A3EF-785C-A7D0-9F881CA4B2C5}"/>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Splitting </a:t>
              </a:r>
            </a:p>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Data</a:t>
              </a:r>
            </a:p>
          </p:txBody>
        </p:sp>
      </p:grpSp>
      <p:cxnSp>
        <p:nvCxnSpPr>
          <p:cNvPr id="47" name="Elbow Connector 46">
            <a:extLst>
              <a:ext uri="{FF2B5EF4-FFF2-40B4-BE49-F238E27FC236}">
                <a16:creationId xmlns:a16="http://schemas.microsoft.com/office/drawing/2014/main" id="{73DF746C-EA3B-E494-DB1B-559885C293DA}"/>
              </a:ext>
            </a:extLst>
          </p:cNvPr>
          <p:cNvCxnSpPr>
            <a:cxnSpLocks/>
            <a:stCxn id="4" idx="2"/>
          </p:cNvCxnSpPr>
          <p:nvPr/>
        </p:nvCxnSpPr>
        <p:spPr>
          <a:xfrm rot="16200000" flipH="1">
            <a:off x="792052" y="708944"/>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0" name="Elbow Connector 49">
            <a:extLst>
              <a:ext uri="{FF2B5EF4-FFF2-40B4-BE49-F238E27FC236}">
                <a16:creationId xmlns:a16="http://schemas.microsoft.com/office/drawing/2014/main" id="{42CC6CC2-D911-49E4-F9DB-6FE952B45CB7}"/>
              </a:ext>
            </a:extLst>
          </p:cNvPr>
          <p:cNvCxnSpPr>
            <a:cxnSpLocks/>
          </p:cNvCxnSpPr>
          <p:nvPr/>
        </p:nvCxnSpPr>
        <p:spPr>
          <a:xfrm rot="16200000" flipH="1">
            <a:off x="2121049" y="1463803"/>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1" name="Elbow Connector 50">
            <a:extLst>
              <a:ext uri="{FF2B5EF4-FFF2-40B4-BE49-F238E27FC236}">
                <a16:creationId xmlns:a16="http://schemas.microsoft.com/office/drawing/2014/main" id="{ABC06C4E-A001-7AE5-91B0-C432D89D04DB}"/>
              </a:ext>
            </a:extLst>
          </p:cNvPr>
          <p:cNvCxnSpPr>
            <a:cxnSpLocks/>
          </p:cNvCxnSpPr>
          <p:nvPr/>
        </p:nvCxnSpPr>
        <p:spPr>
          <a:xfrm rot="16200000" flipH="1">
            <a:off x="3451991" y="2208483"/>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2" name="Elbow Connector 51">
            <a:extLst>
              <a:ext uri="{FF2B5EF4-FFF2-40B4-BE49-F238E27FC236}">
                <a16:creationId xmlns:a16="http://schemas.microsoft.com/office/drawing/2014/main" id="{2B11A490-F05B-1800-72FC-248E61C44674}"/>
              </a:ext>
            </a:extLst>
          </p:cNvPr>
          <p:cNvCxnSpPr>
            <a:cxnSpLocks/>
          </p:cNvCxnSpPr>
          <p:nvPr/>
        </p:nvCxnSpPr>
        <p:spPr>
          <a:xfrm rot="16200000" flipH="1">
            <a:off x="4864387" y="2930526"/>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Elbow Connector 52">
            <a:extLst>
              <a:ext uri="{FF2B5EF4-FFF2-40B4-BE49-F238E27FC236}">
                <a16:creationId xmlns:a16="http://schemas.microsoft.com/office/drawing/2014/main" id="{35ED3E40-894B-58F8-7962-30A1226CB4E6}"/>
              </a:ext>
            </a:extLst>
          </p:cNvPr>
          <p:cNvCxnSpPr>
            <a:cxnSpLocks/>
          </p:cNvCxnSpPr>
          <p:nvPr/>
        </p:nvCxnSpPr>
        <p:spPr>
          <a:xfrm rot="16200000" flipH="1">
            <a:off x="6258109" y="3700392"/>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4" name="Elbow Connector 53">
            <a:extLst>
              <a:ext uri="{FF2B5EF4-FFF2-40B4-BE49-F238E27FC236}">
                <a16:creationId xmlns:a16="http://schemas.microsoft.com/office/drawing/2014/main" id="{9F46405F-FC41-ADE5-BF8F-FF9DDC0A39F5}"/>
              </a:ext>
            </a:extLst>
          </p:cNvPr>
          <p:cNvCxnSpPr>
            <a:cxnSpLocks/>
          </p:cNvCxnSpPr>
          <p:nvPr/>
        </p:nvCxnSpPr>
        <p:spPr>
          <a:xfrm rot="16200000" flipH="1">
            <a:off x="7587106" y="4455251"/>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5" name="Elbow Connector 54">
            <a:extLst>
              <a:ext uri="{FF2B5EF4-FFF2-40B4-BE49-F238E27FC236}">
                <a16:creationId xmlns:a16="http://schemas.microsoft.com/office/drawing/2014/main" id="{3F752458-042F-912B-8A2F-D521293CC6C8}"/>
              </a:ext>
            </a:extLst>
          </p:cNvPr>
          <p:cNvCxnSpPr>
            <a:cxnSpLocks/>
          </p:cNvCxnSpPr>
          <p:nvPr/>
        </p:nvCxnSpPr>
        <p:spPr>
          <a:xfrm rot="16200000" flipH="1">
            <a:off x="8918048" y="5199931"/>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6" name="Elbow Connector 55">
            <a:extLst>
              <a:ext uri="{FF2B5EF4-FFF2-40B4-BE49-F238E27FC236}">
                <a16:creationId xmlns:a16="http://schemas.microsoft.com/office/drawing/2014/main" id="{8A5FEB28-AD6B-2277-5E5F-92152495B4F2}"/>
              </a:ext>
            </a:extLst>
          </p:cNvPr>
          <p:cNvCxnSpPr>
            <a:cxnSpLocks/>
          </p:cNvCxnSpPr>
          <p:nvPr/>
        </p:nvCxnSpPr>
        <p:spPr>
          <a:xfrm>
            <a:off x="10206187" y="6051662"/>
            <a:ext cx="586301" cy="423029"/>
          </a:xfrm>
          <a:prstGeom prst="bentConnector3">
            <a:avLst>
              <a:gd name="adj1" fmla="val 2739"/>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7324718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BF3FDC-BEC8-EE79-70C2-980D4D876FF6}"/>
              </a:ext>
            </a:extLst>
          </p:cNvPr>
          <p:cNvSpPr>
            <a:spLocks noGrp="1"/>
          </p:cNvSpPr>
          <p:nvPr>
            <p:ph type="title"/>
          </p:nvPr>
        </p:nvSpPr>
        <p:spPr/>
        <p:txBody>
          <a:bodyPr/>
          <a:lstStyle/>
          <a:p>
            <a:r>
              <a:rPr lang="en-IE" dirty="0"/>
              <a:t>Are we nearly there?</a:t>
            </a:r>
          </a:p>
        </p:txBody>
      </p:sp>
      <p:sp>
        <p:nvSpPr>
          <p:cNvPr id="6" name="Content Placeholder 5">
            <a:extLst>
              <a:ext uri="{FF2B5EF4-FFF2-40B4-BE49-F238E27FC236}">
                <a16:creationId xmlns:a16="http://schemas.microsoft.com/office/drawing/2014/main" id="{E9CCC7A1-064D-133D-B360-C78E46FC5E95}"/>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Yes we are :-)</a:t>
            </a:r>
          </a:p>
          <a:p>
            <a:pPr marL="196437" marR="0" indent="-196437" algn="l" defTabSz="430289" rtl="0" latinLnBrk="0">
              <a:lnSpc>
                <a:spcPct val="100000"/>
              </a:lnSpc>
              <a:spcBef>
                <a:spcPts val="2652"/>
              </a:spcBef>
              <a:spcAft>
                <a:spcPts val="0"/>
              </a:spcAft>
              <a:buClrTx/>
              <a:buSzPct val="100000"/>
              <a:buFontTx/>
              <a:buChar char="•"/>
              <a:tabLst/>
            </a:pPr>
            <a:r>
              <a:rPr lang="en-IE" dirty="0"/>
              <a:t>The finals steps are really dependent on what you will do next</a:t>
            </a:r>
          </a:p>
          <a:p>
            <a:pPr lvl="1" indent="-196437" rtl="0">
              <a:spcBef>
                <a:spcPts val="2652"/>
              </a:spcBef>
            </a:pPr>
            <a:r>
              <a:rPr lang="en-IE" dirty="0"/>
              <a:t>What visualisations</a:t>
            </a:r>
          </a:p>
          <a:p>
            <a:pPr lvl="1" indent="-196437" rtl="0">
              <a:spcBef>
                <a:spcPts val="2652"/>
              </a:spcBef>
            </a:pPr>
            <a:r>
              <a:rPr lang="en-IE" dirty="0"/>
              <a:t>What Tools</a:t>
            </a:r>
          </a:p>
          <a:p>
            <a:pPr lvl="1" indent="-196437" rtl="0">
              <a:spcBef>
                <a:spcPts val="2652"/>
              </a:spcBef>
            </a:pPr>
            <a:r>
              <a:rPr lang="en-IE" dirty="0"/>
              <a:t>What Languages</a:t>
            </a:r>
          </a:p>
          <a:p>
            <a:pPr lvl="1" indent="-196437" rtl="0">
              <a:spcBef>
                <a:spcPts val="2652"/>
              </a:spcBef>
            </a:pPr>
            <a:r>
              <a:rPr lang="en-IE" dirty="0"/>
              <a:t>What Algorithms</a:t>
            </a:r>
          </a:p>
          <a:p>
            <a:pPr lvl="1" indent="-196437" rtl="0">
              <a:spcBef>
                <a:spcPts val="2652"/>
              </a:spcBef>
            </a:pPr>
            <a:r>
              <a:rPr lang="en-IE" dirty="0"/>
              <a:t>What APIs, web services, functions</a:t>
            </a:r>
          </a:p>
        </p:txBody>
      </p:sp>
      <p:pic>
        <p:nvPicPr>
          <p:cNvPr id="7" name="Picture 6">
            <a:extLst>
              <a:ext uri="{FF2B5EF4-FFF2-40B4-BE49-F238E27FC236}">
                <a16:creationId xmlns:a16="http://schemas.microsoft.com/office/drawing/2014/main" id="{6CA04CDC-0E13-E2B2-451C-886002C77A8B}"/>
              </a:ext>
            </a:extLst>
          </p:cNvPr>
          <p:cNvPicPr>
            <a:picLocks noChangeAspect="1"/>
          </p:cNvPicPr>
          <p:nvPr/>
        </p:nvPicPr>
        <p:blipFill>
          <a:blip r:embed="rId2"/>
          <a:stretch>
            <a:fillRect/>
          </a:stretch>
        </p:blipFill>
        <p:spPr>
          <a:xfrm>
            <a:off x="8240101" y="2983831"/>
            <a:ext cx="3594961" cy="2524742"/>
          </a:xfrm>
          <a:prstGeom prst="rect">
            <a:avLst/>
          </a:prstGeom>
        </p:spPr>
      </p:pic>
    </p:spTree>
    <p:extLst>
      <p:ext uri="{BB962C8B-B14F-4D97-AF65-F5344CB8AC3E}">
        <p14:creationId xmlns:p14="http://schemas.microsoft.com/office/powerpoint/2010/main" val="807895854"/>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48EA-E84F-9BDC-09B0-8EF41034D371}"/>
              </a:ext>
            </a:extLst>
          </p:cNvPr>
          <p:cNvSpPr>
            <a:spLocks noGrp="1"/>
          </p:cNvSpPr>
          <p:nvPr>
            <p:ph type="title"/>
          </p:nvPr>
        </p:nvSpPr>
        <p:spPr/>
        <p:txBody>
          <a:bodyPr/>
          <a:lstStyle/>
          <a:p>
            <a:r>
              <a:rPr lang="en-IE" dirty="0"/>
              <a:t>For Supervised Machine Learning</a:t>
            </a:r>
          </a:p>
        </p:txBody>
      </p:sp>
      <p:pic>
        <p:nvPicPr>
          <p:cNvPr id="4" name="Picture 3">
            <a:extLst>
              <a:ext uri="{FF2B5EF4-FFF2-40B4-BE49-F238E27FC236}">
                <a16:creationId xmlns:a16="http://schemas.microsoft.com/office/drawing/2014/main" id="{BCC38B63-F004-3537-F5A7-2A2E824272A4}"/>
              </a:ext>
            </a:extLst>
          </p:cNvPr>
          <p:cNvPicPr>
            <a:picLocks noChangeAspect="1"/>
          </p:cNvPicPr>
          <p:nvPr/>
        </p:nvPicPr>
        <p:blipFill>
          <a:blip r:embed="rId2"/>
          <a:stretch>
            <a:fillRect/>
          </a:stretch>
        </p:blipFill>
        <p:spPr>
          <a:xfrm>
            <a:off x="4656221" y="1691580"/>
            <a:ext cx="7794620" cy="4468744"/>
          </a:xfrm>
          <a:prstGeom prst="rect">
            <a:avLst/>
          </a:prstGeom>
        </p:spPr>
      </p:pic>
      <p:sp>
        <p:nvSpPr>
          <p:cNvPr id="3" name="Content Placeholder 2">
            <a:extLst>
              <a:ext uri="{FF2B5EF4-FFF2-40B4-BE49-F238E27FC236}">
                <a16:creationId xmlns:a16="http://schemas.microsoft.com/office/drawing/2014/main" id="{A4835C38-E961-E77C-971B-40634003EA23}"/>
              </a:ext>
            </a:extLst>
          </p:cNvPr>
          <p:cNvSpPr>
            <a:spLocks noGrp="1"/>
          </p:cNvSpPr>
          <p:nvPr>
            <p:ph idx="1"/>
          </p:nvPr>
        </p:nvSpPr>
        <p:spPr>
          <a:xfrm>
            <a:off x="481263" y="1503950"/>
            <a:ext cx="4439653" cy="5206102"/>
          </a:xfrm>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e.g.  Classification, Regression</a:t>
            </a:r>
          </a:p>
          <a:p>
            <a:pPr marL="196437" marR="0" indent="-196437" algn="l" defTabSz="430289" rtl="0" latinLnBrk="0">
              <a:lnSpc>
                <a:spcPct val="100000"/>
              </a:lnSpc>
              <a:spcBef>
                <a:spcPts val="2400"/>
              </a:spcBef>
              <a:spcAft>
                <a:spcPts val="0"/>
              </a:spcAft>
              <a:buClrTx/>
              <a:buSzPct val="100000"/>
              <a:buFontTx/>
              <a:buChar char="•"/>
              <a:tabLst/>
            </a:pPr>
            <a:r>
              <a:rPr lang="en-IE" dirty="0"/>
              <a:t>Training Data set</a:t>
            </a:r>
          </a:p>
          <a:p>
            <a:pPr lvl="1" indent="-196437" rtl="0">
              <a:spcBef>
                <a:spcPts val="400"/>
              </a:spcBef>
            </a:pPr>
            <a:r>
              <a:rPr lang="en-IE" sz="1800" dirty="0"/>
              <a:t>Used to create the ML Model</a:t>
            </a:r>
          </a:p>
          <a:p>
            <a:pPr lvl="1" indent="-196437" rtl="0">
              <a:spcBef>
                <a:spcPts val="400"/>
              </a:spcBef>
            </a:pPr>
            <a:r>
              <a:rPr lang="en-IE" sz="1800" dirty="0"/>
              <a:t>Representative of entire data</a:t>
            </a:r>
          </a:p>
          <a:p>
            <a:pPr marL="196437" marR="0" indent="-196437" algn="l" defTabSz="430289" rtl="0" latinLnBrk="0">
              <a:lnSpc>
                <a:spcPct val="100000"/>
              </a:lnSpc>
              <a:spcBef>
                <a:spcPts val="2400"/>
              </a:spcBef>
              <a:spcAft>
                <a:spcPts val="0"/>
              </a:spcAft>
              <a:buClrTx/>
              <a:buSzPct val="100000"/>
              <a:buFontTx/>
              <a:buChar char="•"/>
              <a:tabLst/>
            </a:pPr>
            <a:r>
              <a:rPr lang="en-IE" dirty="0"/>
              <a:t>Testing Data set</a:t>
            </a:r>
          </a:p>
          <a:p>
            <a:pPr lvl="1" indent="-196437" rtl="0">
              <a:spcBef>
                <a:spcPts val="400"/>
              </a:spcBef>
            </a:pPr>
            <a:r>
              <a:rPr lang="en-IE" sz="1800" dirty="0"/>
              <a:t>Use for testing the ML Model</a:t>
            </a:r>
          </a:p>
          <a:p>
            <a:pPr lvl="1" indent="-196437" rtl="0">
              <a:spcBef>
                <a:spcPts val="400"/>
              </a:spcBef>
            </a:pPr>
            <a:r>
              <a:rPr lang="en-IE" sz="1800" dirty="0"/>
              <a:t>How good is it at making predictions</a:t>
            </a:r>
          </a:p>
          <a:p>
            <a:pPr lvl="1" indent="-196437" rtl="0">
              <a:spcBef>
                <a:spcPts val="400"/>
              </a:spcBef>
            </a:pPr>
            <a:r>
              <a:rPr lang="en-IE" sz="1800" dirty="0"/>
              <a:t>How many predictions are correct</a:t>
            </a:r>
          </a:p>
          <a:p>
            <a:pPr lvl="1" indent="-196437" rtl="0">
              <a:spcBef>
                <a:spcPts val="400"/>
              </a:spcBef>
            </a:pPr>
            <a:r>
              <a:rPr lang="en-IE" sz="1800" dirty="0"/>
              <a:t>How many predictions it got wrong</a:t>
            </a:r>
          </a:p>
          <a:p>
            <a:pPr rtl="0">
              <a:spcBef>
                <a:spcPts val="2400"/>
              </a:spcBef>
            </a:pPr>
            <a:r>
              <a:rPr lang="en-IE" dirty="0"/>
              <a:t>70-30 split</a:t>
            </a:r>
          </a:p>
          <a:p>
            <a:pPr rtl="0">
              <a:spcBef>
                <a:spcPts val="2400"/>
              </a:spcBef>
            </a:pPr>
            <a:r>
              <a:rPr lang="en-IE" dirty="0"/>
              <a:t>60-40 split</a:t>
            </a: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spTree>
    <p:extLst>
      <p:ext uri="{BB962C8B-B14F-4D97-AF65-F5344CB8AC3E}">
        <p14:creationId xmlns:p14="http://schemas.microsoft.com/office/powerpoint/2010/main" val="1759204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B1C0-539F-10E8-8A04-334D0AA3D8CB}"/>
              </a:ext>
            </a:extLst>
          </p:cNvPr>
          <p:cNvSpPr>
            <a:spLocks noGrp="1"/>
          </p:cNvSpPr>
          <p:nvPr>
            <p:ph type="title"/>
          </p:nvPr>
        </p:nvSpPr>
        <p:spPr/>
        <p:txBody>
          <a:bodyPr/>
          <a:lstStyle/>
          <a:p>
            <a:r>
              <a:rPr lang="en-IE" dirty="0"/>
              <a:t>Example – </a:t>
            </a:r>
            <a:r>
              <a:rPr lang="en-IE" dirty="0" err="1"/>
              <a:t>train_test_split</a:t>
            </a:r>
            <a:endParaRPr lang="en-IE" dirty="0"/>
          </a:p>
        </p:txBody>
      </p:sp>
      <p:sp>
        <p:nvSpPr>
          <p:cNvPr id="3" name="Content Placeholder 2">
            <a:extLst>
              <a:ext uri="{FF2B5EF4-FFF2-40B4-BE49-F238E27FC236}">
                <a16:creationId xmlns:a16="http://schemas.microsoft.com/office/drawing/2014/main" id="{56785EA1-3E8F-0A0B-EF0E-AD105F596453}"/>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Will split the data set into 2 different </a:t>
            </a:r>
            <a:r>
              <a:rPr lang="en-IE" dirty="0" err="1"/>
              <a:t>dataframes</a:t>
            </a:r>
            <a:endParaRPr lang="en-IE" dirty="0"/>
          </a:p>
          <a:p>
            <a:pPr marL="196437" marR="0" indent="-196437" algn="l" defTabSz="430289" rtl="0" latinLnBrk="0">
              <a:lnSpc>
                <a:spcPct val="100000"/>
              </a:lnSpc>
              <a:spcBef>
                <a:spcPts val="2652"/>
              </a:spcBef>
              <a:spcAft>
                <a:spcPts val="0"/>
              </a:spcAft>
              <a:buClrTx/>
              <a:buSzPct val="100000"/>
              <a:buFontTx/>
              <a:buChar char="•"/>
              <a:tabLst/>
            </a:pPr>
            <a:r>
              <a:rPr lang="en-IE" dirty="0"/>
              <a:t>Needs to have one of  </a:t>
            </a:r>
            <a:r>
              <a:rPr lang="en-IE" dirty="0" err="1">
                <a:solidFill>
                  <a:schemeClr val="tx1">
                    <a:lumMod val="50000"/>
                    <a:lumOff val="50000"/>
                  </a:schemeClr>
                </a:solidFill>
              </a:rPr>
              <a:t>test_size</a:t>
            </a:r>
            <a:r>
              <a:rPr lang="en-IE" dirty="0">
                <a:solidFill>
                  <a:schemeClr val="tx1">
                    <a:lumMod val="50000"/>
                    <a:lumOff val="50000"/>
                  </a:schemeClr>
                </a:solidFill>
              </a:rPr>
              <a:t> </a:t>
            </a:r>
            <a:r>
              <a:rPr lang="en-IE" dirty="0"/>
              <a:t>or </a:t>
            </a:r>
            <a:r>
              <a:rPr lang="en-IE" dirty="0" err="1">
                <a:solidFill>
                  <a:schemeClr val="tx1">
                    <a:lumMod val="50000"/>
                    <a:lumOff val="50000"/>
                  </a:schemeClr>
                </a:solidFill>
              </a:rPr>
              <a:t>train_size</a:t>
            </a:r>
            <a:r>
              <a:rPr lang="en-IE" dirty="0">
                <a:solidFill>
                  <a:schemeClr val="tx1">
                    <a:lumMod val="50000"/>
                    <a:lumOff val="50000"/>
                  </a:schemeClr>
                </a:solidFill>
              </a:rPr>
              <a:t> </a:t>
            </a:r>
            <a:r>
              <a:rPr lang="en-IE" dirty="0"/>
              <a:t>defined, in range 0 to 1.0</a:t>
            </a:r>
          </a:p>
          <a:p>
            <a:pPr marL="0" marR="0" indent="0" algn="l" defTabSz="430289" rtl="0" latinLnBrk="0">
              <a:lnSpc>
                <a:spcPct val="100000"/>
              </a:lnSpc>
              <a:spcBef>
                <a:spcPts val="2652"/>
              </a:spcBef>
              <a:spcAft>
                <a:spcPts val="0"/>
              </a:spcAft>
              <a:buClrTx/>
              <a:buSzPct val="100000"/>
              <a:buNone/>
              <a:tabLst/>
            </a:pPr>
            <a:r>
              <a:rPr lang="en-IE" sz="1600" dirty="0">
                <a:latin typeface="Courier New" panose="02070309020205020404" pitchFamily="49" charset="0"/>
                <a:cs typeface="Courier New" panose="02070309020205020404" pitchFamily="49" charset="0"/>
              </a:rPr>
              <a:t>from </a:t>
            </a:r>
            <a:r>
              <a:rPr lang="en-IE" sz="1600" dirty="0" err="1">
                <a:latin typeface="Courier New" panose="02070309020205020404" pitchFamily="49" charset="0"/>
                <a:cs typeface="Courier New" panose="02070309020205020404" pitchFamily="49" charset="0"/>
              </a:rPr>
              <a:t>sklearn.model_selection</a:t>
            </a:r>
            <a:r>
              <a:rPr lang="en-IE" sz="1600" dirty="0">
                <a:latin typeface="Courier New" panose="02070309020205020404" pitchFamily="49" charset="0"/>
                <a:cs typeface="Courier New" panose="02070309020205020404" pitchFamily="49" charset="0"/>
              </a:rPr>
              <a:t> import </a:t>
            </a:r>
            <a:r>
              <a:rPr lang="en-IE" sz="1600" dirty="0" err="1">
                <a:latin typeface="Courier New" panose="02070309020205020404" pitchFamily="49" charset="0"/>
                <a:cs typeface="Courier New" panose="02070309020205020404" pitchFamily="49" charset="0"/>
              </a:rPr>
              <a:t>train_test_split</a:t>
            </a: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652"/>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training_data</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testing_data</a:t>
            </a:r>
            <a:r>
              <a:rPr lang="en-IE" sz="1600" dirty="0">
                <a:latin typeface="Courier New" panose="02070309020205020404" pitchFamily="49" charset="0"/>
                <a:cs typeface="Courier New" panose="02070309020205020404" pitchFamily="49" charset="0"/>
              </a:rPr>
              <a:t> = </a:t>
            </a:r>
            <a:r>
              <a:rPr lang="en-IE" sz="1600" dirty="0" err="1">
                <a:latin typeface="Courier New" panose="02070309020205020404" pitchFamily="49" charset="0"/>
                <a:cs typeface="Courier New" panose="02070309020205020404" pitchFamily="49" charset="0"/>
              </a:rPr>
              <a:t>train_test_split</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df</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test_size</a:t>
            </a:r>
            <a:r>
              <a:rPr lang="en-IE" sz="1600" dirty="0">
                <a:latin typeface="Courier New" panose="02070309020205020404" pitchFamily="49" charset="0"/>
                <a:cs typeface="Courier New" panose="02070309020205020404" pitchFamily="49" charset="0"/>
              </a:rPr>
              <a:t>=0.2, </a:t>
            </a:r>
            <a:r>
              <a:rPr lang="en-IE" sz="1600" dirty="0" err="1">
                <a:latin typeface="Courier New" panose="02070309020205020404" pitchFamily="49" charset="0"/>
                <a:cs typeface="Courier New" panose="02070309020205020404" pitchFamily="49" charset="0"/>
              </a:rPr>
              <a:t>random_state</a:t>
            </a:r>
            <a:r>
              <a:rPr lang="en-IE" sz="1600" dirty="0">
                <a:latin typeface="Courier New" panose="02070309020205020404" pitchFamily="49" charset="0"/>
                <a:cs typeface="Courier New" panose="02070309020205020404" pitchFamily="49" charset="0"/>
              </a:rPr>
              <a:t>=25)</a:t>
            </a:r>
          </a:p>
          <a:p>
            <a:pPr rtl="0"/>
            <a:r>
              <a:rPr lang="en-IE" sz="1800" dirty="0"/>
              <a:t>2 Data </a:t>
            </a:r>
            <a:r>
              <a:rPr lang="en-IE" dirty="0"/>
              <a:t>Sets</a:t>
            </a:r>
            <a:r>
              <a:rPr lang="en-IE" sz="1800" dirty="0"/>
              <a:t> are created</a:t>
            </a:r>
          </a:p>
          <a:p>
            <a:pPr lvl="1" rtl="0"/>
            <a:r>
              <a:rPr lang="en-IE" sz="1800" dirty="0"/>
              <a:t>Test Data Set will contain 20% of records,  as defined by parameter</a:t>
            </a:r>
          </a:p>
          <a:p>
            <a:pPr lvl="1" rtl="0"/>
            <a:r>
              <a:rPr lang="en-IE" sz="1800" dirty="0"/>
              <a:t>Training Data Set will contain 80% of records,  calculated by default from </a:t>
            </a:r>
            <a:r>
              <a:rPr lang="en-IE" sz="1800" dirty="0" err="1">
                <a:solidFill>
                  <a:schemeClr val="tx1">
                    <a:lumMod val="50000"/>
                    <a:lumOff val="50000"/>
                  </a:schemeClr>
                </a:solidFill>
              </a:rPr>
              <a:t>test_size</a:t>
            </a:r>
            <a:r>
              <a:rPr lang="en-IE" sz="1800" dirty="0">
                <a:solidFill>
                  <a:schemeClr val="tx1">
                    <a:lumMod val="50000"/>
                    <a:lumOff val="50000"/>
                  </a:schemeClr>
                </a:solidFill>
              </a:rPr>
              <a:t> </a:t>
            </a:r>
            <a:r>
              <a:rPr lang="en-IE" sz="1800" dirty="0"/>
              <a:t>parameter</a:t>
            </a:r>
          </a:p>
          <a:p>
            <a:pPr lvl="1" rtl="0"/>
            <a:endParaRPr lang="en-IE" sz="1800" dirty="0">
              <a:latin typeface="Courier New" panose="02070309020205020404" pitchFamily="49" charset="0"/>
              <a:cs typeface="Courier New" panose="02070309020205020404" pitchFamily="49" charset="0"/>
            </a:endParaRPr>
          </a:p>
          <a:p>
            <a:pPr rtl="0"/>
            <a:r>
              <a:rPr lang="en-IE" dirty="0">
                <a:cs typeface="Courier New" panose="02070309020205020404" pitchFamily="49" charset="0"/>
              </a:rPr>
              <a:t>Limitation might result in Training and Test not having representative numbers of each Target value</a:t>
            </a:r>
          </a:p>
        </p:txBody>
      </p:sp>
    </p:spTree>
    <p:extLst>
      <p:ext uri="{BB962C8B-B14F-4D97-AF65-F5344CB8AC3E}">
        <p14:creationId xmlns:p14="http://schemas.microsoft.com/office/powerpoint/2010/main" val="424503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358E-9026-17F1-3E87-4D691D905A9E}"/>
              </a:ext>
            </a:extLst>
          </p:cNvPr>
          <p:cNvSpPr>
            <a:spLocks noGrp="1"/>
          </p:cNvSpPr>
          <p:nvPr>
            <p:ph type="title"/>
          </p:nvPr>
        </p:nvSpPr>
        <p:spPr/>
        <p:txBody>
          <a:bodyPr/>
          <a:lstStyle/>
          <a:p>
            <a:r>
              <a:rPr lang="en-IE" dirty="0"/>
              <a:t>Example – Using proportional sampling</a:t>
            </a:r>
          </a:p>
        </p:txBody>
      </p:sp>
      <p:sp>
        <p:nvSpPr>
          <p:cNvPr id="3" name="Content Placeholder 2">
            <a:extLst>
              <a:ext uri="{FF2B5EF4-FFF2-40B4-BE49-F238E27FC236}">
                <a16:creationId xmlns:a16="http://schemas.microsoft.com/office/drawing/2014/main" id="{0123F305-2EF5-75B8-4291-F9C6089A6DE5}"/>
              </a:ext>
            </a:extLst>
          </p:cNvPr>
          <p:cNvSpPr>
            <a:spLocks noGrp="1"/>
          </p:cNvSpPr>
          <p:nvPr>
            <p:ph idx="1"/>
          </p:nvPr>
        </p:nvSpPr>
        <p:spPr>
          <a:xfrm>
            <a:off x="678660" y="1553865"/>
            <a:ext cx="6107151" cy="4991596"/>
          </a:xfrm>
        </p:spPr>
        <p:txBody>
          <a:bodyPr/>
          <a:lstStyle/>
          <a:p>
            <a:pPr>
              <a:buFont typeface="Arial" panose="020B0604020202020204" pitchFamily="34" charset="0"/>
              <a:buChar char="•"/>
            </a:pPr>
            <a:r>
              <a:rPr lang="en-GB" dirty="0"/>
              <a:t>Stratified Sampling</a:t>
            </a:r>
          </a:p>
          <a:p>
            <a:pPr>
              <a:buFont typeface="Arial" panose="020B0604020202020204" pitchFamily="34" charset="0"/>
              <a:buChar char="•"/>
            </a:pPr>
            <a:r>
              <a:rPr lang="en-GB" dirty="0"/>
              <a:t>Divide the population into subgroups or into strata, and instances are sampled from each stratum to guarantee that the test set is representative of the entire population.</a:t>
            </a:r>
          </a:p>
          <a:p>
            <a:pPr>
              <a:buFont typeface="Arial" panose="020B0604020202020204" pitchFamily="34" charset="0"/>
              <a:buChar char="•"/>
            </a:pPr>
            <a:r>
              <a:rPr lang="en-GB" dirty="0"/>
              <a:t>Stratified sampling is different from simple random sampling, which involves the random selection of data from the entire population so that each possible sample is equally likely to occur.</a:t>
            </a:r>
          </a:p>
          <a:p>
            <a:pPr>
              <a:buFont typeface="Arial" panose="020B0604020202020204" pitchFamily="34" charset="0"/>
              <a:buChar char="•"/>
            </a:pPr>
            <a:r>
              <a:rPr lang="en-GB" dirty="0"/>
              <a:t>A random sample is taken from </a:t>
            </a:r>
            <a:r>
              <a:rPr lang="en-GB" dirty="0">
                <a:solidFill>
                  <a:srgbClr val="0070C0"/>
                </a:solidFill>
              </a:rPr>
              <a:t>each stratum in direct proportion to the size of the stratum compared to the population</a:t>
            </a:r>
            <a:r>
              <a:rPr lang="en-GB" dirty="0"/>
              <a:t>, so each possible sample is equally likely to occur.</a:t>
            </a: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pic>
        <p:nvPicPr>
          <p:cNvPr id="9218" name="Picture 2" descr="Chapter 1">
            <a:extLst>
              <a:ext uri="{FF2B5EF4-FFF2-40B4-BE49-F238E27FC236}">
                <a16:creationId xmlns:a16="http://schemas.microsoft.com/office/drawing/2014/main" id="{A8B758D2-AE97-6069-A9D4-515A28DBB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1858913"/>
            <a:ext cx="53721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18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BC93-FF02-F7CB-3DB1-7A25C63DF20A}"/>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BB9C8BC4-ACA7-0798-657B-8F96BA542B1D}"/>
              </a:ext>
            </a:extLst>
          </p:cNvPr>
          <p:cNvSpPr>
            <a:spLocks noGrp="1"/>
          </p:cNvSpPr>
          <p:nvPr>
            <p:ph idx="1"/>
          </p:nvPr>
        </p:nvSpPr>
        <p:spPr>
          <a:xfrm>
            <a:off x="570372" y="1553865"/>
            <a:ext cx="11617614" cy="4991596"/>
          </a:xfrm>
        </p:spPr>
        <p:txBody>
          <a:bodyPr/>
          <a:lstStyle/>
          <a:p>
            <a:pPr marL="0" marR="0" indent="0" algn="l" defTabSz="430289" rtl="0" latinLnBrk="0">
              <a:lnSpc>
                <a:spcPct val="100000"/>
              </a:lnSpc>
              <a:spcBef>
                <a:spcPts val="2652"/>
              </a:spcBef>
              <a:spcAft>
                <a:spcPts val="0"/>
              </a:spcAft>
              <a:buClrTx/>
              <a:buSzPct val="100000"/>
              <a:buNone/>
              <a:tabLst/>
            </a:pPr>
            <a:r>
              <a:rPr lang="en-IE" sz="1600" dirty="0">
                <a:latin typeface="Courier New" panose="02070309020205020404" pitchFamily="49" charset="0"/>
                <a:cs typeface="Courier New" panose="02070309020205020404" pitchFamily="49" charset="0"/>
              </a:rPr>
              <a:t>from </a:t>
            </a:r>
            <a:r>
              <a:rPr lang="en-IE" sz="1600" dirty="0" err="1">
                <a:latin typeface="Courier New" panose="02070309020205020404" pitchFamily="49" charset="0"/>
                <a:cs typeface="Courier New" panose="02070309020205020404" pitchFamily="49" charset="0"/>
              </a:rPr>
              <a:t>sklearn.model_selection</a:t>
            </a:r>
            <a:r>
              <a:rPr lang="en-IE" sz="1600" dirty="0">
                <a:latin typeface="Courier New" panose="02070309020205020404" pitchFamily="49" charset="0"/>
                <a:cs typeface="Courier New" panose="02070309020205020404" pitchFamily="49" charset="0"/>
              </a:rPr>
              <a:t> import </a:t>
            </a:r>
            <a:r>
              <a:rPr lang="en-IE" sz="1600" dirty="0" err="1">
                <a:latin typeface="Courier New" panose="02070309020205020404" pitchFamily="49" charset="0"/>
                <a:cs typeface="Courier New" panose="02070309020205020404" pitchFamily="49" charset="0"/>
              </a:rPr>
              <a:t>train_test_split</a:t>
            </a: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2652"/>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training_data</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testing_data</a:t>
            </a:r>
            <a:r>
              <a:rPr lang="en-IE" sz="1600" dirty="0">
                <a:latin typeface="Courier New" panose="02070309020205020404" pitchFamily="49" charset="0"/>
                <a:cs typeface="Courier New" panose="02070309020205020404" pitchFamily="49" charset="0"/>
              </a:rPr>
              <a:t> = </a:t>
            </a:r>
            <a:r>
              <a:rPr lang="en-IE" sz="1600" dirty="0" err="1">
                <a:latin typeface="Courier New" panose="02070309020205020404" pitchFamily="49" charset="0"/>
                <a:cs typeface="Courier New" panose="02070309020205020404" pitchFamily="49" charset="0"/>
              </a:rPr>
              <a:t>train_test_split</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df</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test_size</a:t>
            </a:r>
            <a:r>
              <a:rPr lang="en-IE" sz="1600" dirty="0">
                <a:latin typeface="Courier New" panose="02070309020205020404" pitchFamily="49" charset="0"/>
                <a:cs typeface="Courier New" panose="02070309020205020404" pitchFamily="49" charset="0"/>
              </a:rPr>
              <a:t>=0.2, </a:t>
            </a:r>
            <a:r>
              <a:rPr lang="en-IE" sz="1600" dirty="0" err="1">
                <a:latin typeface="Courier New" panose="02070309020205020404" pitchFamily="49" charset="0"/>
                <a:cs typeface="Courier New" panose="02070309020205020404" pitchFamily="49" charset="0"/>
              </a:rPr>
              <a:t>random_state</a:t>
            </a:r>
            <a:r>
              <a:rPr lang="en-IE" sz="1600" dirty="0">
                <a:latin typeface="Courier New" panose="02070309020205020404" pitchFamily="49" charset="0"/>
                <a:cs typeface="Courier New" panose="02070309020205020404" pitchFamily="49" charset="0"/>
              </a:rPr>
              <a:t>=25, </a:t>
            </a:r>
            <a:r>
              <a:rPr lang="en-IE" sz="1600" b="1" dirty="0">
                <a:solidFill>
                  <a:srgbClr val="0070C0"/>
                </a:solidFill>
                <a:latin typeface="Courier New" panose="02070309020205020404" pitchFamily="49" charset="0"/>
                <a:cs typeface="Courier New" panose="02070309020205020404" pitchFamily="49" charset="0"/>
              </a:rPr>
              <a:t>stratify=y</a:t>
            </a:r>
            <a:r>
              <a:rPr lang="en-IE" sz="1600" dirty="0">
                <a:latin typeface="Courier New" panose="02070309020205020404" pitchFamily="49" charset="0"/>
                <a:cs typeface="Courier New" panose="02070309020205020404" pitchFamily="49" charset="0"/>
              </a:rPr>
              <a:t>)</a:t>
            </a:r>
          </a:p>
          <a:p>
            <a:pPr marL="196437" marR="0" indent="-196437" algn="l" defTabSz="430289" rtl="0" latinLnBrk="0">
              <a:lnSpc>
                <a:spcPct val="100000"/>
              </a:lnSpc>
              <a:spcBef>
                <a:spcPts val="2652"/>
              </a:spcBef>
              <a:spcAft>
                <a:spcPts val="0"/>
              </a:spcAft>
              <a:buClrTx/>
              <a:buSzPct val="100000"/>
              <a:buFontTx/>
              <a:buChar char="•"/>
              <a:tabLst/>
            </a:pPr>
            <a:endParaRPr lang="en-IE" sz="1600" dirty="0"/>
          </a:p>
        </p:txBody>
      </p:sp>
    </p:spTree>
    <p:extLst>
      <p:ext uri="{BB962C8B-B14F-4D97-AF65-F5344CB8AC3E}">
        <p14:creationId xmlns:p14="http://schemas.microsoft.com/office/powerpoint/2010/main" val="3355302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180A-7C64-0136-BAF9-AE663862E929}"/>
              </a:ext>
            </a:extLst>
          </p:cNvPr>
          <p:cNvSpPr>
            <a:spLocks noGrp="1"/>
          </p:cNvSpPr>
          <p:nvPr>
            <p:ph type="title"/>
          </p:nvPr>
        </p:nvSpPr>
        <p:spPr/>
        <p:txBody>
          <a:bodyPr/>
          <a:lstStyle/>
          <a:p>
            <a:r>
              <a:rPr lang="en-IE" dirty="0"/>
              <a:t>Example – Using proportional sampling</a:t>
            </a:r>
          </a:p>
        </p:txBody>
      </p:sp>
      <p:sp>
        <p:nvSpPr>
          <p:cNvPr id="3" name="Content Placeholder 2">
            <a:extLst>
              <a:ext uri="{FF2B5EF4-FFF2-40B4-BE49-F238E27FC236}">
                <a16:creationId xmlns:a16="http://schemas.microsoft.com/office/drawing/2014/main" id="{65BDC9B4-B6D7-6BAA-EDFE-5AAAA3B94A54}"/>
              </a:ext>
            </a:extLst>
          </p:cNvPr>
          <p:cNvSpPr>
            <a:spLocks noGrp="1"/>
          </p:cNvSpPr>
          <p:nvPr>
            <p:ph idx="1"/>
          </p:nvPr>
        </p:nvSpPr>
        <p:spPr>
          <a:xfrm>
            <a:off x="678659" y="1553865"/>
            <a:ext cx="11413077" cy="4991596"/>
          </a:xfrm>
        </p:spPr>
        <p:txBody>
          <a:bodyPr/>
          <a:lstStyle/>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#After the data is prepared, we can now divide the data into the Training and Test data sets.</a:t>
            </a: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import random</a:t>
            </a:r>
          </a:p>
          <a:p>
            <a:pPr marL="0" marR="0" indent="0" algn="l" defTabSz="430289" rtl="0" latinLnBrk="0">
              <a:lnSpc>
                <a:spcPct val="100000"/>
              </a:lnSpc>
              <a:spcBef>
                <a:spcPts val="400"/>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random.seed</a:t>
            </a:r>
            <a:r>
              <a:rPr lang="en-IE" sz="1600" dirty="0">
                <a:latin typeface="Courier New" panose="02070309020205020404" pitchFamily="49" charset="0"/>
                <a:cs typeface="Courier New" panose="02070309020205020404" pitchFamily="49" charset="0"/>
              </a:rPr>
              <a:t>(3434200)</a:t>
            </a:r>
          </a:p>
          <a:p>
            <a:pPr marL="0" marR="0" indent="0" algn="l" defTabSz="430289" rtl="0" latinLnBrk="0">
              <a:lnSpc>
                <a:spcPct val="100000"/>
              </a:lnSpc>
              <a:spcBef>
                <a:spcPts val="4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 use </a:t>
            </a:r>
            <a:r>
              <a:rPr lang="en-IE" sz="1600" dirty="0">
                <a:solidFill>
                  <a:srgbClr val="C00000"/>
                </a:solidFill>
                <a:latin typeface="Courier New" panose="02070309020205020404" pitchFamily="49" charset="0"/>
                <a:cs typeface="Courier New" panose="02070309020205020404" pitchFamily="49" charset="0"/>
              </a:rPr>
              <a:t>Stratified sampling </a:t>
            </a:r>
            <a:r>
              <a:rPr lang="en-IE" sz="1600" dirty="0">
                <a:latin typeface="Courier New" panose="02070309020205020404" pitchFamily="49" charset="0"/>
                <a:cs typeface="Courier New" panose="02070309020205020404" pitchFamily="49" charset="0"/>
              </a:rPr>
              <a:t>to divide the data</a:t>
            </a: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from </a:t>
            </a:r>
            <a:r>
              <a:rPr lang="en-IE" sz="1600" dirty="0" err="1">
                <a:latin typeface="Courier New" panose="02070309020205020404" pitchFamily="49" charset="0"/>
                <a:cs typeface="Courier New" panose="02070309020205020404" pitchFamily="49" charset="0"/>
              </a:rPr>
              <a:t>sklearn.model_selection</a:t>
            </a:r>
            <a:r>
              <a:rPr lang="en-IE" sz="1600" dirty="0">
                <a:latin typeface="Courier New" panose="02070309020205020404" pitchFamily="49" charset="0"/>
                <a:cs typeface="Courier New" panose="02070309020205020404" pitchFamily="49" charset="0"/>
              </a:rPr>
              <a:t> import </a:t>
            </a:r>
            <a:r>
              <a:rPr lang="en-IE" sz="1600" dirty="0" err="1">
                <a:latin typeface="Courier New" panose="02070309020205020404" pitchFamily="49" charset="0"/>
                <a:cs typeface="Courier New" panose="02070309020205020404" pitchFamily="49" charset="0"/>
              </a:rPr>
              <a:t>StratifiedShuffleSplit</a:t>
            </a: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split = </a:t>
            </a:r>
            <a:r>
              <a:rPr lang="en-IE" sz="1600" dirty="0" err="1">
                <a:latin typeface="Courier New" panose="02070309020205020404" pitchFamily="49" charset="0"/>
                <a:cs typeface="Courier New" panose="02070309020205020404" pitchFamily="49" charset="0"/>
              </a:rPr>
              <a:t>StratifiedShuffleSplit</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n_splits</a:t>
            </a:r>
            <a:r>
              <a:rPr lang="en-IE" sz="1600" dirty="0">
                <a:latin typeface="Courier New" panose="02070309020205020404" pitchFamily="49" charset="0"/>
                <a:cs typeface="Courier New" panose="02070309020205020404" pitchFamily="49" charset="0"/>
              </a:rPr>
              <a:t>=10, </a:t>
            </a:r>
            <a:r>
              <a:rPr lang="en-IE" sz="1600" dirty="0" err="1">
                <a:latin typeface="Courier New" panose="02070309020205020404" pitchFamily="49" charset="0"/>
                <a:cs typeface="Courier New" panose="02070309020205020404" pitchFamily="49" charset="0"/>
              </a:rPr>
              <a:t>test_size</a:t>
            </a:r>
            <a:r>
              <a:rPr lang="en-IE" sz="1600" dirty="0">
                <a:latin typeface="Courier New" panose="02070309020205020404" pitchFamily="49" charset="0"/>
                <a:cs typeface="Courier New" panose="02070309020205020404" pitchFamily="49" charset="0"/>
              </a:rPr>
              <a:t> = 0.2, </a:t>
            </a:r>
            <a:r>
              <a:rPr lang="en-IE" sz="1600" dirty="0" err="1">
                <a:latin typeface="Courier New" panose="02070309020205020404" pitchFamily="49" charset="0"/>
                <a:cs typeface="Courier New" panose="02070309020205020404" pitchFamily="49" charset="0"/>
              </a:rPr>
              <a:t>random_state</a:t>
            </a:r>
            <a:r>
              <a:rPr lang="en-IE" sz="1600" dirty="0">
                <a:latin typeface="Courier New" panose="02070309020205020404" pitchFamily="49" charset="0"/>
                <a:cs typeface="Courier New" panose="02070309020205020404" pitchFamily="49" charset="0"/>
              </a:rPr>
              <a:t>=18)</a:t>
            </a:r>
          </a:p>
          <a:p>
            <a:pPr marL="0" marR="0" indent="0" algn="l" defTabSz="430289" rtl="0" latinLnBrk="0">
              <a:lnSpc>
                <a:spcPct val="100000"/>
              </a:lnSpc>
              <a:spcBef>
                <a:spcPts val="4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for </a:t>
            </a:r>
            <a:r>
              <a:rPr lang="en-IE" sz="1600" dirty="0" err="1">
                <a:latin typeface="Courier New" panose="02070309020205020404" pitchFamily="49" charset="0"/>
                <a:cs typeface="Courier New" panose="02070309020205020404" pitchFamily="49" charset="0"/>
              </a:rPr>
              <a:t>train_index</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test_index</a:t>
            </a:r>
            <a:r>
              <a:rPr lang="en-IE" sz="1600" dirty="0">
                <a:latin typeface="Courier New" panose="02070309020205020404" pitchFamily="49" charset="0"/>
                <a:cs typeface="Courier New" panose="02070309020205020404" pitchFamily="49" charset="0"/>
              </a:rPr>
              <a:t> in </a:t>
            </a:r>
            <a:r>
              <a:rPr lang="en-IE" sz="1600" dirty="0" err="1">
                <a:latin typeface="Courier New" panose="02070309020205020404" pitchFamily="49" charset="0"/>
                <a:cs typeface="Courier New" panose="02070309020205020404" pitchFamily="49" charset="0"/>
              </a:rPr>
              <a:t>split.split</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df_new</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df_new</a:t>
            </a:r>
            <a:r>
              <a:rPr lang="en-IE" sz="1600" dirty="0">
                <a:latin typeface="Courier New" panose="02070309020205020404" pitchFamily="49" charset="0"/>
                <a:cs typeface="Courier New" panose="02070309020205020404" pitchFamily="49" charset="0"/>
              </a:rPr>
              <a:t>['y']):</a:t>
            </a: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train_set</a:t>
            </a:r>
            <a:r>
              <a:rPr lang="en-IE" sz="1600" dirty="0">
                <a:latin typeface="Courier New" panose="02070309020205020404" pitchFamily="49" charset="0"/>
                <a:cs typeface="Courier New" panose="02070309020205020404" pitchFamily="49" charset="0"/>
              </a:rPr>
              <a:t> = </a:t>
            </a:r>
            <a:r>
              <a:rPr lang="en-IE" sz="1600" dirty="0" err="1">
                <a:latin typeface="Courier New" panose="02070309020205020404" pitchFamily="49" charset="0"/>
                <a:cs typeface="Courier New" panose="02070309020205020404" pitchFamily="49" charset="0"/>
              </a:rPr>
              <a:t>df_new.loc</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train_index</a:t>
            </a:r>
            <a:r>
              <a:rPr lang="en-IE" sz="16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test_set</a:t>
            </a:r>
            <a:r>
              <a:rPr lang="en-IE" sz="1600" dirty="0">
                <a:latin typeface="Courier New" panose="02070309020205020404" pitchFamily="49" charset="0"/>
                <a:cs typeface="Courier New" panose="02070309020205020404" pitchFamily="49" charset="0"/>
              </a:rPr>
              <a:t> = </a:t>
            </a:r>
            <a:r>
              <a:rPr lang="en-IE" sz="1600" dirty="0" err="1">
                <a:latin typeface="Courier New" panose="02070309020205020404" pitchFamily="49" charset="0"/>
                <a:cs typeface="Courier New" panose="02070309020205020404" pitchFamily="49" charset="0"/>
              </a:rPr>
              <a:t>df_new.loc</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test_index</a:t>
            </a:r>
            <a:r>
              <a:rPr lang="en-IE" sz="16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4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D89D93F8-560A-1AA3-F390-120682FC149F}"/>
              </a:ext>
            </a:extLst>
          </p:cNvPr>
          <p:cNvSpPr txBox="1"/>
          <p:nvPr/>
        </p:nvSpPr>
        <p:spPr>
          <a:xfrm>
            <a:off x="2452154" y="6386076"/>
            <a:ext cx="97398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mj-lt"/>
                <a:ea typeface="+mj-ea"/>
                <a:cs typeface="+mj-cs"/>
                <a:sym typeface="Helvetica Neue Light"/>
              </a:rPr>
              <a:t>Stratified Sampling ensure proportional representation in each sub-group</a:t>
            </a:r>
          </a:p>
        </p:txBody>
      </p:sp>
    </p:spTree>
    <p:extLst>
      <p:ext uri="{BB962C8B-B14F-4D97-AF65-F5344CB8AC3E}">
        <p14:creationId xmlns:p14="http://schemas.microsoft.com/office/powerpoint/2010/main" val="601976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180A-7C64-0136-BAF9-AE663862E929}"/>
              </a:ext>
            </a:extLst>
          </p:cNvPr>
          <p:cNvSpPr>
            <a:spLocks noGrp="1"/>
          </p:cNvSpPr>
          <p:nvPr>
            <p:ph type="title"/>
          </p:nvPr>
        </p:nvSpPr>
        <p:spPr/>
        <p:txBody>
          <a:bodyPr/>
          <a:lstStyle/>
          <a:p>
            <a:r>
              <a:rPr lang="en-IE" dirty="0"/>
              <a:t>Example – Using proportional sampling</a:t>
            </a:r>
          </a:p>
        </p:txBody>
      </p:sp>
      <p:sp>
        <p:nvSpPr>
          <p:cNvPr id="3" name="Content Placeholder 2">
            <a:extLst>
              <a:ext uri="{FF2B5EF4-FFF2-40B4-BE49-F238E27FC236}">
                <a16:creationId xmlns:a16="http://schemas.microsoft.com/office/drawing/2014/main" id="{65BDC9B4-B6D7-6BAA-EDFE-5AAAA3B94A54}"/>
              </a:ext>
            </a:extLst>
          </p:cNvPr>
          <p:cNvSpPr>
            <a:spLocks noGrp="1"/>
          </p:cNvSpPr>
          <p:nvPr>
            <p:ph idx="1"/>
          </p:nvPr>
        </p:nvSpPr>
        <p:spPr>
          <a:xfrm>
            <a:off x="678659" y="1553865"/>
            <a:ext cx="11413077" cy="4991596"/>
          </a:xfrm>
        </p:spPr>
        <p:txBody>
          <a:bodyPr/>
          <a:lstStyle/>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#After the data is prepared, we can now divide the data into the Training and Test data sets.</a:t>
            </a: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import random</a:t>
            </a:r>
          </a:p>
          <a:p>
            <a:pPr marL="0" marR="0" indent="0" algn="l" defTabSz="430289" rtl="0" latinLnBrk="0">
              <a:lnSpc>
                <a:spcPct val="100000"/>
              </a:lnSpc>
              <a:spcBef>
                <a:spcPts val="400"/>
              </a:spcBef>
              <a:spcAft>
                <a:spcPts val="0"/>
              </a:spcAft>
              <a:buClrTx/>
              <a:buSzPct val="100000"/>
              <a:buNone/>
              <a:tabLst/>
            </a:pPr>
            <a:r>
              <a:rPr lang="en-IE" sz="1600" dirty="0" err="1">
                <a:latin typeface="Courier New" panose="02070309020205020404" pitchFamily="49" charset="0"/>
                <a:cs typeface="Courier New" panose="02070309020205020404" pitchFamily="49" charset="0"/>
              </a:rPr>
              <a:t>random.seed</a:t>
            </a:r>
            <a:r>
              <a:rPr lang="en-IE" sz="1600" dirty="0">
                <a:latin typeface="Courier New" panose="02070309020205020404" pitchFamily="49" charset="0"/>
                <a:cs typeface="Courier New" panose="02070309020205020404" pitchFamily="49" charset="0"/>
              </a:rPr>
              <a:t>(3434200)</a:t>
            </a:r>
          </a:p>
          <a:p>
            <a:pPr marL="0" marR="0" indent="0" algn="l" defTabSz="430289" rtl="0" latinLnBrk="0">
              <a:lnSpc>
                <a:spcPct val="100000"/>
              </a:lnSpc>
              <a:spcBef>
                <a:spcPts val="4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 use </a:t>
            </a:r>
            <a:r>
              <a:rPr lang="en-IE" sz="1600" dirty="0">
                <a:solidFill>
                  <a:srgbClr val="C00000"/>
                </a:solidFill>
                <a:latin typeface="Courier New" panose="02070309020205020404" pitchFamily="49" charset="0"/>
                <a:cs typeface="Courier New" panose="02070309020205020404" pitchFamily="49" charset="0"/>
              </a:rPr>
              <a:t>Stratified sampling </a:t>
            </a:r>
            <a:r>
              <a:rPr lang="en-IE" sz="1600" dirty="0">
                <a:latin typeface="Courier New" panose="02070309020205020404" pitchFamily="49" charset="0"/>
                <a:cs typeface="Courier New" panose="02070309020205020404" pitchFamily="49" charset="0"/>
              </a:rPr>
              <a:t>to divide the data</a:t>
            </a: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from </a:t>
            </a:r>
            <a:r>
              <a:rPr lang="en-IE" sz="1600" dirty="0" err="1">
                <a:latin typeface="Courier New" panose="02070309020205020404" pitchFamily="49" charset="0"/>
                <a:cs typeface="Courier New" panose="02070309020205020404" pitchFamily="49" charset="0"/>
              </a:rPr>
              <a:t>sklearn.model_selection</a:t>
            </a:r>
            <a:r>
              <a:rPr lang="en-IE" sz="1600" dirty="0">
                <a:latin typeface="Courier New" panose="02070309020205020404" pitchFamily="49" charset="0"/>
                <a:cs typeface="Courier New" panose="02070309020205020404" pitchFamily="49" charset="0"/>
              </a:rPr>
              <a:t> import </a:t>
            </a:r>
            <a:r>
              <a:rPr lang="en-IE" sz="1600" dirty="0" err="1">
                <a:latin typeface="Courier New" panose="02070309020205020404" pitchFamily="49" charset="0"/>
                <a:cs typeface="Courier New" panose="02070309020205020404" pitchFamily="49" charset="0"/>
              </a:rPr>
              <a:t>StratifiedShuffleSplit</a:t>
            </a: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split = </a:t>
            </a:r>
            <a:r>
              <a:rPr lang="en-IE" sz="1600" dirty="0" err="1">
                <a:latin typeface="Courier New" panose="02070309020205020404" pitchFamily="49" charset="0"/>
                <a:cs typeface="Courier New" panose="02070309020205020404" pitchFamily="49" charset="0"/>
              </a:rPr>
              <a:t>StratifiedShuffleSplit</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n_splits</a:t>
            </a:r>
            <a:r>
              <a:rPr lang="en-IE" sz="1600" dirty="0">
                <a:latin typeface="Courier New" panose="02070309020205020404" pitchFamily="49" charset="0"/>
                <a:cs typeface="Courier New" panose="02070309020205020404" pitchFamily="49" charset="0"/>
              </a:rPr>
              <a:t>=10, </a:t>
            </a:r>
            <a:r>
              <a:rPr lang="en-IE" sz="1600" dirty="0" err="1">
                <a:latin typeface="Courier New" panose="02070309020205020404" pitchFamily="49" charset="0"/>
                <a:cs typeface="Courier New" panose="02070309020205020404" pitchFamily="49" charset="0"/>
              </a:rPr>
              <a:t>test_size</a:t>
            </a:r>
            <a:r>
              <a:rPr lang="en-IE" sz="1600" dirty="0">
                <a:latin typeface="Courier New" panose="02070309020205020404" pitchFamily="49" charset="0"/>
                <a:cs typeface="Courier New" panose="02070309020205020404" pitchFamily="49" charset="0"/>
              </a:rPr>
              <a:t> = 0.2, </a:t>
            </a:r>
            <a:r>
              <a:rPr lang="en-IE" sz="1600" dirty="0" err="1">
                <a:latin typeface="Courier New" panose="02070309020205020404" pitchFamily="49" charset="0"/>
                <a:cs typeface="Courier New" panose="02070309020205020404" pitchFamily="49" charset="0"/>
              </a:rPr>
              <a:t>random_state</a:t>
            </a:r>
            <a:r>
              <a:rPr lang="en-IE" sz="1600" dirty="0">
                <a:latin typeface="Courier New" panose="02070309020205020404" pitchFamily="49" charset="0"/>
                <a:cs typeface="Courier New" panose="02070309020205020404" pitchFamily="49" charset="0"/>
              </a:rPr>
              <a:t>=18)</a:t>
            </a:r>
          </a:p>
          <a:p>
            <a:pPr marL="0" marR="0" indent="0" algn="l" defTabSz="430289" rtl="0" latinLnBrk="0">
              <a:lnSpc>
                <a:spcPct val="100000"/>
              </a:lnSpc>
              <a:spcBef>
                <a:spcPts val="4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for </a:t>
            </a:r>
            <a:r>
              <a:rPr lang="en-IE" sz="1600" dirty="0" err="1">
                <a:latin typeface="Courier New" panose="02070309020205020404" pitchFamily="49" charset="0"/>
                <a:cs typeface="Courier New" panose="02070309020205020404" pitchFamily="49" charset="0"/>
              </a:rPr>
              <a:t>train_index</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test_index</a:t>
            </a:r>
            <a:r>
              <a:rPr lang="en-IE" sz="1600" dirty="0">
                <a:latin typeface="Courier New" panose="02070309020205020404" pitchFamily="49" charset="0"/>
                <a:cs typeface="Courier New" panose="02070309020205020404" pitchFamily="49" charset="0"/>
              </a:rPr>
              <a:t> in </a:t>
            </a:r>
            <a:r>
              <a:rPr lang="en-IE" sz="1600" dirty="0" err="1">
                <a:latin typeface="Courier New" panose="02070309020205020404" pitchFamily="49" charset="0"/>
                <a:cs typeface="Courier New" panose="02070309020205020404" pitchFamily="49" charset="0"/>
              </a:rPr>
              <a:t>split.split</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df_new</a:t>
            </a: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df_new</a:t>
            </a:r>
            <a:r>
              <a:rPr lang="en-IE" sz="1600" dirty="0">
                <a:latin typeface="Courier New" panose="02070309020205020404" pitchFamily="49" charset="0"/>
                <a:cs typeface="Courier New" panose="02070309020205020404" pitchFamily="49" charset="0"/>
              </a:rPr>
              <a:t>['y']):</a:t>
            </a: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train_set</a:t>
            </a:r>
            <a:r>
              <a:rPr lang="en-IE" sz="1600" dirty="0">
                <a:latin typeface="Courier New" panose="02070309020205020404" pitchFamily="49" charset="0"/>
                <a:cs typeface="Courier New" panose="02070309020205020404" pitchFamily="49" charset="0"/>
              </a:rPr>
              <a:t> = </a:t>
            </a:r>
            <a:r>
              <a:rPr lang="en-IE" sz="1600" dirty="0" err="1">
                <a:latin typeface="Courier New" panose="02070309020205020404" pitchFamily="49" charset="0"/>
                <a:cs typeface="Courier New" panose="02070309020205020404" pitchFamily="49" charset="0"/>
              </a:rPr>
              <a:t>df_new.loc</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train_index</a:t>
            </a:r>
            <a:r>
              <a:rPr lang="en-IE" sz="16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400"/>
              </a:spcBef>
              <a:spcAft>
                <a:spcPts val="0"/>
              </a:spcAft>
              <a:buClrTx/>
              <a:buSzPct val="100000"/>
              <a:buNone/>
              <a:tabLst/>
            </a:pPr>
            <a:r>
              <a:rPr lang="en-IE" sz="1600" dirty="0">
                <a:latin typeface="Courier New" panose="02070309020205020404" pitchFamily="49" charset="0"/>
                <a:cs typeface="Courier New" panose="02070309020205020404" pitchFamily="49" charset="0"/>
              </a:rPr>
              <a:t>   </a:t>
            </a:r>
            <a:r>
              <a:rPr lang="en-IE" sz="1600" dirty="0" err="1">
                <a:latin typeface="Courier New" panose="02070309020205020404" pitchFamily="49" charset="0"/>
                <a:cs typeface="Courier New" panose="02070309020205020404" pitchFamily="49" charset="0"/>
              </a:rPr>
              <a:t>test_set</a:t>
            </a:r>
            <a:r>
              <a:rPr lang="en-IE" sz="1600" dirty="0">
                <a:latin typeface="Courier New" panose="02070309020205020404" pitchFamily="49" charset="0"/>
                <a:cs typeface="Courier New" panose="02070309020205020404" pitchFamily="49" charset="0"/>
              </a:rPr>
              <a:t> = </a:t>
            </a:r>
            <a:r>
              <a:rPr lang="en-IE" sz="1600" dirty="0" err="1">
                <a:latin typeface="Courier New" panose="02070309020205020404" pitchFamily="49" charset="0"/>
                <a:cs typeface="Courier New" panose="02070309020205020404" pitchFamily="49" charset="0"/>
              </a:rPr>
              <a:t>df_new.loc</a:t>
            </a:r>
            <a:r>
              <a:rPr lang="en-IE" sz="1600" dirty="0">
                <a:latin typeface="Courier New" panose="02070309020205020404" pitchFamily="49" charset="0"/>
                <a:cs typeface="Courier New" panose="02070309020205020404" pitchFamily="49" charset="0"/>
              </a:rPr>
              <a:t>[</a:t>
            </a:r>
            <a:r>
              <a:rPr lang="en-IE" sz="1600" dirty="0" err="1">
                <a:latin typeface="Courier New" panose="02070309020205020404" pitchFamily="49" charset="0"/>
                <a:cs typeface="Courier New" panose="02070309020205020404" pitchFamily="49" charset="0"/>
              </a:rPr>
              <a:t>test_index</a:t>
            </a:r>
            <a:r>
              <a:rPr lang="en-IE" sz="16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400"/>
              </a:spcBef>
              <a:spcAft>
                <a:spcPts val="0"/>
              </a:spcAft>
              <a:buClrTx/>
              <a:buSzPct val="100000"/>
              <a:buNone/>
              <a:tabLst/>
            </a:pPr>
            <a:endParaRPr lang="en-IE" sz="1600"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D89D93F8-560A-1AA3-F390-120682FC149F}"/>
              </a:ext>
            </a:extLst>
          </p:cNvPr>
          <p:cNvSpPr txBox="1"/>
          <p:nvPr/>
        </p:nvSpPr>
        <p:spPr>
          <a:xfrm>
            <a:off x="2452154" y="6386076"/>
            <a:ext cx="97398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mj-lt"/>
                <a:ea typeface="+mj-ea"/>
                <a:cs typeface="+mj-cs"/>
                <a:sym typeface="Helvetica Neue Light"/>
              </a:rPr>
              <a:t>Stratified Sampling ensure proportional representation in each sub-group</a:t>
            </a:r>
          </a:p>
        </p:txBody>
      </p:sp>
    </p:spTree>
    <p:extLst>
      <p:ext uri="{BB962C8B-B14F-4D97-AF65-F5344CB8AC3E}">
        <p14:creationId xmlns:p14="http://schemas.microsoft.com/office/powerpoint/2010/main" val="3041069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9663-2089-FAF7-470D-8B391CCE1890}"/>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EE3A3611-49C1-1D7E-B8F7-6603D854F9E4}"/>
              </a:ext>
            </a:extLst>
          </p:cNvPr>
          <p:cNvSpPr>
            <a:spLocks noGrp="1"/>
          </p:cNvSpPr>
          <p:nvPr>
            <p:ph idx="1"/>
          </p:nvPr>
        </p:nvSpPr>
        <p:spPr>
          <a:xfrm>
            <a:off x="607220" y="232172"/>
            <a:ext cx="11049002" cy="6313289"/>
          </a:xfrm>
          <a:solidFill>
            <a:schemeClr val="bg1"/>
          </a:solidFill>
        </p:spPr>
        <p:txBody>
          <a:bodyPr/>
          <a:lstStyle/>
          <a:p>
            <a:pPr marL="0" indent="0" rtl="0">
              <a:spcBef>
                <a:spcPts val="0"/>
              </a:spcBef>
              <a:spcAft>
                <a:spcPts val="1200"/>
              </a:spcAft>
              <a:buNone/>
            </a:pPr>
            <a:r>
              <a:rPr lang="en-GB" sz="1200" b="1" i="0" u="none" strike="noStrike" dirty="0">
                <a:solidFill>
                  <a:srgbClr val="000000"/>
                </a:solidFill>
                <a:effectLst/>
                <a:latin typeface="Courier New" panose="02070309020205020404" pitchFamily="49" charset="0"/>
                <a:cs typeface="Courier New" panose="02070309020205020404" pitchFamily="49" charset="0"/>
              </a:rPr>
              <a:t>#Calculate the distributions for each of the Target variables. We have an imbalanced data set.</a:t>
            </a:r>
            <a:endParaRPr lang="en-GB" sz="1200" b="1"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2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200" b="0" i="0" u="none" strike="noStrike" dirty="0">
                <a:solidFill>
                  <a:srgbClr val="000000"/>
                </a:solidFill>
                <a:effectLst/>
                <a:latin typeface="Courier New" panose="02070309020205020404" pitchFamily="49" charset="0"/>
                <a:cs typeface="Courier New" panose="02070309020205020404" pitchFamily="49" charset="0"/>
              </a:rPr>
              <a:t>['y'].</a:t>
            </a:r>
            <a:r>
              <a:rPr lang="en-GB" sz="1200" b="0" i="0" u="none" strike="noStrike" dirty="0" err="1">
                <a:solidFill>
                  <a:srgbClr val="000000"/>
                </a:solidFill>
                <a:effectLst/>
                <a:latin typeface="Courier New" panose="02070309020205020404" pitchFamily="49" charset="0"/>
                <a:cs typeface="Courier New" panose="02070309020205020404" pitchFamily="49" charset="0"/>
              </a:rPr>
              <a:t>value_counts</a:t>
            </a:r>
            <a:r>
              <a:rPr lang="en-GB" sz="1200" b="0" i="0" u="none" strike="noStrike" dirty="0">
                <a:solidFill>
                  <a:srgbClr val="000000"/>
                </a:solidFill>
                <a:effectLst/>
                <a:latin typeface="Courier New" panose="02070309020205020404" pitchFamily="49" charset="0"/>
                <a:cs typeface="Courier New" panose="02070309020205020404" pitchFamily="49" charset="0"/>
              </a:rPr>
              <a:t>() # dataset is imbalanced with majority of class label as "no".</a:t>
            </a:r>
            <a:endParaRPr lang="en-GB" sz="1200"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200" dirty="0">
                <a:effectLst/>
                <a:latin typeface="Courier New" panose="02070309020205020404" pitchFamily="49" charset="0"/>
                <a:cs typeface="Courier New" panose="02070309020205020404" pitchFamily="49" charset="0"/>
              </a:rPr>
              <a:t> </a:t>
            </a:r>
          </a:p>
          <a:p>
            <a:pPr marL="0" indent="0" rtl="0">
              <a:spcBef>
                <a:spcPts val="0"/>
              </a:spcBef>
              <a:spcAft>
                <a:spcPts val="0"/>
              </a:spcAft>
              <a:buNone/>
            </a:pPr>
            <a:r>
              <a:rPr lang="en-GB" sz="1200" b="0" i="0" u="none" strike="noStrike" dirty="0">
                <a:solidFill>
                  <a:srgbClr val="000000"/>
                </a:solidFill>
                <a:effectLst/>
                <a:latin typeface="Courier New" panose="02070309020205020404" pitchFamily="49" charset="0"/>
                <a:cs typeface="Courier New" panose="02070309020205020404" pitchFamily="49" charset="0"/>
              </a:rPr>
              <a:t>no     36548</a:t>
            </a:r>
            <a:endParaRPr lang="en-GB" sz="1200"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200" b="0" i="0" u="none" strike="noStrike" dirty="0">
                <a:solidFill>
                  <a:srgbClr val="000000"/>
                </a:solidFill>
                <a:effectLst/>
                <a:latin typeface="Courier New" panose="02070309020205020404" pitchFamily="49" charset="0"/>
                <a:cs typeface="Courier New" panose="02070309020205020404" pitchFamily="49" charset="0"/>
              </a:rPr>
              <a:t>yes     4640</a:t>
            </a:r>
            <a:endParaRPr lang="en-GB" sz="1200"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br>
              <a:rPr lang="en-GB" sz="1200" dirty="0">
                <a:latin typeface="Courier New" panose="02070309020205020404" pitchFamily="49" charset="0"/>
                <a:cs typeface="Courier New" panose="02070309020205020404" pitchFamily="49" charset="0"/>
              </a:rPr>
            </a:br>
            <a:r>
              <a:rPr lang="en-GB" sz="12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200" b="0" i="0" u="none" strike="noStrike" dirty="0">
                <a:solidFill>
                  <a:srgbClr val="000000"/>
                </a:solidFill>
                <a:effectLst/>
                <a:latin typeface="Courier New" panose="02070309020205020404" pitchFamily="49" charset="0"/>
                <a:cs typeface="Courier New" panose="02070309020205020404" pitchFamily="49" charset="0"/>
              </a:rPr>
              <a:t>['y'].</a:t>
            </a:r>
            <a:r>
              <a:rPr lang="en-GB" sz="1200" b="0" i="0" u="none" strike="noStrike" dirty="0" err="1">
                <a:solidFill>
                  <a:srgbClr val="000000"/>
                </a:solidFill>
                <a:effectLst/>
                <a:latin typeface="Courier New" panose="02070309020205020404" pitchFamily="49" charset="0"/>
                <a:cs typeface="Courier New" panose="02070309020205020404" pitchFamily="49" charset="0"/>
              </a:rPr>
              <a:t>value_counts</a:t>
            </a:r>
            <a:r>
              <a:rPr lang="en-GB" sz="1200" b="0" i="0" u="none" strike="noStrike" dirty="0">
                <a:solidFill>
                  <a:srgbClr val="000000"/>
                </a:solidFill>
                <a:effectLst/>
                <a:latin typeface="Courier New" panose="02070309020205020404" pitchFamily="49" charset="0"/>
                <a:cs typeface="Courier New" panose="02070309020205020404" pitchFamily="49" charset="0"/>
              </a:rPr>
              <a:t>()/</a:t>
            </a:r>
            <a:r>
              <a:rPr lang="en-GB" sz="1200" b="0" i="0" u="none" strike="noStrike" dirty="0" err="1">
                <a:solidFill>
                  <a:srgbClr val="000000"/>
                </a:solidFill>
                <a:effectLst/>
                <a:latin typeface="Courier New" panose="02070309020205020404" pitchFamily="49" charset="0"/>
                <a:cs typeface="Courier New" panose="02070309020205020404" pitchFamily="49" charset="0"/>
              </a:rPr>
              <a:t>len</a:t>
            </a:r>
            <a:r>
              <a:rPr lang="en-GB" sz="1200" b="0" i="0" u="none" strike="noStrike" dirty="0">
                <a:solidFill>
                  <a:srgbClr val="000000"/>
                </a:solidFill>
                <a:effectLst/>
                <a:latin typeface="Courier New" panose="02070309020205020404" pitchFamily="49" charset="0"/>
                <a:cs typeface="Courier New" panose="02070309020205020404" pitchFamily="49" charset="0"/>
              </a:rPr>
              <a:t>(</a:t>
            </a:r>
            <a:r>
              <a:rPr lang="en-GB" sz="12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200" b="0" i="0" u="none" strike="noStrike" dirty="0">
                <a:solidFill>
                  <a:srgbClr val="000000"/>
                </a:solidFill>
                <a:effectLst/>
                <a:latin typeface="Courier New" panose="02070309020205020404" pitchFamily="49" charset="0"/>
                <a:cs typeface="Courier New" panose="02070309020205020404" pitchFamily="49" charset="0"/>
              </a:rPr>
              <a:t>)   #calculate percentages</a:t>
            </a:r>
            <a:endParaRPr lang="en-GB" sz="1200"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200" dirty="0">
                <a:effectLst/>
                <a:latin typeface="Courier New" panose="02070309020205020404" pitchFamily="49" charset="0"/>
                <a:cs typeface="Courier New" panose="02070309020205020404" pitchFamily="49" charset="0"/>
              </a:rPr>
              <a:t> </a:t>
            </a:r>
          </a:p>
          <a:p>
            <a:pPr marL="0" indent="0" rtl="0">
              <a:spcBef>
                <a:spcPts val="0"/>
              </a:spcBef>
              <a:spcAft>
                <a:spcPts val="0"/>
              </a:spcAft>
              <a:buNone/>
            </a:pPr>
            <a:r>
              <a:rPr lang="en-GB" sz="1200" b="0" i="0" u="none" strike="noStrike" dirty="0">
                <a:solidFill>
                  <a:srgbClr val="000000"/>
                </a:solidFill>
                <a:effectLst/>
                <a:latin typeface="Courier New" panose="02070309020205020404" pitchFamily="49" charset="0"/>
                <a:cs typeface="Courier New" panose="02070309020205020404" pitchFamily="49" charset="0"/>
              </a:rPr>
              <a:t>no     0.887346</a:t>
            </a:r>
            <a:endParaRPr lang="en-GB" sz="1200" dirty="0">
              <a:effectLst/>
              <a:latin typeface="Courier New" panose="02070309020205020404" pitchFamily="49" charset="0"/>
              <a:cs typeface="Courier New" panose="02070309020205020404" pitchFamily="49" charset="0"/>
            </a:endParaRPr>
          </a:p>
          <a:p>
            <a:pPr marL="0" indent="0" rtl="0">
              <a:spcBef>
                <a:spcPts val="0"/>
              </a:spcBef>
              <a:spcAft>
                <a:spcPts val="0"/>
              </a:spcAft>
              <a:buNone/>
            </a:pPr>
            <a:r>
              <a:rPr lang="en-GB" sz="1200" b="0" i="0" u="none" strike="noStrike" dirty="0">
                <a:solidFill>
                  <a:srgbClr val="000000"/>
                </a:solidFill>
                <a:effectLst/>
                <a:latin typeface="Courier New" panose="02070309020205020404" pitchFamily="49" charset="0"/>
                <a:cs typeface="Courier New" panose="02070309020205020404" pitchFamily="49" charset="0"/>
              </a:rPr>
              <a:t>yes    0.112654</a:t>
            </a:r>
            <a:endParaRPr lang="en-GB" sz="1200" dirty="0">
              <a:effectLst/>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endParaRPr lang="en-IE" sz="14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200" b="1" dirty="0">
                <a:latin typeface="Courier New" panose="02070309020205020404" pitchFamily="49" charset="0"/>
                <a:cs typeface="Courier New" panose="02070309020205020404" pitchFamily="49" charset="0"/>
              </a:rPr>
              <a:t>#Check the sizes of the Training and Test data sets.</a:t>
            </a:r>
          </a:p>
          <a:p>
            <a:pPr marL="0" marR="0" indent="0" algn="l" defTabSz="430289" rtl="0" latinLnBrk="0">
              <a:lnSpc>
                <a:spcPct val="100000"/>
              </a:lnSpc>
              <a:spcBef>
                <a:spcPts val="400"/>
              </a:spcBef>
              <a:spcAft>
                <a:spcPts val="0"/>
              </a:spcAft>
              <a:buClrTx/>
              <a:buSzPct val="100000"/>
              <a:buNone/>
              <a:tabLst/>
            </a:pPr>
            <a:r>
              <a:rPr lang="en-IE" sz="1200" dirty="0" err="1">
                <a:latin typeface="Courier New" panose="02070309020205020404" pitchFamily="49" charset="0"/>
                <a:cs typeface="Courier New" panose="02070309020205020404" pitchFamily="49" charset="0"/>
              </a:rPr>
              <a:t>train_set</a:t>
            </a:r>
            <a:r>
              <a:rPr lang="en-IE" sz="1200" dirty="0">
                <a:latin typeface="Courier New" panose="02070309020205020404" pitchFamily="49" charset="0"/>
                <a:cs typeface="Courier New" panose="02070309020205020404" pitchFamily="49" charset="0"/>
              </a:rPr>
              <a:t>['y'].</a:t>
            </a:r>
            <a:r>
              <a:rPr lang="en-IE" sz="1200" dirty="0" err="1">
                <a:latin typeface="Courier New" panose="02070309020205020404" pitchFamily="49" charset="0"/>
                <a:cs typeface="Courier New" panose="02070309020205020404" pitchFamily="49" charset="0"/>
              </a:rPr>
              <a:t>value_counts</a:t>
            </a:r>
            <a:r>
              <a:rPr lang="en-IE" sz="12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400"/>
              </a:spcBef>
              <a:spcAft>
                <a:spcPts val="0"/>
              </a:spcAft>
              <a:buClrTx/>
              <a:buSzPct val="100000"/>
              <a:buNone/>
              <a:tabLst/>
            </a:pPr>
            <a:r>
              <a:rPr lang="en-IE" sz="1200" dirty="0">
                <a:latin typeface="Courier New" panose="02070309020205020404" pitchFamily="49" charset="0"/>
                <a:cs typeface="Courier New" panose="02070309020205020404" pitchFamily="49" charset="0"/>
              </a:rPr>
              <a:t>0    29238</a:t>
            </a:r>
          </a:p>
          <a:p>
            <a:pPr marL="0" marR="0" indent="0" algn="l" defTabSz="430289" rtl="0" latinLnBrk="0">
              <a:lnSpc>
                <a:spcPct val="100000"/>
              </a:lnSpc>
              <a:spcBef>
                <a:spcPts val="400"/>
              </a:spcBef>
              <a:spcAft>
                <a:spcPts val="0"/>
              </a:spcAft>
              <a:buClrTx/>
              <a:buSzPct val="100000"/>
              <a:buNone/>
              <a:tabLst/>
            </a:pPr>
            <a:r>
              <a:rPr lang="en-IE" sz="1200" dirty="0">
                <a:latin typeface="Courier New" panose="02070309020205020404" pitchFamily="49" charset="0"/>
                <a:cs typeface="Courier New" panose="02070309020205020404" pitchFamily="49" charset="0"/>
              </a:rPr>
              <a:t>1     3712</a:t>
            </a:r>
          </a:p>
          <a:p>
            <a:pPr marL="0" marR="0" indent="0" algn="l" defTabSz="430289" rtl="0" latinLnBrk="0">
              <a:lnSpc>
                <a:spcPct val="100000"/>
              </a:lnSpc>
              <a:spcBef>
                <a:spcPts val="400"/>
              </a:spcBef>
              <a:spcAft>
                <a:spcPts val="0"/>
              </a:spcAft>
              <a:buClrTx/>
              <a:buSzPct val="100000"/>
              <a:buNone/>
              <a:tabLst/>
            </a:pPr>
            <a:endParaRPr lang="en-IE" sz="12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200" dirty="0" err="1">
                <a:latin typeface="Courier New" panose="02070309020205020404" pitchFamily="49" charset="0"/>
                <a:cs typeface="Courier New" panose="02070309020205020404" pitchFamily="49" charset="0"/>
              </a:rPr>
              <a:t>train_set</a:t>
            </a:r>
            <a:r>
              <a:rPr lang="en-IE" sz="1200" dirty="0">
                <a:latin typeface="Courier New" panose="02070309020205020404" pitchFamily="49" charset="0"/>
                <a:cs typeface="Courier New" panose="02070309020205020404" pitchFamily="49" charset="0"/>
              </a:rPr>
              <a:t>['y'].</a:t>
            </a:r>
            <a:r>
              <a:rPr lang="en-IE" sz="1200" dirty="0" err="1">
                <a:latin typeface="Courier New" panose="02070309020205020404" pitchFamily="49" charset="0"/>
                <a:cs typeface="Courier New" panose="02070309020205020404" pitchFamily="49" charset="0"/>
              </a:rPr>
              <a:t>value_counts</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len</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train_set</a:t>
            </a:r>
            <a:r>
              <a:rPr lang="en-IE" sz="12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400"/>
              </a:spcBef>
              <a:spcAft>
                <a:spcPts val="0"/>
              </a:spcAft>
              <a:buClrTx/>
              <a:buSzPct val="100000"/>
              <a:buNone/>
              <a:tabLst/>
            </a:pPr>
            <a:r>
              <a:rPr lang="en-IE" sz="1200" dirty="0">
                <a:latin typeface="Courier New" panose="02070309020205020404" pitchFamily="49" charset="0"/>
                <a:cs typeface="Courier New" panose="02070309020205020404" pitchFamily="49" charset="0"/>
              </a:rPr>
              <a:t>0    0.887344</a:t>
            </a:r>
          </a:p>
          <a:p>
            <a:pPr marL="0" marR="0" indent="0" algn="l" defTabSz="430289" rtl="0" latinLnBrk="0">
              <a:lnSpc>
                <a:spcPct val="100000"/>
              </a:lnSpc>
              <a:spcBef>
                <a:spcPts val="400"/>
              </a:spcBef>
              <a:spcAft>
                <a:spcPts val="0"/>
              </a:spcAft>
              <a:buClrTx/>
              <a:buSzPct val="100000"/>
              <a:buNone/>
              <a:tabLst/>
            </a:pPr>
            <a:r>
              <a:rPr lang="en-IE" sz="1200" dirty="0">
                <a:latin typeface="Courier New" panose="02070309020205020404" pitchFamily="49" charset="0"/>
                <a:cs typeface="Courier New" panose="02070309020205020404" pitchFamily="49" charset="0"/>
              </a:rPr>
              <a:t>1    0.112656</a:t>
            </a:r>
          </a:p>
          <a:p>
            <a:pPr marL="0" marR="0" indent="0" algn="l" defTabSz="430289" rtl="0" latinLnBrk="0">
              <a:lnSpc>
                <a:spcPct val="100000"/>
              </a:lnSpc>
              <a:spcBef>
                <a:spcPts val="400"/>
              </a:spcBef>
              <a:spcAft>
                <a:spcPts val="0"/>
              </a:spcAft>
              <a:buClrTx/>
              <a:buSzPct val="100000"/>
              <a:buNone/>
              <a:tabLst/>
            </a:pPr>
            <a:endParaRPr lang="en-IE" sz="12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200" b="1" dirty="0">
                <a:latin typeface="Courier New" panose="02070309020205020404" pitchFamily="49" charset="0"/>
                <a:cs typeface="Courier New" panose="02070309020205020404" pitchFamily="49" charset="0"/>
              </a:rPr>
              <a:t>#Check the Test data set</a:t>
            </a:r>
          </a:p>
          <a:p>
            <a:pPr marL="0" marR="0" indent="0" algn="l" defTabSz="430289" rtl="0" latinLnBrk="0">
              <a:lnSpc>
                <a:spcPct val="100000"/>
              </a:lnSpc>
              <a:spcBef>
                <a:spcPts val="400"/>
              </a:spcBef>
              <a:spcAft>
                <a:spcPts val="0"/>
              </a:spcAft>
              <a:buClrTx/>
              <a:buSzPct val="100000"/>
              <a:buNone/>
              <a:tabLst/>
            </a:pPr>
            <a:r>
              <a:rPr lang="en-IE" sz="1200" dirty="0" err="1">
                <a:latin typeface="Courier New" panose="02070309020205020404" pitchFamily="49" charset="0"/>
                <a:cs typeface="Courier New" panose="02070309020205020404" pitchFamily="49" charset="0"/>
              </a:rPr>
              <a:t>test_set</a:t>
            </a:r>
            <a:r>
              <a:rPr lang="en-IE" sz="1200" dirty="0">
                <a:latin typeface="Courier New" panose="02070309020205020404" pitchFamily="49" charset="0"/>
                <a:cs typeface="Courier New" panose="02070309020205020404" pitchFamily="49" charset="0"/>
              </a:rPr>
              <a:t>['y'].</a:t>
            </a:r>
            <a:r>
              <a:rPr lang="en-IE" sz="1200" dirty="0" err="1">
                <a:latin typeface="Courier New" panose="02070309020205020404" pitchFamily="49" charset="0"/>
                <a:cs typeface="Courier New" panose="02070309020205020404" pitchFamily="49" charset="0"/>
              </a:rPr>
              <a:t>value_counts</a:t>
            </a:r>
            <a:r>
              <a:rPr lang="en-IE" sz="12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400"/>
              </a:spcBef>
              <a:spcAft>
                <a:spcPts val="0"/>
              </a:spcAft>
              <a:buClrTx/>
              <a:buSzPct val="100000"/>
              <a:buNone/>
              <a:tabLst/>
            </a:pPr>
            <a:r>
              <a:rPr lang="en-IE" sz="1200" dirty="0">
                <a:latin typeface="Courier New" panose="02070309020205020404" pitchFamily="49" charset="0"/>
                <a:cs typeface="Courier New" panose="02070309020205020404" pitchFamily="49" charset="0"/>
              </a:rPr>
              <a:t>0    7310</a:t>
            </a:r>
          </a:p>
          <a:p>
            <a:pPr marL="0" marR="0" indent="0" algn="l" defTabSz="430289" rtl="0" latinLnBrk="0">
              <a:lnSpc>
                <a:spcPct val="100000"/>
              </a:lnSpc>
              <a:spcBef>
                <a:spcPts val="400"/>
              </a:spcBef>
              <a:spcAft>
                <a:spcPts val="0"/>
              </a:spcAft>
              <a:buClrTx/>
              <a:buSzPct val="100000"/>
              <a:buNone/>
              <a:tabLst/>
            </a:pPr>
            <a:r>
              <a:rPr lang="en-IE" sz="1200" dirty="0">
                <a:latin typeface="Courier New" panose="02070309020205020404" pitchFamily="49" charset="0"/>
                <a:cs typeface="Courier New" panose="02070309020205020404" pitchFamily="49" charset="0"/>
              </a:rPr>
              <a:t>1     928</a:t>
            </a:r>
          </a:p>
          <a:p>
            <a:pPr marL="0" marR="0" indent="0" algn="l" defTabSz="430289" rtl="0" latinLnBrk="0">
              <a:lnSpc>
                <a:spcPct val="100000"/>
              </a:lnSpc>
              <a:spcBef>
                <a:spcPts val="400"/>
              </a:spcBef>
              <a:spcAft>
                <a:spcPts val="0"/>
              </a:spcAft>
              <a:buClrTx/>
              <a:buSzPct val="100000"/>
              <a:buNone/>
              <a:tabLst/>
            </a:pPr>
            <a:endParaRPr lang="en-IE" sz="1200" dirty="0">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400"/>
              </a:spcBef>
              <a:spcAft>
                <a:spcPts val="0"/>
              </a:spcAft>
              <a:buClrTx/>
              <a:buSzPct val="100000"/>
              <a:buNone/>
              <a:tabLst/>
            </a:pPr>
            <a:r>
              <a:rPr lang="en-IE" sz="1200" dirty="0" err="1">
                <a:latin typeface="Courier New" panose="02070309020205020404" pitchFamily="49" charset="0"/>
                <a:cs typeface="Courier New" panose="02070309020205020404" pitchFamily="49" charset="0"/>
              </a:rPr>
              <a:t>test_set</a:t>
            </a:r>
            <a:r>
              <a:rPr lang="en-IE" sz="1200" dirty="0">
                <a:latin typeface="Courier New" panose="02070309020205020404" pitchFamily="49" charset="0"/>
                <a:cs typeface="Courier New" panose="02070309020205020404" pitchFamily="49" charset="0"/>
              </a:rPr>
              <a:t>['y'].</a:t>
            </a:r>
            <a:r>
              <a:rPr lang="en-IE" sz="1200" dirty="0" err="1">
                <a:latin typeface="Courier New" panose="02070309020205020404" pitchFamily="49" charset="0"/>
                <a:cs typeface="Courier New" panose="02070309020205020404" pitchFamily="49" charset="0"/>
              </a:rPr>
              <a:t>value_counts</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len</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test_set</a:t>
            </a:r>
            <a:r>
              <a:rPr lang="en-IE" sz="1200" dirty="0">
                <a:latin typeface="Courier New" panose="02070309020205020404" pitchFamily="49" charset="0"/>
                <a:cs typeface="Courier New" panose="02070309020205020404" pitchFamily="49" charset="0"/>
              </a:rPr>
              <a:t>)</a:t>
            </a:r>
          </a:p>
          <a:p>
            <a:pPr marL="0" marR="0" indent="0" algn="l" defTabSz="430289" rtl="0" latinLnBrk="0">
              <a:lnSpc>
                <a:spcPct val="100000"/>
              </a:lnSpc>
              <a:spcBef>
                <a:spcPts val="400"/>
              </a:spcBef>
              <a:spcAft>
                <a:spcPts val="0"/>
              </a:spcAft>
              <a:buClrTx/>
              <a:buSzPct val="100000"/>
              <a:buNone/>
              <a:tabLst/>
            </a:pPr>
            <a:r>
              <a:rPr lang="en-IE" sz="1200" dirty="0">
                <a:latin typeface="Courier New" panose="02070309020205020404" pitchFamily="49" charset="0"/>
                <a:cs typeface="Courier New" panose="02070309020205020404" pitchFamily="49" charset="0"/>
              </a:rPr>
              <a:t>0    0.887351</a:t>
            </a:r>
          </a:p>
          <a:p>
            <a:pPr marL="0" marR="0" indent="0" algn="l" defTabSz="430289" rtl="0" latinLnBrk="0">
              <a:lnSpc>
                <a:spcPct val="100000"/>
              </a:lnSpc>
              <a:spcBef>
                <a:spcPts val="400"/>
              </a:spcBef>
              <a:spcAft>
                <a:spcPts val="0"/>
              </a:spcAft>
              <a:buClrTx/>
              <a:buSzPct val="100000"/>
              <a:buNone/>
              <a:tabLst/>
            </a:pPr>
            <a:r>
              <a:rPr lang="en-IE" sz="1200" dirty="0">
                <a:latin typeface="Courier New" panose="02070309020205020404" pitchFamily="49" charset="0"/>
                <a:cs typeface="Courier New" panose="02070309020205020404" pitchFamily="49" charset="0"/>
              </a:rPr>
              <a:t>1    0.112649</a:t>
            </a:r>
          </a:p>
          <a:p>
            <a:pPr marL="196437" marR="0" indent="-196437" algn="l" defTabSz="430289" rtl="0" latinLnBrk="0">
              <a:lnSpc>
                <a:spcPct val="100000"/>
              </a:lnSpc>
              <a:spcBef>
                <a:spcPts val="2652"/>
              </a:spcBef>
              <a:spcAft>
                <a:spcPts val="0"/>
              </a:spcAft>
              <a:buClrTx/>
              <a:buSzPct val="100000"/>
              <a:buFontTx/>
              <a:buChar char="•"/>
              <a:tabLst/>
            </a:pPr>
            <a:endParaRPr lang="en-IE" sz="1400" dirty="0"/>
          </a:p>
        </p:txBody>
      </p:sp>
      <p:sp>
        <p:nvSpPr>
          <p:cNvPr id="4" name="TextBox 3">
            <a:extLst>
              <a:ext uri="{FF2B5EF4-FFF2-40B4-BE49-F238E27FC236}">
                <a16:creationId xmlns:a16="http://schemas.microsoft.com/office/drawing/2014/main" id="{C74AFB3F-2745-CA94-F982-E658295CF259}"/>
              </a:ext>
            </a:extLst>
          </p:cNvPr>
          <p:cNvSpPr txBox="1"/>
          <p:nvPr/>
        </p:nvSpPr>
        <p:spPr>
          <a:xfrm>
            <a:off x="2452154" y="6386076"/>
            <a:ext cx="97398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mj-lt"/>
                <a:ea typeface="+mj-ea"/>
                <a:cs typeface="+mj-cs"/>
                <a:sym typeface="Helvetica Neue Light"/>
              </a:rPr>
              <a:t>Stratified Sampling ensure proportional representation in each sub-group</a:t>
            </a:r>
          </a:p>
        </p:txBody>
      </p:sp>
    </p:spTree>
    <p:extLst>
      <p:ext uri="{BB962C8B-B14F-4D97-AF65-F5344CB8AC3E}">
        <p14:creationId xmlns:p14="http://schemas.microsoft.com/office/powerpoint/2010/main" val="1403722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48EA-E84F-9BDC-09B0-8EF41034D371}"/>
              </a:ext>
            </a:extLst>
          </p:cNvPr>
          <p:cNvSpPr>
            <a:spLocks noGrp="1"/>
          </p:cNvSpPr>
          <p:nvPr>
            <p:ph type="title"/>
          </p:nvPr>
        </p:nvSpPr>
        <p:spPr/>
        <p:txBody>
          <a:bodyPr/>
          <a:lstStyle/>
          <a:p>
            <a:r>
              <a:rPr lang="en-IE" dirty="0"/>
              <a:t>For Un-Supervised Machine Learning</a:t>
            </a:r>
          </a:p>
        </p:txBody>
      </p:sp>
      <p:sp>
        <p:nvSpPr>
          <p:cNvPr id="3" name="Content Placeholder 2">
            <a:extLst>
              <a:ext uri="{FF2B5EF4-FFF2-40B4-BE49-F238E27FC236}">
                <a16:creationId xmlns:a16="http://schemas.microsoft.com/office/drawing/2014/main" id="{A4835C38-E961-E77C-971B-40634003EA23}"/>
              </a:ext>
            </a:extLst>
          </p:cNvPr>
          <p:cNvSpPr>
            <a:spLocks noGrp="1"/>
          </p:cNvSpPr>
          <p:nvPr>
            <p:ph idx="1"/>
          </p:nvPr>
        </p:nvSpPr>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e.g. Clustering, Association Rules Analysis, Text Mining, Forecasting, etc</a:t>
            </a:r>
          </a:p>
          <a:p>
            <a:pPr marL="196437" marR="0" indent="-196437" algn="l" defTabSz="430289" rtl="0" latinLnBrk="0">
              <a:lnSpc>
                <a:spcPct val="100000"/>
              </a:lnSpc>
              <a:spcBef>
                <a:spcPts val="2652"/>
              </a:spcBef>
              <a:spcAft>
                <a:spcPts val="0"/>
              </a:spcAft>
              <a:buClrTx/>
              <a:buSzPct val="100000"/>
              <a:buFontTx/>
              <a:buChar char="•"/>
              <a:tabLst/>
            </a:pPr>
            <a:endParaRPr lang="en-IE" dirty="0"/>
          </a:p>
          <a:p>
            <a:pPr marL="196437" marR="0" indent="-196437" algn="l" defTabSz="430289" rtl="0" latinLnBrk="0">
              <a:lnSpc>
                <a:spcPct val="100000"/>
              </a:lnSpc>
              <a:spcBef>
                <a:spcPts val="2652"/>
              </a:spcBef>
              <a:spcAft>
                <a:spcPts val="0"/>
              </a:spcAft>
              <a:buClrTx/>
              <a:buSzPct val="100000"/>
              <a:buFontTx/>
              <a:buChar char="•"/>
              <a:tabLst/>
            </a:pPr>
            <a:r>
              <a:rPr lang="en-IE" dirty="0"/>
              <a:t>Nothing more to do</a:t>
            </a:r>
          </a:p>
          <a:p>
            <a:pPr marL="196437" marR="0" indent="-196437" algn="l" defTabSz="430289" rtl="0" latinLnBrk="0">
              <a:lnSpc>
                <a:spcPct val="100000"/>
              </a:lnSpc>
              <a:spcBef>
                <a:spcPts val="2652"/>
              </a:spcBef>
              <a:spcAft>
                <a:spcPts val="0"/>
              </a:spcAft>
              <a:buClrTx/>
              <a:buSzPct val="100000"/>
              <a:buFontTx/>
              <a:buChar char="•"/>
              <a:tabLst/>
            </a:pPr>
            <a:r>
              <a:rPr lang="en-IE" dirty="0"/>
              <a:t>All done</a:t>
            </a:r>
          </a:p>
          <a:p>
            <a:pPr marL="196437" marR="0" indent="-196437" algn="l" defTabSz="430289" rtl="0" latinLnBrk="0">
              <a:lnSpc>
                <a:spcPct val="100000"/>
              </a:lnSpc>
              <a:spcBef>
                <a:spcPts val="2652"/>
              </a:spcBef>
              <a:spcAft>
                <a:spcPts val="0"/>
              </a:spcAft>
              <a:buClrTx/>
              <a:buSzPct val="100000"/>
              <a:buFontTx/>
              <a:buChar char="•"/>
              <a:tabLst/>
            </a:pPr>
            <a:r>
              <a:rPr lang="en-IE" dirty="0"/>
              <a:t>Just pass the data set (</a:t>
            </a:r>
            <a:r>
              <a:rPr lang="en-IE" dirty="0" err="1"/>
              <a:t>dataframe</a:t>
            </a:r>
            <a:r>
              <a:rPr lang="en-IE" dirty="0"/>
              <a:t>) into the algorithms</a:t>
            </a:r>
          </a:p>
        </p:txBody>
      </p:sp>
    </p:spTree>
    <p:extLst>
      <p:ext uri="{BB962C8B-B14F-4D97-AF65-F5344CB8AC3E}">
        <p14:creationId xmlns:p14="http://schemas.microsoft.com/office/powerpoint/2010/main" val="1356542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6E35D-C2A8-A51C-5F19-DB97CC61559A}"/>
              </a:ext>
            </a:extLst>
          </p:cNvPr>
          <p:cNvSpPr>
            <a:spLocks noGrp="1"/>
          </p:cNvSpPr>
          <p:nvPr>
            <p:ph type="title"/>
          </p:nvPr>
        </p:nvSpPr>
        <p:spPr/>
        <p:txBody>
          <a:bodyPr/>
          <a:lstStyle/>
          <a:p>
            <a:r>
              <a:rPr lang="en-IE" dirty="0"/>
              <a:t>Imbalanced Data Sets</a:t>
            </a:r>
          </a:p>
        </p:txBody>
      </p:sp>
    </p:spTree>
    <p:extLst>
      <p:ext uri="{BB962C8B-B14F-4D97-AF65-F5344CB8AC3E}">
        <p14:creationId xmlns:p14="http://schemas.microsoft.com/office/powerpoint/2010/main" val="11491304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7E13F-BE53-FD4C-A042-B0E7604BDA77}"/>
              </a:ext>
            </a:extLst>
          </p:cNvPr>
          <p:cNvPicPr>
            <a:picLocks noChangeAspect="1"/>
          </p:cNvPicPr>
          <p:nvPr/>
        </p:nvPicPr>
        <p:blipFill>
          <a:blip r:embed="rId3"/>
          <a:stretch>
            <a:fillRect/>
          </a:stretch>
        </p:blipFill>
        <p:spPr>
          <a:xfrm>
            <a:off x="2766646" y="665209"/>
            <a:ext cx="5791200" cy="5706587"/>
          </a:xfrm>
          <a:prstGeom prst="rect">
            <a:avLst/>
          </a:prstGeom>
        </p:spPr>
      </p:pic>
      <p:sp>
        <p:nvSpPr>
          <p:cNvPr id="4" name="Slide Number Placeholder 3"/>
          <p:cNvSpPr>
            <a:spLocks noGrp="1"/>
          </p:cNvSpPr>
          <p:nvPr>
            <p:ph type="sldNum" sz="quarter" idx="2"/>
          </p:nvPr>
        </p:nvSpPr>
        <p:spPr/>
        <p:txBody>
          <a:bodyPr/>
          <a:lstStyle/>
          <a:p>
            <a:pPr>
              <a:defRPr/>
            </a:pPr>
            <a:endParaRPr lang="en-US"/>
          </a:p>
          <a:p>
            <a:pPr>
              <a:defRPr/>
            </a:pPr>
            <a:fld id="{6121C829-0278-4874-B110-053C5E0C5A4E}" type="slidenum">
              <a:rPr lang="en-US" smtClean="0"/>
              <a:pPr>
                <a:defRPr/>
              </a:pPr>
              <a:t>7</a:t>
            </a:fld>
            <a:endParaRPr lang="en-US"/>
          </a:p>
        </p:txBody>
      </p:sp>
      <p:sp>
        <p:nvSpPr>
          <p:cNvPr id="7" name="Rectangle 6">
            <a:extLst>
              <a:ext uri="{FF2B5EF4-FFF2-40B4-BE49-F238E27FC236}">
                <a16:creationId xmlns:a16="http://schemas.microsoft.com/office/drawing/2014/main" id="{9CD9CFD1-4667-69F5-6431-07CAD8772D96}"/>
              </a:ext>
            </a:extLst>
          </p:cNvPr>
          <p:cNvSpPr/>
          <p:nvPr/>
        </p:nvSpPr>
        <p:spPr>
          <a:xfrm>
            <a:off x="6507480" y="2425505"/>
            <a:ext cx="1195754" cy="762000"/>
          </a:xfrm>
          <a:prstGeom prst="rect">
            <a:avLst/>
          </a:prstGeom>
          <a:noFill/>
          <a:ln w="571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Tree>
    <p:extLst>
      <p:ext uri="{BB962C8B-B14F-4D97-AF65-F5344CB8AC3E}">
        <p14:creationId xmlns:p14="http://schemas.microsoft.com/office/powerpoint/2010/main" val="1055666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5FAACD-A791-5E57-40E2-745BD64CE2A4}"/>
              </a:ext>
            </a:extLst>
          </p:cNvPr>
          <p:cNvSpPr>
            <a:spLocks noGrp="1"/>
          </p:cNvSpPr>
          <p:nvPr>
            <p:ph type="title"/>
          </p:nvPr>
        </p:nvSpPr>
        <p:spPr/>
        <p:txBody>
          <a:bodyPr/>
          <a:lstStyle/>
          <a:p>
            <a:r>
              <a:rPr lang="en-IE" dirty="0"/>
              <a:t>For Classification &amp; Regression Algorithms</a:t>
            </a:r>
          </a:p>
        </p:txBody>
      </p:sp>
      <p:sp>
        <p:nvSpPr>
          <p:cNvPr id="6" name="Content Placeholder 5">
            <a:extLst>
              <a:ext uri="{FF2B5EF4-FFF2-40B4-BE49-F238E27FC236}">
                <a16:creationId xmlns:a16="http://schemas.microsoft.com/office/drawing/2014/main" id="{18E20ACF-0020-5CCB-8192-5C41F09A9F5F}"/>
              </a:ext>
            </a:extLst>
          </p:cNvPr>
          <p:cNvSpPr>
            <a:spLocks noGrp="1"/>
          </p:cNvSpPr>
          <p:nvPr>
            <p:ph idx="1"/>
          </p:nvPr>
        </p:nvSpPr>
        <p:spPr/>
        <p:txBody>
          <a:bodyPr/>
          <a:lstStyle/>
          <a:p>
            <a:pPr marL="196437" marR="0" indent="-196437" algn="l" defTabSz="430289" rtl="0" latinLnBrk="0">
              <a:lnSpc>
                <a:spcPct val="100000"/>
              </a:lnSpc>
              <a:spcBef>
                <a:spcPts val="800"/>
              </a:spcBef>
              <a:spcAft>
                <a:spcPts val="0"/>
              </a:spcAft>
              <a:buClrTx/>
              <a:buSzPct val="100000"/>
              <a:buFontTx/>
              <a:buChar char="•"/>
              <a:tabLst/>
            </a:pPr>
            <a:r>
              <a:rPr lang="en-IE" dirty="0"/>
              <a:t>For Classification &amp; Regression Algorithms</a:t>
            </a:r>
          </a:p>
          <a:p>
            <a:pPr marL="196437" marR="0" indent="-196437" algn="l" defTabSz="430289" rtl="0" latinLnBrk="0">
              <a:lnSpc>
                <a:spcPct val="100000"/>
              </a:lnSpc>
              <a:spcBef>
                <a:spcPts val="800"/>
              </a:spcBef>
              <a:spcAft>
                <a:spcPts val="0"/>
              </a:spcAft>
              <a:buClrTx/>
              <a:buSzPct val="100000"/>
              <a:buFontTx/>
              <a:buChar char="•"/>
              <a:tabLst/>
            </a:pPr>
            <a:r>
              <a:rPr lang="en-IE" dirty="0"/>
              <a:t>They look to learn how the attributes and their values contribute towards the Target attribute</a:t>
            </a:r>
          </a:p>
          <a:p>
            <a:pPr marL="196437" marR="0" indent="-196437" algn="l" defTabSz="430289" rtl="0" latinLnBrk="0">
              <a:lnSpc>
                <a:spcPct val="100000"/>
              </a:lnSpc>
              <a:spcBef>
                <a:spcPts val="800"/>
              </a:spcBef>
              <a:spcAft>
                <a:spcPts val="0"/>
              </a:spcAft>
              <a:buClrTx/>
              <a:buSzPct val="100000"/>
              <a:buFontTx/>
              <a:buChar char="•"/>
              <a:tabLst/>
            </a:pPr>
            <a:r>
              <a:rPr lang="en-IE" dirty="0"/>
              <a:t>Need to have enough examples or records of each value of Target attribute</a:t>
            </a:r>
          </a:p>
          <a:p>
            <a:pPr marL="196437" marR="0" indent="-196437" algn="l" defTabSz="430289" rtl="0" latinLnBrk="0">
              <a:lnSpc>
                <a:spcPct val="100000"/>
              </a:lnSpc>
              <a:spcBef>
                <a:spcPts val="800"/>
              </a:spcBef>
              <a:spcAft>
                <a:spcPts val="0"/>
              </a:spcAft>
              <a:buClrTx/>
              <a:buSzPct val="100000"/>
              <a:buFontTx/>
              <a:buChar char="•"/>
              <a:tabLst/>
            </a:pPr>
            <a:endParaRPr lang="en-IE" sz="1600" dirty="0"/>
          </a:p>
          <a:p>
            <a:pPr>
              <a:spcBef>
                <a:spcPts val="800"/>
              </a:spcBef>
              <a:buClrTx/>
              <a:buFont typeface="Wingdings" charset="0"/>
              <a:buChar char="§"/>
            </a:pPr>
            <a:r>
              <a:rPr lang="en-IE" dirty="0"/>
              <a:t>Split the available data into a </a:t>
            </a:r>
            <a:r>
              <a:rPr lang="en-IE" i="1" dirty="0"/>
              <a:t>training set</a:t>
            </a:r>
            <a:r>
              <a:rPr lang="en-IE" dirty="0"/>
              <a:t> and a </a:t>
            </a:r>
            <a:r>
              <a:rPr lang="en-IE" i="1" dirty="0"/>
              <a:t>test set</a:t>
            </a:r>
          </a:p>
          <a:p>
            <a:pPr>
              <a:spcBef>
                <a:spcPts val="800"/>
              </a:spcBef>
              <a:buClrTx/>
              <a:buFont typeface="Wingdings" charset="0"/>
              <a:buChar char="§"/>
            </a:pPr>
            <a:endParaRPr lang="en-IE" i="1" dirty="0"/>
          </a:p>
          <a:p>
            <a:pPr marL="0" indent="0">
              <a:spcBef>
                <a:spcPts val="800"/>
              </a:spcBef>
              <a:buClrTx/>
              <a:buNone/>
            </a:pPr>
            <a:endParaRPr lang="en-IE" i="1" dirty="0"/>
          </a:p>
          <a:p>
            <a:pPr marL="0" indent="0">
              <a:spcBef>
                <a:spcPts val="800"/>
              </a:spcBef>
              <a:buClrTx/>
              <a:buNone/>
            </a:pPr>
            <a:endParaRPr lang="en-IE" i="1" dirty="0"/>
          </a:p>
          <a:p>
            <a:pPr>
              <a:spcBef>
                <a:spcPts val="800"/>
              </a:spcBef>
              <a:buClrTx/>
              <a:buFont typeface="Wingdings" charset="0"/>
              <a:buChar char="§"/>
            </a:pPr>
            <a:endParaRPr lang="en-IE" i="1" dirty="0"/>
          </a:p>
          <a:p>
            <a:pPr>
              <a:spcBef>
                <a:spcPts val="800"/>
              </a:spcBef>
              <a:buClrTx/>
              <a:buFont typeface="Wingdings" charset="0"/>
              <a:buChar char="§"/>
            </a:pPr>
            <a:r>
              <a:rPr lang="en-IE" dirty="0"/>
              <a:t>Train the classifier in the training set and evaluate based on the test set</a:t>
            </a:r>
          </a:p>
          <a:p>
            <a:pPr>
              <a:spcBef>
                <a:spcPts val="800"/>
              </a:spcBef>
              <a:buClrTx/>
              <a:buFont typeface="Wingdings" charset="0"/>
              <a:buChar char="§"/>
            </a:pPr>
            <a:r>
              <a:rPr lang="en-IE" dirty="0"/>
              <a:t>A couple of drawbacks</a:t>
            </a:r>
          </a:p>
          <a:p>
            <a:pPr lvl="1">
              <a:spcBef>
                <a:spcPts val="800"/>
              </a:spcBef>
              <a:buClrTx/>
              <a:buFont typeface="Wingdings" charset="0"/>
              <a:buChar char="§"/>
            </a:pPr>
            <a:r>
              <a:rPr lang="en-IE" dirty="0"/>
              <a:t>We may not have enough data</a:t>
            </a:r>
          </a:p>
          <a:p>
            <a:pPr lvl="1">
              <a:spcBef>
                <a:spcPts val="800"/>
              </a:spcBef>
              <a:buClrTx/>
              <a:buFont typeface="Wingdings" charset="0"/>
              <a:buChar char="§"/>
            </a:pPr>
            <a:r>
              <a:rPr lang="en-IE" dirty="0"/>
              <a:t>We may happen upon an </a:t>
            </a:r>
            <a:r>
              <a:rPr lang="en-IE" i="1" dirty="0"/>
              <a:t>unfortunate split</a:t>
            </a:r>
            <a:endParaRPr lang="en-US" dirty="0"/>
          </a:p>
          <a:p>
            <a:pPr marL="196437" marR="0" indent="-196437" algn="l" defTabSz="430289" rtl="0" latinLnBrk="0">
              <a:lnSpc>
                <a:spcPct val="100000"/>
              </a:lnSpc>
              <a:spcBef>
                <a:spcPts val="800"/>
              </a:spcBef>
              <a:spcAft>
                <a:spcPts val="0"/>
              </a:spcAft>
              <a:buClrTx/>
              <a:buSzPct val="100000"/>
              <a:buFontTx/>
              <a:buChar char="•"/>
              <a:tabLst/>
            </a:pPr>
            <a:endParaRPr lang="en-IE" dirty="0"/>
          </a:p>
        </p:txBody>
      </p:sp>
      <p:pic>
        <p:nvPicPr>
          <p:cNvPr id="2" name="Picture 11">
            <a:extLst>
              <a:ext uri="{FF2B5EF4-FFF2-40B4-BE49-F238E27FC236}">
                <a16:creationId xmlns:a16="http://schemas.microsoft.com/office/drawing/2014/main" id="{049DA234-CDA7-9C30-AE7E-B4FA30944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448" y="3600007"/>
            <a:ext cx="6391275"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627491317"/>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B1907-C7AF-D049-A87F-4A94F76CA837}"/>
              </a:ext>
            </a:extLst>
          </p:cNvPr>
          <p:cNvSpPr>
            <a:spLocks noGrp="1"/>
          </p:cNvSpPr>
          <p:nvPr>
            <p:ph type="title"/>
          </p:nvPr>
        </p:nvSpPr>
        <p:spPr/>
        <p:txBody>
          <a:bodyPr/>
          <a:lstStyle/>
          <a:p>
            <a:pPr algn="l"/>
            <a:r>
              <a:rPr lang="en-US" dirty="0"/>
              <a:t>Imbalanced Data Sets</a:t>
            </a:r>
          </a:p>
        </p:txBody>
      </p:sp>
      <p:sp>
        <p:nvSpPr>
          <p:cNvPr id="3" name="Content Placeholder 2">
            <a:extLst>
              <a:ext uri="{FF2B5EF4-FFF2-40B4-BE49-F238E27FC236}">
                <a16:creationId xmlns:a16="http://schemas.microsoft.com/office/drawing/2014/main" id="{64B4A8C6-FDD8-654C-8F18-957DEE5ED178}"/>
              </a:ext>
            </a:extLst>
          </p:cNvPr>
          <p:cNvSpPr>
            <a:spLocks noGrp="1"/>
          </p:cNvSpPr>
          <p:nvPr>
            <p:ph sz="quarter" idx="1"/>
          </p:nvPr>
        </p:nvSpPr>
        <p:spPr>
          <a:xfrm>
            <a:off x="1638300" y="3021359"/>
            <a:ext cx="8418140" cy="3431977"/>
          </a:xfrm>
        </p:spPr>
        <p:txBody>
          <a:bodyPr/>
          <a:lstStyle/>
          <a:p>
            <a:r>
              <a:rPr lang="en-US" sz="1800" dirty="0"/>
              <a:t>One Target value has more than the other</a:t>
            </a:r>
          </a:p>
          <a:p>
            <a:endParaRPr lang="en-US" sz="1800" dirty="0"/>
          </a:p>
          <a:p>
            <a:r>
              <a:rPr lang="en-US" sz="1800" dirty="0"/>
              <a:t>Not a problem if difference is small</a:t>
            </a:r>
          </a:p>
          <a:p>
            <a:endParaRPr lang="en-US" sz="1800" dirty="0"/>
          </a:p>
          <a:p>
            <a:r>
              <a:rPr lang="en-US" sz="1800" dirty="0"/>
              <a:t>If we use the data =&gt; a biased model</a:t>
            </a:r>
          </a:p>
          <a:p>
            <a:pPr lvl="1"/>
            <a:r>
              <a:rPr lang="en-US" sz="1600" dirty="0"/>
              <a:t>It will be good at predicting one of the Target values </a:t>
            </a:r>
          </a:p>
          <a:p>
            <a:pPr lvl="1"/>
            <a:r>
              <a:rPr lang="en-US" sz="1600" dirty="0"/>
              <a:t>And rubbish at predicting the other value</a:t>
            </a:r>
          </a:p>
          <a:p>
            <a:endParaRPr lang="en-US" sz="1800" dirty="0"/>
          </a:p>
          <a:p>
            <a:endParaRPr lang="en-US" sz="1800" dirty="0"/>
          </a:p>
        </p:txBody>
      </p:sp>
      <p:pic>
        <p:nvPicPr>
          <p:cNvPr id="151554" name="Picture 2" descr="Image result for unbalanced labeled data set">
            <a:extLst>
              <a:ext uri="{FF2B5EF4-FFF2-40B4-BE49-F238E27FC236}">
                <a16:creationId xmlns:a16="http://schemas.microsoft.com/office/drawing/2014/main" id="{CC69F955-1598-BE45-A082-A12DA04EE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857" y="56857"/>
            <a:ext cx="4520951" cy="29969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4D6134-7D39-7845-823C-FFD8DCD04A29}"/>
              </a:ext>
            </a:extLst>
          </p:cNvPr>
          <p:cNvSpPr/>
          <p:nvPr/>
        </p:nvSpPr>
        <p:spPr>
          <a:xfrm>
            <a:off x="3143152" y="5868960"/>
            <a:ext cx="936625" cy="576262"/>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defRPr/>
            </a:pPr>
            <a:r>
              <a:rPr lang="en-US" sz="1400" dirty="0">
                <a:solidFill>
                  <a:srgbClr val="376092"/>
                </a:solidFill>
              </a:rPr>
              <a:t>&lt; 10%</a:t>
            </a:r>
          </a:p>
        </p:txBody>
      </p:sp>
      <p:sp>
        <p:nvSpPr>
          <p:cNvPr id="6" name="Rectangle 5">
            <a:extLst>
              <a:ext uri="{FF2B5EF4-FFF2-40B4-BE49-F238E27FC236}">
                <a16:creationId xmlns:a16="http://schemas.microsoft.com/office/drawing/2014/main" id="{096E683A-7499-1249-AD1F-2663BDB843F1}"/>
              </a:ext>
            </a:extLst>
          </p:cNvPr>
          <p:cNvSpPr/>
          <p:nvPr/>
        </p:nvSpPr>
        <p:spPr>
          <a:xfrm>
            <a:off x="4079776" y="5868960"/>
            <a:ext cx="6840538" cy="576262"/>
          </a:xfrm>
          <a:prstGeom prst="rect">
            <a:avLst/>
          </a:prstGeom>
          <a:solidFill>
            <a:schemeClr val="tx1">
              <a:lumMod val="8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defRPr/>
            </a:pPr>
            <a:r>
              <a:rPr lang="en-US" sz="1400" dirty="0">
                <a:solidFill>
                  <a:srgbClr val="376092"/>
                </a:solidFill>
              </a:rPr>
              <a:t>&gt; 90%</a:t>
            </a:r>
          </a:p>
        </p:txBody>
      </p:sp>
      <p:sp>
        <p:nvSpPr>
          <p:cNvPr id="7" name="TextBox 2">
            <a:extLst>
              <a:ext uri="{FF2B5EF4-FFF2-40B4-BE49-F238E27FC236}">
                <a16:creationId xmlns:a16="http://schemas.microsoft.com/office/drawing/2014/main" id="{632FEACA-CDE7-0044-87D2-874568D2FC4A}"/>
              </a:ext>
            </a:extLst>
          </p:cNvPr>
          <p:cNvSpPr txBox="1">
            <a:spLocks noChangeArrowheads="1"/>
          </p:cNvSpPr>
          <p:nvPr/>
        </p:nvSpPr>
        <p:spPr bwMode="auto">
          <a:xfrm>
            <a:off x="1975802" y="5940397"/>
            <a:ext cx="1063112"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100" b="1">
                <a:solidFill>
                  <a:schemeClr val="tx1"/>
                </a:solidFill>
                <a:latin typeface="Arial Narrow" panose="020B0604020202020204" pitchFamily="34" charset="0"/>
                <a:ea typeface="ＭＳ Ｐゴシック" panose="020B0600070205080204" pitchFamily="34" charset="-128"/>
              </a:defRPr>
            </a:lvl1pPr>
            <a:lvl2pPr marL="742950" indent="-285750">
              <a:defRPr sz="1100" b="1">
                <a:solidFill>
                  <a:schemeClr val="tx1"/>
                </a:solidFill>
                <a:latin typeface="Arial Narrow" panose="020B0604020202020204" pitchFamily="34" charset="0"/>
                <a:ea typeface="ＭＳ Ｐゴシック" panose="020B0600070205080204" pitchFamily="34" charset="-128"/>
              </a:defRPr>
            </a:lvl2pPr>
            <a:lvl3pPr marL="1143000" indent="-228600">
              <a:defRPr sz="1100" b="1">
                <a:solidFill>
                  <a:schemeClr val="tx1"/>
                </a:solidFill>
                <a:latin typeface="Arial Narrow" panose="020B0604020202020204" pitchFamily="34" charset="0"/>
                <a:ea typeface="ＭＳ Ｐゴシック" panose="020B0600070205080204" pitchFamily="34" charset="-128"/>
              </a:defRPr>
            </a:lvl3pPr>
            <a:lvl4pPr marL="1600200" indent="-228600">
              <a:defRPr sz="1100" b="1">
                <a:solidFill>
                  <a:schemeClr val="tx1"/>
                </a:solidFill>
                <a:latin typeface="Arial Narrow" panose="020B0604020202020204" pitchFamily="34" charset="0"/>
                <a:ea typeface="ＭＳ Ｐゴシック" panose="020B0600070205080204" pitchFamily="34" charset="-128"/>
              </a:defRPr>
            </a:lvl4pPr>
            <a:lvl5pPr marL="2057400" indent="-228600">
              <a:defRPr sz="11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9pPr>
          </a:lstStyle>
          <a:p>
            <a:pPr algn="ctr">
              <a:lnSpc>
                <a:spcPct val="90000"/>
              </a:lnSpc>
            </a:pPr>
            <a:r>
              <a:rPr lang="en-US" altLang="en-US" b="0" dirty="0">
                <a:solidFill>
                  <a:schemeClr val="bg1"/>
                </a:solidFill>
              </a:rPr>
              <a:t>Customer Churn </a:t>
            </a:r>
          </a:p>
          <a:p>
            <a:pPr algn="ctr">
              <a:lnSpc>
                <a:spcPct val="90000"/>
              </a:lnSpc>
            </a:pPr>
            <a:r>
              <a:rPr lang="en-US" altLang="en-US" b="0" dirty="0">
                <a:solidFill>
                  <a:schemeClr val="bg1"/>
                </a:solidFill>
              </a:rPr>
              <a:t>Data Set</a:t>
            </a:r>
          </a:p>
        </p:txBody>
      </p:sp>
    </p:spTree>
    <p:extLst>
      <p:ext uri="{BB962C8B-B14F-4D97-AF65-F5344CB8AC3E}">
        <p14:creationId xmlns:p14="http://schemas.microsoft.com/office/powerpoint/2010/main" val="1619706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D211-C1CE-9DD3-2BA0-6052A8CB7EFC}"/>
              </a:ext>
            </a:extLst>
          </p:cNvPr>
          <p:cNvSpPr>
            <a:spLocks noGrp="1"/>
          </p:cNvSpPr>
          <p:nvPr>
            <p:ph type="title"/>
          </p:nvPr>
        </p:nvSpPr>
        <p:spPr/>
        <p:txBody>
          <a:bodyPr/>
          <a:lstStyle/>
          <a:p>
            <a:r>
              <a:rPr lang="en-US" dirty="0"/>
              <a:t>Imbalanced Data Sets</a:t>
            </a:r>
            <a:endParaRPr lang="en-IE" dirty="0"/>
          </a:p>
        </p:txBody>
      </p:sp>
      <p:sp>
        <p:nvSpPr>
          <p:cNvPr id="3" name="Content Placeholder 2">
            <a:extLst>
              <a:ext uri="{FF2B5EF4-FFF2-40B4-BE49-F238E27FC236}">
                <a16:creationId xmlns:a16="http://schemas.microsoft.com/office/drawing/2014/main" id="{0276A031-8B06-B79A-20CE-49526A41EE39}"/>
              </a:ext>
            </a:extLst>
          </p:cNvPr>
          <p:cNvSpPr>
            <a:spLocks noGrp="1"/>
          </p:cNvSpPr>
          <p:nvPr>
            <p:ph idx="1"/>
          </p:nvPr>
        </p:nvSpPr>
        <p:spPr>
          <a:xfrm>
            <a:off x="678660" y="1553865"/>
            <a:ext cx="6667627" cy="4991596"/>
          </a:xfrm>
        </p:spPr>
        <p:txBody>
          <a:bodyPr/>
          <a:lstStyle/>
          <a:p>
            <a:r>
              <a:rPr lang="en-US" sz="1800" dirty="0"/>
              <a:t>Typically, One Target value has more than the other</a:t>
            </a:r>
          </a:p>
          <a:p>
            <a:pPr lvl="1"/>
            <a:r>
              <a:rPr lang="en-US" sz="1800" dirty="0"/>
              <a:t>Very common in real world</a:t>
            </a:r>
          </a:p>
          <a:p>
            <a:pPr lvl="1"/>
            <a:r>
              <a:rPr lang="en-US" sz="1800" dirty="0"/>
              <a:t>Typically want to predict the smaller “thing”</a:t>
            </a:r>
          </a:p>
          <a:p>
            <a:r>
              <a:rPr lang="en-US" sz="1800" dirty="0"/>
              <a:t>Not a problem if differences in Target attribute (in number of records) is small</a:t>
            </a:r>
            <a:endParaRPr lang="en-US" sz="900" dirty="0"/>
          </a:p>
          <a:p>
            <a:r>
              <a:rPr lang="en-US" sz="1800" dirty="0"/>
              <a:t>If we use the Imbalanced data set =&gt; a biased model</a:t>
            </a:r>
          </a:p>
          <a:p>
            <a:pPr lvl="1"/>
            <a:r>
              <a:rPr lang="en-US" sz="1600" dirty="0"/>
              <a:t>It will be good at predicting one of the Target values (most number of records)</a:t>
            </a:r>
          </a:p>
          <a:p>
            <a:pPr lvl="1"/>
            <a:r>
              <a:rPr lang="en-US" sz="1600" dirty="0"/>
              <a:t>And rubbish at predicting the other value (lower number of records</a:t>
            </a:r>
          </a:p>
        </p:txBody>
      </p:sp>
      <p:pic>
        <p:nvPicPr>
          <p:cNvPr id="4" name="Picture 2" descr="Image result for unbalanced labeled data set">
            <a:extLst>
              <a:ext uri="{FF2B5EF4-FFF2-40B4-BE49-F238E27FC236}">
                <a16:creationId xmlns:a16="http://schemas.microsoft.com/office/drawing/2014/main" id="{751AFF2A-765B-1C4C-A371-898CD2A9E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287" y="1457394"/>
            <a:ext cx="4520951" cy="29969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6DCED03-B21D-9CDD-7BDB-45EA41DE142D}"/>
              </a:ext>
            </a:extLst>
          </p:cNvPr>
          <p:cNvSpPr/>
          <p:nvPr/>
        </p:nvSpPr>
        <p:spPr>
          <a:xfrm>
            <a:off x="3273367" y="5822602"/>
            <a:ext cx="936625" cy="576262"/>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defRPr/>
            </a:pPr>
            <a:r>
              <a:rPr lang="en-US" sz="1400" b="0" dirty="0">
                <a:solidFill>
                  <a:srgbClr val="376092"/>
                </a:solidFill>
              </a:rPr>
              <a:t>&lt; 10%</a:t>
            </a:r>
          </a:p>
        </p:txBody>
      </p:sp>
      <p:sp>
        <p:nvSpPr>
          <p:cNvPr id="6" name="Rectangle 5">
            <a:extLst>
              <a:ext uri="{FF2B5EF4-FFF2-40B4-BE49-F238E27FC236}">
                <a16:creationId xmlns:a16="http://schemas.microsoft.com/office/drawing/2014/main" id="{38091031-7842-4274-EFBB-63AEB4E62B67}"/>
              </a:ext>
            </a:extLst>
          </p:cNvPr>
          <p:cNvSpPr/>
          <p:nvPr/>
        </p:nvSpPr>
        <p:spPr>
          <a:xfrm>
            <a:off x="4209992" y="5822602"/>
            <a:ext cx="6840538" cy="576262"/>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defRPr/>
            </a:pPr>
            <a:r>
              <a:rPr lang="en-US" sz="1400" b="0" dirty="0">
                <a:solidFill>
                  <a:srgbClr val="376092"/>
                </a:solidFill>
              </a:rPr>
              <a:t>&gt; 90%</a:t>
            </a:r>
          </a:p>
        </p:txBody>
      </p:sp>
      <p:sp>
        <p:nvSpPr>
          <p:cNvPr id="7" name="TextBox 2">
            <a:extLst>
              <a:ext uri="{FF2B5EF4-FFF2-40B4-BE49-F238E27FC236}">
                <a16:creationId xmlns:a16="http://schemas.microsoft.com/office/drawing/2014/main" id="{6E4B06C7-0DAB-9F63-2ABE-6AC3214E7FE1}"/>
              </a:ext>
            </a:extLst>
          </p:cNvPr>
          <p:cNvSpPr txBox="1">
            <a:spLocks noChangeArrowheads="1"/>
          </p:cNvSpPr>
          <p:nvPr/>
        </p:nvSpPr>
        <p:spPr bwMode="auto">
          <a:xfrm>
            <a:off x="1858538" y="5822602"/>
            <a:ext cx="146226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100" b="1">
                <a:solidFill>
                  <a:schemeClr val="tx1"/>
                </a:solidFill>
                <a:latin typeface="Arial Narrow" panose="020B0604020202020204" pitchFamily="34" charset="0"/>
                <a:ea typeface="ＭＳ Ｐゴシック" panose="020B0600070205080204" pitchFamily="34" charset="-128"/>
              </a:defRPr>
            </a:lvl1pPr>
            <a:lvl2pPr marL="742950" indent="-285750">
              <a:defRPr sz="1100" b="1">
                <a:solidFill>
                  <a:schemeClr val="tx1"/>
                </a:solidFill>
                <a:latin typeface="Arial Narrow" panose="020B0604020202020204" pitchFamily="34" charset="0"/>
                <a:ea typeface="ＭＳ Ｐゴシック" panose="020B0600070205080204" pitchFamily="34" charset="-128"/>
              </a:defRPr>
            </a:lvl2pPr>
            <a:lvl3pPr marL="1143000" indent="-228600">
              <a:defRPr sz="1100" b="1">
                <a:solidFill>
                  <a:schemeClr val="tx1"/>
                </a:solidFill>
                <a:latin typeface="Arial Narrow" panose="020B0604020202020204" pitchFamily="34" charset="0"/>
                <a:ea typeface="ＭＳ Ｐゴシック" panose="020B0600070205080204" pitchFamily="34" charset="-128"/>
              </a:defRPr>
            </a:lvl3pPr>
            <a:lvl4pPr marL="1600200" indent="-228600">
              <a:defRPr sz="1100" b="1">
                <a:solidFill>
                  <a:schemeClr val="tx1"/>
                </a:solidFill>
                <a:latin typeface="Arial Narrow" panose="020B0604020202020204" pitchFamily="34" charset="0"/>
                <a:ea typeface="ＭＳ Ｐゴシック" panose="020B0600070205080204" pitchFamily="34" charset="-128"/>
              </a:defRPr>
            </a:lvl4pPr>
            <a:lvl5pPr marL="2057400" indent="-228600">
              <a:defRPr sz="11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b="1">
                <a:solidFill>
                  <a:schemeClr val="tx1"/>
                </a:solidFill>
                <a:latin typeface="Arial Narrow" panose="020B0604020202020204" pitchFamily="34" charset="0"/>
                <a:ea typeface="ＭＳ Ｐゴシック" panose="020B0600070205080204" pitchFamily="34" charset="-128"/>
              </a:defRPr>
            </a:lvl9pPr>
          </a:lstStyle>
          <a:p>
            <a:pPr algn="ctr">
              <a:lnSpc>
                <a:spcPct val="90000"/>
              </a:lnSpc>
            </a:pPr>
            <a:r>
              <a:rPr lang="en-US" altLang="en-US" sz="1600" b="0" dirty="0">
                <a:solidFill>
                  <a:srgbClr val="7030A0"/>
                </a:solidFill>
              </a:rPr>
              <a:t>Customer Churn </a:t>
            </a:r>
          </a:p>
          <a:p>
            <a:pPr algn="ctr">
              <a:lnSpc>
                <a:spcPct val="90000"/>
              </a:lnSpc>
            </a:pPr>
            <a:r>
              <a:rPr lang="en-US" altLang="en-US" sz="1600" b="0" dirty="0">
                <a:solidFill>
                  <a:srgbClr val="7030A0"/>
                </a:solidFill>
              </a:rPr>
              <a:t>Data Set</a:t>
            </a:r>
          </a:p>
        </p:txBody>
      </p:sp>
    </p:spTree>
    <p:extLst>
      <p:ext uri="{BB962C8B-B14F-4D97-AF65-F5344CB8AC3E}">
        <p14:creationId xmlns:p14="http://schemas.microsoft.com/office/powerpoint/2010/main" val="1813216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324B-5398-2353-B7D0-35C4E652B294}"/>
              </a:ext>
            </a:extLst>
          </p:cNvPr>
          <p:cNvSpPr>
            <a:spLocks noGrp="1"/>
          </p:cNvSpPr>
          <p:nvPr>
            <p:ph type="title"/>
          </p:nvPr>
        </p:nvSpPr>
        <p:spPr/>
        <p:txBody>
          <a:bodyPr/>
          <a:lstStyle/>
          <a:p>
            <a:r>
              <a:rPr lang="en-IE" dirty="0"/>
              <a:t>How to manage Imbalanced Data Sets</a:t>
            </a:r>
          </a:p>
        </p:txBody>
      </p:sp>
      <p:sp>
        <p:nvSpPr>
          <p:cNvPr id="3" name="Content Placeholder 2">
            <a:extLst>
              <a:ext uri="{FF2B5EF4-FFF2-40B4-BE49-F238E27FC236}">
                <a16:creationId xmlns:a16="http://schemas.microsoft.com/office/drawing/2014/main" id="{6F73F35F-D6E7-7EB4-64D3-80A01F123D74}"/>
              </a:ext>
            </a:extLst>
          </p:cNvPr>
          <p:cNvSpPr>
            <a:spLocks noGrp="1"/>
          </p:cNvSpPr>
          <p:nvPr>
            <p:ph idx="1"/>
          </p:nvPr>
        </p:nvSpPr>
        <p:spPr>
          <a:xfrm>
            <a:off x="678660" y="4467828"/>
            <a:ext cx="10977562" cy="2077633"/>
          </a:xfrm>
        </p:spPr>
        <p:txBody>
          <a:bodyPr/>
          <a:lstStyle/>
          <a:p>
            <a:r>
              <a:rPr lang="en-US" sz="1800" dirty="0">
                <a:solidFill>
                  <a:srgbClr val="0070C0"/>
                </a:solidFill>
              </a:rPr>
              <a:t>Under Sample</a:t>
            </a:r>
          </a:p>
          <a:p>
            <a:pPr lvl="1"/>
            <a:r>
              <a:rPr lang="en-US" sz="1800" dirty="0"/>
              <a:t>Remove records from data set</a:t>
            </a:r>
          </a:p>
          <a:p>
            <a:pPr lvl="1"/>
            <a:r>
              <a:rPr lang="en-US" sz="1800" dirty="0"/>
              <a:t>Random (but how random is it really)</a:t>
            </a:r>
          </a:p>
          <a:p>
            <a:pPr lvl="2"/>
            <a:r>
              <a:rPr lang="en-US" sz="1800" dirty="0"/>
              <a:t>How can you ensure representative samples remain.</a:t>
            </a:r>
          </a:p>
          <a:p>
            <a:pPr lvl="2"/>
            <a:r>
              <a:rPr lang="en-US" sz="1800" dirty="0"/>
              <a:t>May end up removing important cases</a:t>
            </a: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pic>
        <p:nvPicPr>
          <p:cNvPr id="4" name="Picture 2" descr="Figure">
            <a:extLst>
              <a:ext uri="{FF2B5EF4-FFF2-40B4-BE49-F238E27FC236}">
                <a16:creationId xmlns:a16="http://schemas.microsoft.com/office/drawing/2014/main" id="{7FFF05D7-E9F6-4657-A599-B236BFA75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869" y="1494494"/>
            <a:ext cx="8736494" cy="28213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CAACF7-A198-7345-6AEA-AA1C517B09D4}"/>
              </a:ext>
            </a:extLst>
          </p:cNvPr>
          <p:cNvSpPr txBox="1"/>
          <p:nvPr/>
        </p:nvSpPr>
        <p:spPr>
          <a:xfrm>
            <a:off x="9167149" y="5076717"/>
            <a:ext cx="2739809"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b="0" dirty="0"/>
              <a:t>Issues with reducing </a:t>
            </a:r>
          </a:p>
          <a:p>
            <a:r>
              <a:rPr lang="en-US" sz="2000" b="0" dirty="0"/>
              <a:t>the size of data set</a:t>
            </a:r>
          </a:p>
        </p:txBody>
      </p:sp>
    </p:spTree>
    <p:extLst>
      <p:ext uri="{BB962C8B-B14F-4D97-AF65-F5344CB8AC3E}">
        <p14:creationId xmlns:p14="http://schemas.microsoft.com/office/powerpoint/2010/main" val="3882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324B-5398-2353-B7D0-35C4E652B294}"/>
              </a:ext>
            </a:extLst>
          </p:cNvPr>
          <p:cNvSpPr>
            <a:spLocks noGrp="1"/>
          </p:cNvSpPr>
          <p:nvPr>
            <p:ph type="title"/>
          </p:nvPr>
        </p:nvSpPr>
        <p:spPr/>
        <p:txBody>
          <a:bodyPr/>
          <a:lstStyle/>
          <a:p>
            <a:r>
              <a:rPr lang="en-IE" dirty="0"/>
              <a:t>How to manage Imbalanced Data Sets</a:t>
            </a:r>
          </a:p>
        </p:txBody>
      </p:sp>
      <p:sp>
        <p:nvSpPr>
          <p:cNvPr id="3" name="Content Placeholder 2">
            <a:extLst>
              <a:ext uri="{FF2B5EF4-FFF2-40B4-BE49-F238E27FC236}">
                <a16:creationId xmlns:a16="http://schemas.microsoft.com/office/drawing/2014/main" id="{6F73F35F-D6E7-7EB4-64D3-80A01F123D74}"/>
              </a:ext>
            </a:extLst>
          </p:cNvPr>
          <p:cNvSpPr>
            <a:spLocks noGrp="1"/>
          </p:cNvSpPr>
          <p:nvPr>
            <p:ph idx="1"/>
          </p:nvPr>
        </p:nvSpPr>
        <p:spPr>
          <a:xfrm>
            <a:off x="678660" y="4315859"/>
            <a:ext cx="10977562" cy="2542141"/>
          </a:xfrm>
        </p:spPr>
        <p:txBody>
          <a:bodyPr/>
          <a:lstStyle/>
          <a:p>
            <a:r>
              <a:rPr lang="en-US" sz="1800" dirty="0">
                <a:solidFill>
                  <a:srgbClr val="7030A0"/>
                </a:solidFill>
              </a:rPr>
              <a:t>Over Sample</a:t>
            </a:r>
          </a:p>
          <a:p>
            <a:pPr lvl="1"/>
            <a:r>
              <a:rPr lang="en-US" sz="1800" dirty="0"/>
              <a:t>Repeat/Duplicate records  - Quick and Easy, by has Limitations  (biases, no-variances, </a:t>
            </a:r>
            <a:r>
              <a:rPr lang="en-US" sz="1800" dirty="0" err="1"/>
              <a:t>etc</a:t>
            </a:r>
            <a:r>
              <a:rPr lang="en-US" sz="1800" dirty="0"/>
              <a:t>)</a:t>
            </a:r>
          </a:p>
          <a:p>
            <a:pPr lvl="1"/>
            <a:r>
              <a:rPr lang="en-IE" sz="1800" dirty="0"/>
              <a:t>SMOTE: Synthetic Minority Over-sampling Technique</a:t>
            </a:r>
          </a:p>
          <a:p>
            <a:pPr lvl="1"/>
            <a:r>
              <a:rPr lang="en-IE" sz="1800" dirty="0"/>
              <a:t>take a sample from the dataset, and consider its </a:t>
            </a:r>
            <a:r>
              <a:rPr lang="en-IE" sz="1800" i="1" dirty="0"/>
              <a:t>k</a:t>
            </a:r>
            <a:r>
              <a:rPr lang="en-IE" sz="1800" dirty="0"/>
              <a:t> nearest </a:t>
            </a:r>
            <a:r>
              <a:rPr lang="en-IE" sz="1800" dirty="0" err="1"/>
              <a:t>neighbors</a:t>
            </a:r>
            <a:r>
              <a:rPr lang="en-IE" sz="1800" dirty="0"/>
              <a:t> (in feature space). To create a synthetic data point, take the vector between one of those </a:t>
            </a:r>
            <a:r>
              <a:rPr lang="en-IE" sz="1800" i="1" dirty="0"/>
              <a:t>k</a:t>
            </a:r>
            <a:r>
              <a:rPr lang="en-IE" sz="1800" dirty="0"/>
              <a:t> </a:t>
            </a:r>
            <a:r>
              <a:rPr lang="en-IE" sz="1800" dirty="0" err="1"/>
              <a:t>neighbors</a:t>
            </a:r>
            <a:r>
              <a:rPr lang="en-IE" sz="1800" dirty="0"/>
              <a:t>, and the current data point. Multiply this vector by a random number </a:t>
            </a:r>
            <a:r>
              <a:rPr lang="en-IE" sz="1800" i="1" dirty="0"/>
              <a:t>x</a:t>
            </a:r>
            <a:r>
              <a:rPr lang="en-IE" sz="1800" dirty="0"/>
              <a:t> which lies between 0, and 1. Add this to the current data point to create the new, synthetic data point.  </a:t>
            </a:r>
            <a:r>
              <a:rPr lang="en-IE" sz="1800" dirty="0">
                <a:solidFill>
                  <a:srgbClr val="7030A0"/>
                </a:solidFill>
              </a:rPr>
              <a:t>Allows for possible data variations, within current ranges.</a:t>
            </a:r>
            <a:endParaRPr lang="en-US" sz="1800" dirty="0">
              <a:solidFill>
                <a:srgbClr val="7030A0"/>
              </a:solidFill>
            </a:endParaRPr>
          </a:p>
          <a:p>
            <a:pPr marL="196437" marR="0" indent="-196437" algn="l" defTabSz="430289" rtl="0" latinLnBrk="0">
              <a:lnSpc>
                <a:spcPct val="100000"/>
              </a:lnSpc>
              <a:spcBef>
                <a:spcPts val="2652"/>
              </a:spcBef>
              <a:spcAft>
                <a:spcPts val="0"/>
              </a:spcAft>
              <a:buClrTx/>
              <a:buSzPct val="100000"/>
              <a:buFontTx/>
              <a:buChar char="•"/>
              <a:tabLst/>
            </a:pPr>
            <a:endParaRPr lang="en-IE" dirty="0"/>
          </a:p>
        </p:txBody>
      </p:sp>
      <p:pic>
        <p:nvPicPr>
          <p:cNvPr id="4" name="Picture 2" descr="Figure">
            <a:extLst>
              <a:ext uri="{FF2B5EF4-FFF2-40B4-BE49-F238E27FC236}">
                <a16:creationId xmlns:a16="http://schemas.microsoft.com/office/drawing/2014/main" id="{7FFF05D7-E9F6-4657-A599-B236BFA75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869" y="1494494"/>
            <a:ext cx="8736494" cy="282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6AD8-B8B1-9F17-B387-8A1756BCE2AF}"/>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4C7F6017-616A-9A05-DB3A-B350D431E5C8}"/>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4B37C6FA-8A59-EDAB-F625-E0FCB958E4A5}"/>
              </a:ext>
            </a:extLst>
          </p:cNvPr>
          <p:cNvPicPr>
            <a:picLocks noChangeAspect="1"/>
          </p:cNvPicPr>
          <p:nvPr/>
        </p:nvPicPr>
        <p:blipFill>
          <a:blip r:embed="rId2"/>
          <a:stretch>
            <a:fillRect/>
          </a:stretch>
        </p:blipFill>
        <p:spPr>
          <a:xfrm>
            <a:off x="2324100" y="0"/>
            <a:ext cx="7543800" cy="6858000"/>
          </a:xfrm>
          <a:prstGeom prst="rect">
            <a:avLst/>
          </a:prstGeom>
        </p:spPr>
      </p:pic>
    </p:spTree>
    <p:extLst>
      <p:ext uri="{BB962C8B-B14F-4D97-AF65-F5344CB8AC3E}">
        <p14:creationId xmlns:p14="http://schemas.microsoft.com/office/powerpoint/2010/main" val="1981936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0773-7202-4C67-CDF1-471704297623}"/>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3054CBC-5089-CC77-E2F4-D0CE56E99855}"/>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ADC13375-6A8B-FBF0-FF06-6749F2FE31F5}"/>
              </a:ext>
            </a:extLst>
          </p:cNvPr>
          <p:cNvPicPr>
            <a:picLocks noChangeAspect="1"/>
          </p:cNvPicPr>
          <p:nvPr/>
        </p:nvPicPr>
        <p:blipFill>
          <a:blip r:embed="rId2"/>
          <a:stretch>
            <a:fillRect/>
          </a:stretch>
        </p:blipFill>
        <p:spPr>
          <a:xfrm>
            <a:off x="3033574" y="0"/>
            <a:ext cx="6124851" cy="6858000"/>
          </a:xfrm>
          <a:prstGeom prst="rect">
            <a:avLst/>
          </a:prstGeom>
        </p:spPr>
      </p:pic>
    </p:spTree>
    <p:extLst>
      <p:ext uri="{BB962C8B-B14F-4D97-AF65-F5344CB8AC3E}">
        <p14:creationId xmlns:p14="http://schemas.microsoft.com/office/powerpoint/2010/main" val="19516631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6262-C527-0E9C-BD90-0C48612BE3A4}"/>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F36820AF-F488-EE75-AAF1-BC082FC48CD5}"/>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C8E567C0-85A6-1C51-2B2B-23118F7A2EDE}"/>
              </a:ext>
            </a:extLst>
          </p:cNvPr>
          <p:cNvPicPr>
            <a:picLocks noChangeAspect="1"/>
          </p:cNvPicPr>
          <p:nvPr/>
        </p:nvPicPr>
        <p:blipFill>
          <a:blip r:embed="rId2"/>
          <a:stretch>
            <a:fillRect/>
          </a:stretch>
        </p:blipFill>
        <p:spPr>
          <a:xfrm>
            <a:off x="1819437" y="0"/>
            <a:ext cx="8553128" cy="6858000"/>
          </a:xfrm>
          <a:prstGeom prst="rect">
            <a:avLst/>
          </a:prstGeom>
        </p:spPr>
      </p:pic>
    </p:spTree>
    <p:extLst>
      <p:ext uri="{BB962C8B-B14F-4D97-AF65-F5344CB8AC3E}">
        <p14:creationId xmlns:p14="http://schemas.microsoft.com/office/powerpoint/2010/main" val="1490475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06BE16-9605-9CF8-6898-57A798FBDD2A}"/>
              </a:ext>
            </a:extLst>
          </p:cNvPr>
          <p:cNvSpPr>
            <a:spLocks noGrp="1"/>
          </p:cNvSpPr>
          <p:nvPr>
            <p:ph type="title"/>
          </p:nvPr>
        </p:nvSpPr>
        <p:spPr/>
        <p:txBody>
          <a:bodyPr/>
          <a:lstStyle/>
          <a:p>
            <a:r>
              <a:rPr lang="en-IE" dirty="0"/>
              <a:t>Iterative in Nature</a:t>
            </a:r>
          </a:p>
        </p:txBody>
      </p:sp>
    </p:spTree>
    <p:extLst>
      <p:ext uri="{BB962C8B-B14F-4D97-AF65-F5344CB8AC3E}">
        <p14:creationId xmlns:p14="http://schemas.microsoft.com/office/powerpoint/2010/main" val="4089857210"/>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7486-5546-BF9D-DCAE-ADEC492F1542}"/>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A05DBC90-1B97-D8FB-AAC5-6E4069F0D8AF}"/>
              </a:ext>
            </a:extLst>
          </p:cNvPr>
          <p:cNvSpPr>
            <a:spLocks noGrp="1"/>
          </p:cNvSpPr>
          <p:nvPr>
            <p:ph type="body" sz="half" idx="1"/>
          </p:nvPr>
        </p:nvSpPr>
        <p:spPr/>
        <p:txBody>
          <a:bodyPr/>
          <a:lstStyle/>
          <a:p>
            <a:pPr marL="196437" marR="0" indent="-196437" algn="l" defTabSz="430289" rtl="0" latinLnBrk="0">
              <a:lnSpc>
                <a:spcPct val="100000"/>
              </a:lnSpc>
              <a:spcBef>
                <a:spcPts val="1200"/>
              </a:spcBef>
              <a:spcAft>
                <a:spcPts val="0"/>
              </a:spcAft>
              <a:buClrTx/>
              <a:buSzPct val="100000"/>
              <a:buFontTx/>
              <a:buChar char="•"/>
              <a:tabLst/>
            </a:pPr>
            <a:endParaRPr lang="en-IE" dirty="0"/>
          </a:p>
        </p:txBody>
      </p:sp>
      <p:pic>
        <p:nvPicPr>
          <p:cNvPr id="4" name="Picture 3">
            <a:extLst>
              <a:ext uri="{FF2B5EF4-FFF2-40B4-BE49-F238E27FC236}">
                <a16:creationId xmlns:a16="http://schemas.microsoft.com/office/drawing/2014/main" id="{19198420-2E0A-AA68-6814-255ED337668B}"/>
              </a:ext>
            </a:extLst>
          </p:cNvPr>
          <p:cNvPicPr>
            <a:picLocks noChangeAspect="1"/>
          </p:cNvPicPr>
          <p:nvPr/>
        </p:nvPicPr>
        <p:blipFill>
          <a:blip r:embed="rId2"/>
          <a:stretch>
            <a:fillRect/>
          </a:stretch>
        </p:blipFill>
        <p:spPr>
          <a:xfrm>
            <a:off x="2766646" y="665209"/>
            <a:ext cx="5791200" cy="5706587"/>
          </a:xfrm>
          <a:prstGeom prst="rect">
            <a:avLst/>
          </a:prstGeom>
        </p:spPr>
      </p:pic>
      <p:sp>
        <p:nvSpPr>
          <p:cNvPr id="5" name="Slide Number Placeholder 3">
            <a:extLst>
              <a:ext uri="{FF2B5EF4-FFF2-40B4-BE49-F238E27FC236}">
                <a16:creationId xmlns:a16="http://schemas.microsoft.com/office/drawing/2014/main" id="{B270CD88-8999-2709-59AC-484F4F9D2FBE}"/>
              </a:ext>
            </a:extLst>
          </p:cNvPr>
          <p:cNvSpPr>
            <a:spLocks noGrp="1"/>
          </p:cNvSpPr>
          <p:nvPr>
            <p:ph type="sldNum" sz="quarter" idx="2"/>
          </p:nvPr>
        </p:nvSpPr>
        <p:spPr>
          <a:xfrm>
            <a:off x="11580534" y="6465096"/>
            <a:ext cx="213419" cy="229449"/>
          </a:xfrm>
        </p:spPr>
        <p:txBody>
          <a:bodyPr/>
          <a:lstStyle/>
          <a:p>
            <a:pPr>
              <a:defRPr/>
            </a:pPr>
            <a:endParaRPr lang="en-US"/>
          </a:p>
          <a:p>
            <a:pPr>
              <a:defRPr/>
            </a:pPr>
            <a:fld id="{6121C829-0278-4874-B110-053C5E0C5A4E}" type="slidenum">
              <a:rPr lang="en-US" smtClean="0"/>
              <a:pPr>
                <a:defRPr/>
              </a:pPr>
              <a:t>79</a:t>
            </a:fld>
            <a:endParaRPr lang="en-US"/>
          </a:p>
        </p:txBody>
      </p:sp>
      <p:sp>
        <p:nvSpPr>
          <p:cNvPr id="6" name="Rectangle 5">
            <a:extLst>
              <a:ext uri="{FF2B5EF4-FFF2-40B4-BE49-F238E27FC236}">
                <a16:creationId xmlns:a16="http://schemas.microsoft.com/office/drawing/2014/main" id="{5FEB1B98-438C-E2A2-FA84-B87484E8EA0E}"/>
              </a:ext>
            </a:extLst>
          </p:cNvPr>
          <p:cNvSpPr/>
          <p:nvPr/>
        </p:nvSpPr>
        <p:spPr>
          <a:xfrm>
            <a:off x="6507480" y="2425505"/>
            <a:ext cx="1195754" cy="762000"/>
          </a:xfrm>
          <a:prstGeom prst="rect">
            <a:avLst/>
          </a:prstGeom>
          <a:noFill/>
          <a:ln w="571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Tree>
    <p:extLst>
      <p:ext uri="{BB962C8B-B14F-4D97-AF65-F5344CB8AC3E}">
        <p14:creationId xmlns:p14="http://schemas.microsoft.com/office/powerpoint/2010/main" val="1081439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Hand In Hand | Facebook">
            <a:extLst>
              <a:ext uri="{FF2B5EF4-FFF2-40B4-BE49-F238E27FC236}">
                <a16:creationId xmlns:a16="http://schemas.microsoft.com/office/drawing/2014/main" id="{5BB55439-AD18-6473-8AA2-7A925D450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006" y="30450"/>
            <a:ext cx="1409994" cy="1409994"/>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p:txBody>
          <a:bodyPr/>
          <a:lstStyle/>
          <a:p>
            <a:r>
              <a:rPr lang="en-IE"/>
              <a:t>Phase 2 – Data Understanding</a:t>
            </a:r>
            <a:endParaRPr lang="en-US"/>
          </a:p>
        </p:txBody>
      </p:sp>
      <p:sp>
        <p:nvSpPr>
          <p:cNvPr id="18435" name="Rectangle 3"/>
          <p:cNvSpPr>
            <a:spLocks noGrp="1" noChangeArrowheads="1"/>
          </p:cNvSpPr>
          <p:nvPr>
            <p:ph idx="1"/>
          </p:nvPr>
        </p:nvSpPr>
        <p:spPr>
          <a:xfrm>
            <a:off x="3887755" y="2506665"/>
            <a:ext cx="8064896" cy="3994677"/>
          </a:xfrm>
        </p:spPr>
        <p:txBody>
          <a:bodyPr/>
          <a:lstStyle/>
          <a:p>
            <a:pPr>
              <a:spcBef>
                <a:spcPts val="1200"/>
              </a:spcBef>
            </a:pPr>
            <a:r>
              <a:rPr lang="en-US" sz="2267" dirty="0"/>
              <a:t>Acquire the data</a:t>
            </a:r>
          </a:p>
          <a:p>
            <a:pPr>
              <a:spcBef>
                <a:spcPts val="1200"/>
              </a:spcBef>
            </a:pPr>
            <a:r>
              <a:rPr lang="en-US" sz="2267" dirty="0"/>
              <a:t>Explore the data (query &amp; visualization)</a:t>
            </a:r>
          </a:p>
          <a:p>
            <a:pPr>
              <a:spcBef>
                <a:spcPts val="1200"/>
              </a:spcBef>
            </a:pPr>
            <a:r>
              <a:rPr lang="en-US" sz="2267" dirty="0"/>
              <a:t>Verify the quality</a:t>
            </a:r>
          </a:p>
          <a:p>
            <a:pPr>
              <a:spcBef>
                <a:spcPts val="1200"/>
              </a:spcBef>
            </a:pPr>
            <a:endParaRPr lang="en-IE" sz="2267" dirty="0"/>
          </a:p>
          <a:p>
            <a:pPr>
              <a:spcBef>
                <a:spcPts val="1200"/>
              </a:spcBef>
            </a:pPr>
            <a:r>
              <a:rPr lang="en-US" sz="2267" dirty="0"/>
              <a:t>Starts with an initial data collection and proceeds with activities in order to get familiar with the data, to identify data quality problems, to discover first insights into the data or to detect interesting subsets to form hypotheses for hidden information.</a:t>
            </a:r>
          </a:p>
          <a:p>
            <a:pPr>
              <a:spcBef>
                <a:spcPts val="1200"/>
              </a:spcBef>
              <a:buFont typeface="Wingdings" pitchFamily="2" charset="2"/>
              <a:buNone/>
            </a:pPr>
            <a:endParaRPr lang="en-US" sz="2267" dirty="0"/>
          </a:p>
        </p:txBody>
      </p:sp>
      <p:sp>
        <p:nvSpPr>
          <p:cNvPr id="18436" name="Slide Number Placeholder 4"/>
          <p:cNvSpPr>
            <a:spLocks noGrp="1"/>
          </p:cNvSpPr>
          <p:nvPr>
            <p:ph type="sldNum" sz="quarter" idx="12"/>
          </p:nvPr>
        </p:nvSpPr>
        <p:spPr>
          <a:xfrm>
            <a:off x="11577263" y="6465096"/>
            <a:ext cx="216690" cy="4448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b="1">
                <a:solidFill>
                  <a:schemeClr val="tx1"/>
                </a:solidFill>
                <a:latin typeface="Arial Narrow" pitchFamily="34" charset="0"/>
              </a:defRPr>
            </a:lvl1pPr>
            <a:lvl2pPr marL="844168" indent="-324680">
              <a:defRPr sz="1200" b="1">
                <a:solidFill>
                  <a:schemeClr val="tx1"/>
                </a:solidFill>
                <a:latin typeface="Arial Narrow" pitchFamily="34" charset="0"/>
              </a:defRPr>
            </a:lvl2pPr>
            <a:lvl3pPr marL="1298721" indent="-259744">
              <a:defRPr sz="1200" b="1">
                <a:solidFill>
                  <a:schemeClr val="tx1"/>
                </a:solidFill>
                <a:latin typeface="Arial Narrow" pitchFamily="34" charset="0"/>
              </a:defRPr>
            </a:lvl3pPr>
            <a:lvl4pPr marL="1818208" indent="-259744">
              <a:defRPr sz="1200" b="1">
                <a:solidFill>
                  <a:schemeClr val="tx1"/>
                </a:solidFill>
                <a:latin typeface="Arial Narrow" pitchFamily="34" charset="0"/>
              </a:defRPr>
            </a:lvl4pPr>
            <a:lvl5pPr marL="2337696" indent="-259744">
              <a:defRPr sz="1200" b="1">
                <a:solidFill>
                  <a:schemeClr val="tx1"/>
                </a:solidFill>
                <a:latin typeface="Arial Narrow" pitchFamily="34" charset="0"/>
              </a:defRPr>
            </a:lvl5pPr>
            <a:lvl6pPr marL="2857185" indent="-259744" algn="ctr" eaLnBrk="0" fontAlgn="base" hangingPunct="0">
              <a:lnSpc>
                <a:spcPct val="90000"/>
              </a:lnSpc>
              <a:spcBef>
                <a:spcPct val="0"/>
              </a:spcBef>
              <a:spcAft>
                <a:spcPct val="0"/>
              </a:spcAft>
              <a:defRPr sz="1200" b="1">
                <a:solidFill>
                  <a:schemeClr val="tx1"/>
                </a:solidFill>
                <a:latin typeface="Arial Narrow" pitchFamily="34" charset="0"/>
              </a:defRPr>
            </a:lvl6pPr>
            <a:lvl7pPr marL="3376673" indent="-259744" algn="ctr" eaLnBrk="0" fontAlgn="base" hangingPunct="0">
              <a:lnSpc>
                <a:spcPct val="90000"/>
              </a:lnSpc>
              <a:spcBef>
                <a:spcPct val="0"/>
              </a:spcBef>
              <a:spcAft>
                <a:spcPct val="0"/>
              </a:spcAft>
              <a:defRPr sz="1200" b="1">
                <a:solidFill>
                  <a:schemeClr val="tx1"/>
                </a:solidFill>
                <a:latin typeface="Arial Narrow" pitchFamily="34" charset="0"/>
              </a:defRPr>
            </a:lvl7pPr>
            <a:lvl8pPr marL="3896161" indent="-259744" algn="ctr" eaLnBrk="0" fontAlgn="base" hangingPunct="0">
              <a:lnSpc>
                <a:spcPct val="90000"/>
              </a:lnSpc>
              <a:spcBef>
                <a:spcPct val="0"/>
              </a:spcBef>
              <a:spcAft>
                <a:spcPct val="0"/>
              </a:spcAft>
              <a:defRPr sz="1200" b="1">
                <a:solidFill>
                  <a:schemeClr val="tx1"/>
                </a:solidFill>
                <a:latin typeface="Arial Narrow" pitchFamily="34" charset="0"/>
              </a:defRPr>
            </a:lvl8pPr>
            <a:lvl9pPr marL="4415650" indent="-259744" algn="ctr" eaLnBrk="0" fontAlgn="base" hangingPunct="0">
              <a:lnSpc>
                <a:spcPct val="90000"/>
              </a:lnSpc>
              <a:spcBef>
                <a:spcPct val="0"/>
              </a:spcBef>
              <a:spcAft>
                <a:spcPct val="0"/>
              </a:spcAft>
              <a:defRPr sz="1200" b="1">
                <a:solidFill>
                  <a:schemeClr val="tx1"/>
                </a:solidFill>
                <a:latin typeface="Arial Narrow" pitchFamily="34" charset="0"/>
              </a:defRPr>
            </a:lvl9pPr>
          </a:lstStyle>
          <a:p>
            <a:endParaRPr lang="en-US" b="0"/>
          </a:p>
          <a:p>
            <a:fld id="{BA055DB0-75C3-443A-A19F-7D4A9F3A7C56}" type="slidenum">
              <a:rPr lang="en-US" b="0" smtClean="0"/>
              <a:pPr/>
              <a:t>8</a:t>
            </a:fld>
            <a:endParaRPr lang="en-US" b="0"/>
          </a:p>
        </p:txBody>
      </p:sp>
      <p:sp>
        <p:nvSpPr>
          <p:cNvPr id="8" name="AutoShape 3"/>
          <p:cNvSpPr>
            <a:spLocks noChangeArrowheads="1"/>
          </p:cNvSpPr>
          <p:nvPr/>
        </p:nvSpPr>
        <p:spPr bwMode="auto">
          <a:xfrm>
            <a:off x="629139" y="1223963"/>
            <a:ext cx="2205893" cy="762000"/>
          </a:xfrm>
          <a:prstGeom prst="homePlate">
            <a:avLst>
              <a:gd name="adj" fmla="val 60052"/>
            </a:avLst>
          </a:prstGeom>
          <a:solidFill>
            <a:schemeClr val="accent1"/>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Business</a:t>
            </a:r>
          </a:p>
          <a:p>
            <a:pPr latinLnBrk="1">
              <a:defRPr/>
            </a:pPr>
            <a:r>
              <a:rPr kumimoji="1" lang="en-US" altLang="ko-KR" sz="1333">
                <a:solidFill>
                  <a:srgbClr val="FFFFFF"/>
                </a:solidFill>
                <a:latin typeface="+mn-lt"/>
                <a:ea typeface="Gulim" pitchFamily="34" charset="-127"/>
              </a:rPr>
              <a:t>Understanding</a:t>
            </a:r>
          </a:p>
        </p:txBody>
      </p:sp>
      <p:sp>
        <p:nvSpPr>
          <p:cNvPr id="9" name="AutoShape 4"/>
          <p:cNvSpPr>
            <a:spLocks noChangeArrowheads="1"/>
          </p:cNvSpPr>
          <p:nvPr/>
        </p:nvSpPr>
        <p:spPr bwMode="auto">
          <a:xfrm>
            <a:off x="2383694" y="1223964"/>
            <a:ext cx="2114061" cy="763587"/>
          </a:xfrm>
          <a:prstGeom prst="chevron">
            <a:avLst>
              <a:gd name="adj" fmla="val 57432"/>
            </a:avLst>
          </a:prstGeom>
          <a:solidFill>
            <a:schemeClr val="accent1"/>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Data</a:t>
            </a:r>
          </a:p>
          <a:p>
            <a:pPr latinLnBrk="1">
              <a:defRPr/>
            </a:pPr>
            <a:r>
              <a:rPr kumimoji="1" lang="en-US" altLang="ko-KR" sz="1333">
                <a:solidFill>
                  <a:srgbClr val="FFFFFF"/>
                </a:solidFill>
                <a:latin typeface="+mn-lt"/>
                <a:ea typeface="Gulim" pitchFamily="34" charset="-127"/>
              </a:rPr>
              <a:t>       Understanding</a:t>
            </a:r>
          </a:p>
        </p:txBody>
      </p:sp>
      <p:sp>
        <p:nvSpPr>
          <p:cNvPr id="10" name="AutoShape 5"/>
          <p:cNvSpPr>
            <a:spLocks noChangeArrowheads="1"/>
          </p:cNvSpPr>
          <p:nvPr/>
        </p:nvSpPr>
        <p:spPr bwMode="auto">
          <a:xfrm>
            <a:off x="4046417" y="1223964"/>
            <a:ext cx="2116015" cy="763587"/>
          </a:xfrm>
          <a:prstGeom prst="chevron">
            <a:avLst>
              <a:gd name="adj" fmla="val 57432"/>
            </a:avLst>
          </a:prstGeom>
          <a:solidFill>
            <a:schemeClr val="accent1"/>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Data</a:t>
            </a:r>
          </a:p>
          <a:p>
            <a:pPr latinLnBrk="1">
              <a:defRPr/>
            </a:pPr>
            <a:r>
              <a:rPr kumimoji="1" lang="en-US" altLang="ko-KR" sz="1333">
                <a:solidFill>
                  <a:srgbClr val="FFFFFF"/>
                </a:solidFill>
                <a:latin typeface="+mn-lt"/>
                <a:ea typeface="Gulim" pitchFamily="34" charset="-127"/>
              </a:rPr>
              <a:t>     Preparation</a:t>
            </a:r>
          </a:p>
        </p:txBody>
      </p:sp>
      <p:sp>
        <p:nvSpPr>
          <p:cNvPr id="11" name="AutoShape 6"/>
          <p:cNvSpPr>
            <a:spLocks noChangeArrowheads="1"/>
          </p:cNvSpPr>
          <p:nvPr/>
        </p:nvSpPr>
        <p:spPr bwMode="auto">
          <a:xfrm>
            <a:off x="5707186" y="1223964"/>
            <a:ext cx="2116015" cy="763587"/>
          </a:xfrm>
          <a:prstGeom prst="chevron">
            <a:avLst>
              <a:gd name="adj" fmla="val 57432"/>
            </a:avLst>
          </a:prstGeom>
          <a:solidFill>
            <a:schemeClr val="accent1"/>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Modeling</a:t>
            </a:r>
          </a:p>
        </p:txBody>
      </p:sp>
      <p:sp>
        <p:nvSpPr>
          <p:cNvPr id="12" name="AutoShape 7"/>
          <p:cNvSpPr>
            <a:spLocks noChangeArrowheads="1"/>
          </p:cNvSpPr>
          <p:nvPr/>
        </p:nvSpPr>
        <p:spPr bwMode="auto">
          <a:xfrm>
            <a:off x="9032632" y="1223964"/>
            <a:ext cx="2114061" cy="763587"/>
          </a:xfrm>
          <a:prstGeom prst="chevron">
            <a:avLst>
              <a:gd name="adj" fmla="val 57432"/>
            </a:avLst>
          </a:prstGeom>
          <a:solidFill>
            <a:schemeClr val="accent1"/>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Deployment</a:t>
            </a:r>
          </a:p>
        </p:txBody>
      </p:sp>
      <p:sp>
        <p:nvSpPr>
          <p:cNvPr id="13" name="AutoShape 8"/>
          <p:cNvSpPr>
            <a:spLocks noChangeArrowheads="1"/>
          </p:cNvSpPr>
          <p:nvPr/>
        </p:nvSpPr>
        <p:spPr bwMode="auto">
          <a:xfrm>
            <a:off x="7371863" y="1223964"/>
            <a:ext cx="2114061" cy="763587"/>
          </a:xfrm>
          <a:prstGeom prst="chevron">
            <a:avLst>
              <a:gd name="adj" fmla="val 57432"/>
            </a:avLst>
          </a:prstGeom>
          <a:solidFill>
            <a:schemeClr val="accent1"/>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Evaluation</a:t>
            </a:r>
          </a:p>
        </p:txBody>
      </p:sp>
      <p:sp>
        <p:nvSpPr>
          <p:cNvPr id="14" name="AutoShape 9"/>
          <p:cNvSpPr>
            <a:spLocks noChangeArrowheads="1"/>
          </p:cNvSpPr>
          <p:nvPr/>
        </p:nvSpPr>
        <p:spPr bwMode="auto">
          <a:xfrm>
            <a:off x="918312" y="2506665"/>
            <a:ext cx="1865924" cy="719137"/>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a:solidFill>
                  <a:schemeClr val="bg1"/>
                </a:solidFill>
                <a:latin typeface="+mn-lt"/>
                <a:ea typeface="Gulim" pitchFamily="34" charset="-127"/>
              </a:rPr>
              <a:t>Collect</a:t>
            </a:r>
          </a:p>
          <a:p>
            <a:pPr latinLnBrk="1">
              <a:defRPr/>
            </a:pPr>
            <a:r>
              <a:rPr kumimoji="1" lang="en-US" altLang="ko-KR" sz="1600">
                <a:solidFill>
                  <a:schemeClr val="bg1"/>
                </a:solidFill>
                <a:latin typeface="+mn-lt"/>
                <a:ea typeface="Gulim" pitchFamily="34" charset="-127"/>
              </a:rPr>
              <a:t>Initial</a:t>
            </a:r>
          </a:p>
          <a:p>
            <a:pPr latinLnBrk="1">
              <a:defRPr/>
            </a:pPr>
            <a:r>
              <a:rPr kumimoji="1" lang="en-US" altLang="ko-KR" sz="1600">
                <a:solidFill>
                  <a:schemeClr val="bg1"/>
                </a:solidFill>
                <a:latin typeface="+mn-lt"/>
                <a:ea typeface="Gulim" pitchFamily="34" charset="-127"/>
              </a:rPr>
              <a:t>Data</a:t>
            </a:r>
          </a:p>
        </p:txBody>
      </p:sp>
      <p:sp>
        <p:nvSpPr>
          <p:cNvPr id="15" name="AutoShape 10"/>
          <p:cNvSpPr>
            <a:spLocks noChangeArrowheads="1"/>
          </p:cNvSpPr>
          <p:nvPr/>
        </p:nvSpPr>
        <p:spPr bwMode="auto">
          <a:xfrm>
            <a:off x="920266" y="3573465"/>
            <a:ext cx="1865923" cy="719137"/>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a:solidFill>
                  <a:schemeClr val="bg1"/>
                </a:solidFill>
                <a:latin typeface="+mn-lt"/>
                <a:ea typeface="Gulim" pitchFamily="34" charset="-127"/>
              </a:rPr>
              <a:t>Describe</a:t>
            </a:r>
          </a:p>
          <a:p>
            <a:pPr latinLnBrk="1">
              <a:defRPr/>
            </a:pPr>
            <a:r>
              <a:rPr kumimoji="1" lang="en-US" altLang="ko-KR" sz="1600">
                <a:solidFill>
                  <a:schemeClr val="bg1"/>
                </a:solidFill>
                <a:latin typeface="+mn-lt"/>
                <a:ea typeface="Gulim" pitchFamily="34" charset="-127"/>
              </a:rPr>
              <a:t>Data</a:t>
            </a:r>
          </a:p>
        </p:txBody>
      </p:sp>
      <p:sp>
        <p:nvSpPr>
          <p:cNvPr id="16" name="AutoShape 11"/>
          <p:cNvSpPr>
            <a:spLocks noChangeArrowheads="1"/>
          </p:cNvSpPr>
          <p:nvPr/>
        </p:nvSpPr>
        <p:spPr bwMode="auto">
          <a:xfrm>
            <a:off x="920266" y="4641849"/>
            <a:ext cx="1865923" cy="719139"/>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a:solidFill>
                  <a:schemeClr val="bg1"/>
                </a:solidFill>
                <a:latin typeface="+mn-lt"/>
                <a:ea typeface="Gulim" pitchFamily="34" charset="-127"/>
              </a:rPr>
              <a:t>Explore</a:t>
            </a:r>
          </a:p>
          <a:p>
            <a:pPr latinLnBrk="1">
              <a:defRPr/>
            </a:pPr>
            <a:r>
              <a:rPr kumimoji="1" lang="en-US" altLang="ko-KR" sz="1600">
                <a:solidFill>
                  <a:schemeClr val="bg1"/>
                </a:solidFill>
                <a:latin typeface="+mn-lt"/>
                <a:ea typeface="Gulim" pitchFamily="34" charset="-127"/>
              </a:rPr>
              <a:t>Data</a:t>
            </a:r>
          </a:p>
        </p:txBody>
      </p:sp>
      <p:sp>
        <p:nvSpPr>
          <p:cNvPr id="17" name="AutoShape 12"/>
          <p:cNvSpPr>
            <a:spLocks noChangeArrowheads="1"/>
          </p:cNvSpPr>
          <p:nvPr/>
        </p:nvSpPr>
        <p:spPr bwMode="auto">
          <a:xfrm>
            <a:off x="918312" y="5710240"/>
            <a:ext cx="1865924" cy="719137"/>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dirty="0">
                <a:solidFill>
                  <a:schemeClr val="bg1"/>
                </a:solidFill>
                <a:latin typeface="+mn-lt"/>
                <a:ea typeface="Gulim" pitchFamily="34" charset="-127"/>
              </a:rPr>
              <a:t>Data</a:t>
            </a:r>
          </a:p>
          <a:p>
            <a:pPr latinLnBrk="1">
              <a:defRPr/>
            </a:pPr>
            <a:r>
              <a:rPr kumimoji="1" lang="en-US" altLang="ko-KR" sz="1600" dirty="0">
                <a:solidFill>
                  <a:schemeClr val="bg1"/>
                </a:solidFill>
                <a:latin typeface="+mn-lt"/>
                <a:ea typeface="Gulim" pitchFamily="34" charset="-127"/>
              </a:rPr>
              <a:t>Quality Plan</a:t>
            </a:r>
          </a:p>
        </p:txBody>
      </p:sp>
      <p:cxnSp>
        <p:nvCxnSpPr>
          <p:cNvPr id="17424" name="AutoShape 13"/>
          <p:cNvCxnSpPr>
            <a:cxnSpLocks noChangeShapeType="1"/>
            <a:stCxn id="9" idx="2"/>
            <a:endCxn id="14" idx="0"/>
          </p:cNvCxnSpPr>
          <p:nvPr/>
        </p:nvCxnSpPr>
        <p:spPr bwMode="auto">
          <a:xfrm rot="5400000">
            <a:off x="2276807" y="1562019"/>
            <a:ext cx="519114" cy="1370179"/>
          </a:xfrm>
          <a:prstGeom prst="bentConnector3">
            <a:avLst>
              <a:gd name="adj1" fmla="val 50000"/>
            </a:avLst>
          </a:prstGeom>
          <a:solidFill>
            <a:schemeClr val="accent2">
              <a:lumMod val="75000"/>
            </a:schemeClr>
          </a:solidFill>
          <a:ln w="9525">
            <a:solidFill>
              <a:srgbClr val="000000"/>
            </a:solidFill>
            <a:miter lim="800000"/>
            <a:headEnd/>
            <a:tailEnd/>
          </a:ln>
        </p:spPr>
      </p:cxnSp>
      <p:cxnSp>
        <p:nvCxnSpPr>
          <p:cNvPr id="17425" name="AutoShape 14"/>
          <p:cNvCxnSpPr>
            <a:cxnSpLocks noChangeShapeType="1"/>
            <a:stCxn id="14" idx="2"/>
            <a:endCxn id="15" idx="0"/>
          </p:cNvCxnSpPr>
          <p:nvPr/>
        </p:nvCxnSpPr>
        <p:spPr bwMode="auto">
          <a:xfrm>
            <a:off x="1854206" y="3225802"/>
            <a:ext cx="1953" cy="347663"/>
          </a:xfrm>
          <a:prstGeom prst="straightConnector1">
            <a:avLst/>
          </a:prstGeom>
          <a:solidFill>
            <a:schemeClr val="accent2">
              <a:lumMod val="75000"/>
            </a:schemeClr>
          </a:solidFill>
          <a:ln w="9525">
            <a:solidFill>
              <a:srgbClr val="000000"/>
            </a:solidFill>
            <a:miter lim="800000"/>
            <a:headEnd/>
            <a:tailEnd/>
          </a:ln>
        </p:spPr>
      </p:cxnSp>
      <p:cxnSp>
        <p:nvCxnSpPr>
          <p:cNvPr id="17426" name="AutoShape 15"/>
          <p:cNvCxnSpPr>
            <a:cxnSpLocks noChangeShapeType="1"/>
            <a:stCxn id="15" idx="2"/>
            <a:endCxn id="16" idx="0"/>
          </p:cNvCxnSpPr>
          <p:nvPr/>
        </p:nvCxnSpPr>
        <p:spPr bwMode="auto">
          <a:xfrm>
            <a:off x="1856158" y="4292600"/>
            <a:ext cx="0" cy="349251"/>
          </a:xfrm>
          <a:prstGeom prst="straightConnector1">
            <a:avLst/>
          </a:prstGeom>
          <a:solidFill>
            <a:schemeClr val="accent2">
              <a:lumMod val="75000"/>
            </a:schemeClr>
          </a:solidFill>
          <a:ln w="9525">
            <a:solidFill>
              <a:srgbClr val="000000"/>
            </a:solidFill>
            <a:miter lim="800000"/>
            <a:headEnd/>
            <a:tailEnd/>
          </a:ln>
        </p:spPr>
      </p:cxnSp>
      <p:cxnSp>
        <p:nvCxnSpPr>
          <p:cNvPr id="17427" name="AutoShape 16"/>
          <p:cNvCxnSpPr>
            <a:cxnSpLocks noChangeShapeType="1"/>
            <a:stCxn id="16" idx="2"/>
            <a:endCxn id="17" idx="0"/>
          </p:cNvCxnSpPr>
          <p:nvPr/>
        </p:nvCxnSpPr>
        <p:spPr bwMode="auto">
          <a:xfrm flipH="1">
            <a:off x="1854206" y="5360988"/>
            <a:ext cx="1953" cy="349251"/>
          </a:xfrm>
          <a:prstGeom prst="straightConnector1">
            <a:avLst/>
          </a:prstGeom>
          <a:solidFill>
            <a:schemeClr val="accent2">
              <a:lumMod val="75000"/>
            </a:schemeClr>
          </a:solidFill>
          <a:ln w="9525">
            <a:solidFill>
              <a:srgbClr val="000000"/>
            </a:solidFill>
            <a:miter lim="800000"/>
            <a:headEnd/>
            <a:tailEn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F95944-FE66-D5BA-9DA8-7A20C6FDF808}"/>
              </a:ext>
            </a:extLst>
          </p:cNvPr>
          <p:cNvSpPr/>
          <p:nvPr/>
        </p:nvSpPr>
        <p:spPr>
          <a:xfrm>
            <a:off x="27708" y="27708"/>
            <a:ext cx="1270204" cy="810478"/>
          </a:xfrm>
          <a:prstGeom prst="rect">
            <a:avLst/>
          </a:prstGeom>
          <a:solidFill>
            <a:srgbClr val="CBCBCB"/>
          </a:solidFill>
          <a:ln w="25400" cap="flat">
            <a:solidFill>
              <a:schemeClr val="tx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1600" b="0" i="0" u="none" strike="noStrike" cap="none" spc="0" normalizeH="0" baseline="0" dirty="0">
              <a:ln>
                <a:noFill/>
              </a:ln>
              <a:solidFill>
                <a:srgbClr val="000000"/>
              </a:solidFill>
              <a:effectLst/>
              <a:uFillTx/>
              <a:latin typeface="+mj-lt"/>
              <a:ea typeface="+mj-ea"/>
              <a:cs typeface="+mj-cs"/>
              <a:sym typeface="Helvetica Neue Light"/>
            </a:endParaRPr>
          </a:p>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Get Data</a:t>
            </a:r>
          </a:p>
          <a:p>
            <a:pPr marL="0" marR="0" indent="0" algn="ctr" defTabSz="584200" rtl="0" fontAlgn="auto" latinLnBrk="0" hangingPunct="0">
              <a:lnSpc>
                <a:spcPct val="100000"/>
              </a:lnSpc>
              <a:spcBef>
                <a:spcPts val="0"/>
              </a:spcBef>
              <a:spcAft>
                <a:spcPts val="0"/>
              </a:spcAft>
              <a:buClrTx/>
              <a:buSzTx/>
              <a:buFontTx/>
              <a:buNone/>
              <a:tabLst/>
            </a:pPr>
            <a:endParaRPr kumimoji="0" lang="en-IE" sz="1600" b="0" i="0" u="none" strike="noStrike" cap="none" spc="0" normalizeH="0" baseline="0" dirty="0">
              <a:ln>
                <a:noFill/>
              </a:ln>
              <a:solidFill>
                <a:srgbClr val="000000"/>
              </a:solidFill>
              <a:effectLst/>
              <a:uFillTx/>
              <a:latin typeface="+mj-lt"/>
              <a:ea typeface="+mj-ea"/>
              <a:cs typeface="+mj-cs"/>
              <a:sym typeface="Helvetica Neue Light"/>
            </a:endParaRPr>
          </a:p>
        </p:txBody>
      </p:sp>
      <p:sp>
        <p:nvSpPr>
          <p:cNvPr id="15" name="TextBox 14">
            <a:extLst>
              <a:ext uri="{FF2B5EF4-FFF2-40B4-BE49-F238E27FC236}">
                <a16:creationId xmlns:a16="http://schemas.microsoft.com/office/drawing/2014/main" id="{9D7F6F2A-5335-4BEC-6C4A-F9951D03FB67}"/>
              </a:ext>
            </a:extLst>
          </p:cNvPr>
          <p:cNvSpPr txBox="1"/>
          <p:nvPr/>
        </p:nvSpPr>
        <p:spPr>
          <a:xfrm>
            <a:off x="4938826" y="1641820"/>
            <a:ext cx="182742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Missing Data</a:t>
            </a:r>
          </a:p>
          <a:p>
            <a:pPr marL="0" marR="0" indent="0" algn="ctr" defTabSz="584200" rtl="0" fontAlgn="auto" latinLnBrk="0" hangingPunct="0">
              <a:lnSpc>
                <a:spcPct val="100000"/>
              </a:lnSpc>
              <a:spcBef>
                <a:spcPts val="0"/>
              </a:spcBef>
              <a:spcAft>
                <a:spcPts val="0"/>
              </a:spcAft>
              <a:buClrTx/>
              <a:buSzTx/>
              <a:buFontTx/>
              <a:buNone/>
              <a:tabLst/>
            </a:pPr>
            <a:r>
              <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rPr>
              <a:t>Recoding Data</a:t>
            </a:r>
          </a:p>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Standardising Data Values</a:t>
            </a:r>
            <a:endPar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endParaRPr>
          </a:p>
        </p:txBody>
      </p:sp>
      <p:sp>
        <p:nvSpPr>
          <p:cNvPr id="16" name="TextBox 15">
            <a:extLst>
              <a:ext uri="{FF2B5EF4-FFF2-40B4-BE49-F238E27FC236}">
                <a16:creationId xmlns:a16="http://schemas.microsoft.com/office/drawing/2014/main" id="{A437D9DF-C2BD-FAD2-E732-03C327A272B7}"/>
              </a:ext>
            </a:extLst>
          </p:cNvPr>
          <p:cNvSpPr txBox="1"/>
          <p:nvPr/>
        </p:nvSpPr>
        <p:spPr>
          <a:xfrm>
            <a:off x="7590426" y="3088329"/>
            <a:ext cx="251030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Create new Features</a:t>
            </a:r>
          </a:p>
          <a:p>
            <a:pPr marL="0" marR="0" indent="0" algn="ctr" defTabSz="584200" rtl="0" fontAlgn="auto" latinLnBrk="0" hangingPunct="0">
              <a:lnSpc>
                <a:spcPct val="100000"/>
              </a:lnSpc>
              <a:spcBef>
                <a:spcPts val="0"/>
              </a:spcBef>
              <a:spcAft>
                <a:spcPts val="0"/>
              </a:spcAft>
              <a:buClrTx/>
              <a:buSzTx/>
              <a:buFontTx/>
              <a:buNone/>
              <a:tabLst/>
            </a:pPr>
            <a:r>
              <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rPr>
              <a:t> Splitting Features</a:t>
            </a:r>
          </a:p>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Calculations based on other Features</a:t>
            </a:r>
            <a:endPar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endParaRPr>
          </a:p>
        </p:txBody>
      </p:sp>
      <p:sp>
        <p:nvSpPr>
          <p:cNvPr id="17" name="TextBox 16">
            <a:extLst>
              <a:ext uri="{FF2B5EF4-FFF2-40B4-BE49-F238E27FC236}">
                <a16:creationId xmlns:a16="http://schemas.microsoft.com/office/drawing/2014/main" id="{21789EC9-451D-D822-60C7-65E15572E645}"/>
              </a:ext>
            </a:extLst>
          </p:cNvPr>
          <p:cNvSpPr txBox="1"/>
          <p:nvPr/>
        </p:nvSpPr>
        <p:spPr>
          <a:xfrm>
            <a:off x="6559717" y="2566917"/>
            <a:ext cx="83997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Categorical</a:t>
            </a:r>
          </a:p>
          <a:p>
            <a:pPr marL="0" marR="0" indent="0" algn="ctr" defTabSz="584200" rtl="0" fontAlgn="auto" latinLnBrk="0" hangingPunct="0">
              <a:lnSpc>
                <a:spcPct val="100000"/>
              </a:lnSpc>
              <a:spcBef>
                <a:spcPts val="0"/>
              </a:spcBef>
              <a:spcAft>
                <a:spcPts val="0"/>
              </a:spcAft>
              <a:buClrTx/>
              <a:buSzTx/>
              <a:buFontTx/>
              <a:buNone/>
              <a:tabLst/>
            </a:pPr>
            <a:r>
              <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rPr>
              <a:t>Numerical</a:t>
            </a:r>
          </a:p>
        </p:txBody>
      </p:sp>
      <p:grpSp>
        <p:nvGrpSpPr>
          <p:cNvPr id="25" name="Group 24">
            <a:extLst>
              <a:ext uri="{FF2B5EF4-FFF2-40B4-BE49-F238E27FC236}">
                <a16:creationId xmlns:a16="http://schemas.microsoft.com/office/drawing/2014/main" id="{9F3DF1F6-6AA8-F29E-5E1B-291DF0F04DA2}"/>
              </a:ext>
            </a:extLst>
          </p:cNvPr>
          <p:cNvGrpSpPr/>
          <p:nvPr/>
        </p:nvGrpSpPr>
        <p:grpSpPr>
          <a:xfrm>
            <a:off x="1358650" y="776542"/>
            <a:ext cx="1270204" cy="802601"/>
            <a:chOff x="2720686" y="2036986"/>
            <a:chExt cx="1468582" cy="841256"/>
          </a:xfrm>
        </p:grpSpPr>
        <p:sp>
          <p:nvSpPr>
            <p:cNvPr id="21" name="Rectangle 20">
              <a:extLst>
                <a:ext uri="{FF2B5EF4-FFF2-40B4-BE49-F238E27FC236}">
                  <a16:creationId xmlns:a16="http://schemas.microsoft.com/office/drawing/2014/main" id="{B095D03F-F63E-569C-E32E-DC5FAC3E32F8}"/>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20" name="TextBox 19">
              <a:extLst>
                <a:ext uri="{FF2B5EF4-FFF2-40B4-BE49-F238E27FC236}">
                  <a16:creationId xmlns:a16="http://schemas.microsoft.com/office/drawing/2014/main" id="{55CFDE0F-A911-B5C5-94DB-11371229C397}"/>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Merge / </a:t>
              </a:r>
            </a:p>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Integrate Data</a:t>
              </a:r>
            </a:p>
          </p:txBody>
        </p:sp>
      </p:grpSp>
      <p:grpSp>
        <p:nvGrpSpPr>
          <p:cNvPr id="26" name="Group 25">
            <a:extLst>
              <a:ext uri="{FF2B5EF4-FFF2-40B4-BE49-F238E27FC236}">
                <a16:creationId xmlns:a16="http://schemas.microsoft.com/office/drawing/2014/main" id="{BA578749-9B61-F238-AE5B-F671A6445385}"/>
              </a:ext>
            </a:extLst>
          </p:cNvPr>
          <p:cNvGrpSpPr/>
          <p:nvPr/>
        </p:nvGrpSpPr>
        <p:grpSpPr>
          <a:xfrm>
            <a:off x="8167547" y="4481327"/>
            <a:ext cx="1270204" cy="802601"/>
            <a:chOff x="2991662" y="3032345"/>
            <a:chExt cx="1468582" cy="841256"/>
          </a:xfrm>
        </p:grpSpPr>
        <p:sp>
          <p:nvSpPr>
            <p:cNvPr id="22" name="Rectangle 21">
              <a:extLst>
                <a:ext uri="{FF2B5EF4-FFF2-40B4-BE49-F238E27FC236}">
                  <a16:creationId xmlns:a16="http://schemas.microsoft.com/office/drawing/2014/main" id="{B559197C-A439-DE58-9F96-8652909CF3F8}"/>
                </a:ext>
              </a:extLst>
            </p:cNvPr>
            <p:cNvSpPr/>
            <p:nvPr/>
          </p:nvSpPr>
          <p:spPr>
            <a:xfrm>
              <a:off x="2991662" y="3032345"/>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23" name="TextBox 22">
              <a:extLst>
                <a:ext uri="{FF2B5EF4-FFF2-40B4-BE49-F238E27FC236}">
                  <a16:creationId xmlns:a16="http://schemas.microsoft.com/office/drawing/2014/main" id="{0B695F12-2F38-3923-0AD1-4D68A6867653}"/>
                </a:ext>
              </a:extLst>
            </p:cNvPr>
            <p:cNvSpPr txBox="1"/>
            <p:nvPr/>
          </p:nvSpPr>
          <p:spPr>
            <a:xfrm>
              <a:off x="2991662" y="3160585"/>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Feature</a:t>
              </a:r>
            </a:p>
            <a:p>
              <a:pPr marL="0" marR="0" indent="0" algn="ctr" defTabSz="584200" rtl="0" fontAlgn="auto" latinLnBrk="0" hangingPunct="0">
                <a:lnSpc>
                  <a:spcPct val="100000"/>
                </a:lnSpc>
                <a:spcBef>
                  <a:spcPts val="0"/>
                </a:spcBef>
                <a:spcAft>
                  <a:spcPts val="0"/>
                </a:spcAft>
                <a:buClrTx/>
                <a:buSzTx/>
                <a:buFontTx/>
                <a:buNone/>
                <a:tabLst/>
              </a:pPr>
              <a:r>
                <a:rPr lang="en-IE" sz="1400" dirty="0"/>
                <a:t>Reduction</a:t>
              </a:r>
              <a:endParaRPr kumimoji="0" lang="en-IE" sz="1400" b="0" i="0" u="none" strike="noStrike" cap="none" spc="0" normalizeH="0" baseline="0" dirty="0">
                <a:ln>
                  <a:noFill/>
                </a:ln>
                <a:solidFill>
                  <a:srgbClr val="000000"/>
                </a:solidFill>
                <a:effectLst/>
                <a:uFillTx/>
                <a:latin typeface="+mj-lt"/>
                <a:ea typeface="+mj-ea"/>
                <a:cs typeface="+mj-cs"/>
                <a:sym typeface="Helvetica Neue Light"/>
              </a:endParaRPr>
            </a:p>
          </p:txBody>
        </p:sp>
      </p:grpSp>
      <p:sp>
        <p:nvSpPr>
          <p:cNvPr id="24" name="TextBox 23">
            <a:extLst>
              <a:ext uri="{FF2B5EF4-FFF2-40B4-BE49-F238E27FC236}">
                <a16:creationId xmlns:a16="http://schemas.microsoft.com/office/drawing/2014/main" id="{0D75B2C6-B2F7-AE7C-4309-48DA592E4C11}"/>
              </a:ext>
            </a:extLst>
          </p:cNvPr>
          <p:cNvSpPr txBox="1"/>
          <p:nvPr/>
        </p:nvSpPr>
        <p:spPr>
          <a:xfrm>
            <a:off x="3555028" y="838186"/>
            <a:ext cx="145232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Stats</a:t>
            </a:r>
          </a:p>
          <a:p>
            <a:pPr marL="0" marR="0" indent="0" algn="ctr" defTabSz="584200" rtl="0" fontAlgn="auto" latinLnBrk="0" hangingPunct="0">
              <a:lnSpc>
                <a:spcPct val="100000"/>
              </a:lnSpc>
              <a:spcBef>
                <a:spcPts val="0"/>
              </a:spcBef>
              <a:spcAft>
                <a:spcPts val="0"/>
              </a:spcAft>
              <a:buClrTx/>
              <a:buSzTx/>
              <a:buFontTx/>
              <a:buNone/>
              <a:tabLst/>
            </a:pPr>
            <a:r>
              <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rPr>
              <a:t>Charts/Visualisations</a:t>
            </a:r>
          </a:p>
          <a:p>
            <a:pPr defTabSz="584200"/>
            <a:r>
              <a:rPr lang="en-IE" sz="1200" dirty="0">
                <a:solidFill>
                  <a:schemeClr val="accent1">
                    <a:lumMod val="75000"/>
                  </a:schemeClr>
                </a:solidFill>
                <a:latin typeface="Dreaming Outloud Pro" panose="03050502040302030504" pitchFamily="66" charset="77"/>
                <a:cs typeface="Dreaming Outloud Pro" panose="03050502040302030504" pitchFamily="66" charset="77"/>
              </a:rPr>
              <a:t>Problem Definition</a:t>
            </a:r>
            <a:endParaRPr kumimoji="0" lang="en-IE" sz="1200" u="none" strike="noStrike" cap="none" spc="0" normalizeH="0" baseline="0" dirty="0">
              <a:ln>
                <a:noFill/>
              </a:ln>
              <a:solidFill>
                <a:schemeClr val="accent1">
                  <a:lumMod val="75000"/>
                </a:schemeClr>
              </a:solidFill>
              <a:effectLst/>
              <a:uFillTx/>
              <a:latin typeface="Dreaming Outloud Pro" panose="03050502040302030504" pitchFamily="66" charset="77"/>
              <a:cs typeface="Dreaming Outloud Pro" panose="03050502040302030504" pitchFamily="66" charset="77"/>
              <a:sym typeface="Helvetica Neue Light"/>
            </a:endParaRPr>
          </a:p>
        </p:txBody>
      </p:sp>
      <p:grpSp>
        <p:nvGrpSpPr>
          <p:cNvPr id="27" name="Group 26">
            <a:extLst>
              <a:ext uri="{FF2B5EF4-FFF2-40B4-BE49-F238E27FC236}">
                <a16:creationId xmlns:a16="http://schemas.microsoft.com/office/drawing/2014/main" id="{28FC122F-0D60-70B4-54B2-91967D945D9A}"/>
              </a:ext>
            </a:extLst>
          </p:cNvPr>
          <p:cNvGrpSpPr/>
          <p:nvPr/>
        </p:nvGrpSpPr>
        <p:grpSpPr>
          <a:xfrm>
            <a:off x="4020534" y="2258456"/>
            <a:ext cx="1270204" cy="802601"/>
            <a:chOff x="2720686" y="2036986"/>
            <a:chExt cx="1468582" cy="841256"/>
          </a:xfrm>
        </p:grpSpPr>
        <p:sp>
          <p:nvSpPr>
            <p:cNvPr id="28" name="Rectangle 27">
              <a:extLst>
                <a:ext uri="{FF2B5EF4-FFF2-40B4-BE49-F238E27FC236}">
                  <a16:creationId xmlns:a16="http://schemas.microsoft.com/office/drawing/2014/main" id="{D9F60603-563A-F453-FC73-AC12DF835C19}"/>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29" name="TextBox 28">
              <a:extLst>
                <a:ext uri="{FF2B5EF4-FFF2-40B4-BE49-F238E27FC236}">
                  <a16:creationId xmlns:a16="http://schemas.microsoft.com/office/drawing/2014/main" id="{241D9F57-84E6-6902-1B70-B0AA9EBE7DAE}"/>
                </a:ext>
              </a:extLst>
            </p:cNvPr>
            <p:cNvSpPr txBox="1"/>
            <p:nvPr/>
          </p:nvSpPr>
          <p:spPr>
            <a:xfrm>
              <a:off x="2720686" y="2264517"/>
              <a:ext cx="146858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Data Cleaning</a:t>
              </a:r>
            </a:p>
          </p:txBody>
        </p:sp>
      </p:grpSp>
      <p:grpSp>
        <p:nvGrpSpPr>
          <p:cNvPr id="30" name="Group 29">
            <a:extLst>
              <a:ext uri="{FF2B5EF4-FFF2-40B4-BE49-F238E27FC236}">
                <a16:creationId xmlns:a16="http://schemas.microsoft.com/office/drawing/2014/main" id="{FA294B0B-2046-F6FB-414F-9A95BD829C56}"/>
              </a:ext>
            </a:extLst>
          </p:cNvPr>
          <p:cNvGrpSpPr/>
          <p:nvPr/>
        </p:nvGrpSpPr>
        <p:grpSpPr>
          <a:xfrm>
            <a:off x="5351476" y="2999413"/>
            <a:ext cx="1424391" cy="802601"/>
            <a:chOff x="2631552" y="2036986"/>
            <a:chExt cx="1646849" cy="841256"/>
          </a:xfrm>
        </p:grpSpPr>
        <p:sp>
          <p:nvSpPr>
            <p:cNvPr id="31" name="Rectangle 30">
              <a:extLst>
                <a:ext uri="{FF2B5EF4-FFF2-40B4-BE49-F238E27FC236}">
                  <a16:creationId xmlns:a16="http://schemas.microsoft.com/office/drawing/2014/main" id="{034D2DB9-FAE2-599F-4942-8BC1C999BEC8}"/>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32" name="TextBox 31">
              <a:extLst>
                <a:ext uri="{FF2B5EF4-FFF2-40B4-BE49-F238E27FC236}">
                  <a16:creationId xmlns:a16="http://schemas.microsoft.com/office/drawing/2014/main" id="{C503E729-30B1-6E0D-70D1-376529DA0B75}"/>
                </a:ext>
              </a:extLst>
            </p:cNvPr>
            <p:cNvSpPr txBox="1"/>
            <p:nvPr/>
          </p:nvSpPr>
          <p:spPr>
            <a:xfrm>
              <a:off x="2631552" y="2151465"/>
              <a:ext cx="1646849"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Data</a:t>
              </a:r>
            </a:p>
            <a:p>
              <a:pPr marL="0" marR="0" indent="0" algn="ctr" defTabSz="584200" rtl="0" fontAlgn="auto" latinLnBrk="0" hangingPunct="0">
                <a:lnSpc>
                  <a:spcPct val="100000"/>
                </a:lnSpc>
                <a:spcBef>
                  <a:spcPts val="0"/>
                </a:spcBef>
                <a:spcAft>
                  <a:spcPts val="0"/>
                </a:spcAft>
                <a:buClrTx/>
                <a:buSzTx/>
                <a:buFontTx/>
                <a:buNone/>
                <a:tabLst/>
              </a:pPr>
              <a:r>
                <a:rPr lang="en-IE" sz="1400" dirty="0"/>
                <a:t>Transformations</a:t>
              </a:r>
              <a:endParaRPr kumimoji="0" lang="en-IE" sz="1400" b="0" i="0" u="none" strike="noStrike" cap="none" spc="0" normalizeH="0" baseline="0" dirty="0">
                <a:ln>
                  <a:noFill/>
                </a:ln>
                <a:solidFill>
                  <a:srgbClr val="000000"/>
                </a:solidFill>
                <a:effectLst/>
                <a:uFillTx/>
                <a:latin typeface="+mj-lt"/>
                <a:ea typeface="+mj-ea"/>
                <a:cs typeface="+mj-cs"/>
                <a:sym typeface="Helvetica Neue Light"/>
              </a:endParaRPr>
            </a:p>
          </p:txBody>
        </p:sp>
      </p:grpSp>
      <p:grpSp>
        <p:nvGrpSpPr>
          <p:cNvPr id="33" name="Group 32">
            <a:extLst>
              <a:ext uri="{FF2B5EF4-FFF2-40B4-BE49-F238E27FC236}">
                <a16:creationId xmlns:a16="http://schemas.microsoft.com/office/drawing/2014/main" id="{B5098EC0-F3AC-7E59-65BD-D19FF1F4C1F3}"/>
              </a:ext>
            </a:extLst>
          </p:cNvPr>
          <p:cNvGrpSpPr/>
          <p:nvPr/>
        </p:nvGrpSpPr>
        <p:grpSpPr>
          <a:xfrm>
            <a:off x="6836605" y="3740370"/>
            <a:ext cx="1270204" cy="802601"/>
            <a:chOff x="2720686" y="2036986"/>
            <a:chExt cx="1468582" cy="841256"/>
          </a:xfrm>
        </p:grpSpPr>
        <p:sp>
          <p:nvSpPr>
            <p:cNvPr id="34" name="Rectangle 33">
              <a:extLst>
                <a:ext uri="{FF2B5EF4-FFF2-40B4-BE49-F238E27FC236}">
                  <a16:creationId xmlns:a16="http://schemas.microsoft.com/office/drawing/2014/main" id="{3721F638-F9D1-C1B4-F736-1AC4DF34EBCA}"/>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35" name="TextBox 34">
              <a:extLst>
                <a:ext uri="{FF2B5EF4-FFF2-40B4-BE49-F238E27FC236}">
                  <a16:creationId xmlns:a16="http://schemas.microsoft.com/office/drawing/2014/main" id="{EC1C1DEE-EFB5-A9E4-71C4-8C262413CEE4}"/>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Data </a:t>
              </a:r>
            </a:p>
            <a:p>
              <a:pPr marL="0" marR="0" indent="0" algn="ctr" defTabSz="584200" rtl="0" fontAlgn="auto" latinLnBrk="0" hangingPunct="0">
                <a:lnSpc>
                  <a:spcPct val="100000"/>
                </a:lnSpc>
                <a:spcBef>
                  <a:spcPts val="0"/>
                </a:spcBef>
                <a:spcAft>
                  <a:spcPts val="0"/>
                </a:spcAft>
                <a:buClrTx/>
                <a:buSzTx/>
                <a:buFontTx/>
                <a:buNone/>
                <a:tabLst/>
              </a:pPr>
              <a:r>
                <a:rPr lang="en-IE" sz="1400" dirty="0"/>
                <a:t>Engineering</a:t>
              </a:r>
              <a:endParaRPr kumimoji="0" lang="en-IE" sz="1400" b="0" i="0" u="none" strike="noStrike" cap="none" spc="0" normalizeH="0" baseline="0" dirty="0">
                <a:ln>
                  <a:noFill/>
                </a:ln>
                <a:solidFill>
                  <a:srgbClr val="000000"/>
                </a:solidFill>
                <a:effectLst/>
                <a:uFillTx/>
                <a:latin typeface="+mj-lt"/>
                <a:ea typeface="+mj-ea"/>
                <a:cs typeface="+mj-cs"/>
                <a:sym typeface="Helvetica Neue Light"/>
              </a:endParaRPr>
            </a:p>
          </p:txBody>
        </p:sp>
      </p:grpSp>
      <p:grpSp>
        <p:nvGrpSpPr>
          <p:cNvPr id="36" name="Group 35">
            <a:extLst>
              <a:ext uri="{FF2B5EF4-FFF2-40B4-BE49-F238E27FC236}">
                <a16:creationId xmlns:a16="http://schemas.microsoft.com/office/drawing/2014/main" id="{4A07DB4B-4AD2-D57C-9B4D-1E0E3AD2E5FF}"/>
              </a:ext>
            </a:extLst>
          </p:cNvPr>
          <p:cNvGrpSpPr/>
          <p:nvPr/>
        </p:nvGrpSpPr>
        <p:grpSpPr>
          <a:xfrm>
            <a:off x="2689592" y="1517499"/>
            <a:ext cx="1270204" cy="802601"/>
            <a:chOff x="2720686" y="2036986"/>
            <a:chExt cx="1468582" cy="841256"/>
          </a:xfrm>
        </p:grpSpPr>
        <p:sp>
          <p:nvSpPr>
            <p:cNvPr id="37" name="Rectangle 36">
              <a:extLst>
                <a:ext uri="{FF2B5EF4-FFF2-40B4-BE49-F238E27FC236}">
                  <a16:creationId xmlns:a16="http://schemas.microsoft.com/office/drawing/2014/main" id="{68D06248-A780-95A4-9705-E7B9CBB0AC18}"/>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38" name="TextBox 37">
              <a:extLst>
                <a:ext uri="{FF2B5EF4-FFF2-40B4-BE49-F238E27FC236}">
                  <a16:creationId xmlns:a16="http://schemas.microsoft.com/office/drawing/2014/main" id="{ECF81766-A648-C272-7609-26C788514B87}"/>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Explore &amp; Understand</a:t>
              </a:r>
            </a:p>
          </p:txBody>
        </p:sp>
      </p:grpSp>
      <p:grpSp>
        <p:nvGrpSpPr>
          <p:cNvPr id="39" name="Group 38">
            <a:extLst>
              <a:ext uri="{FF2B5EF4-FFF2-40B4-BE49-F238E27FC236}">
                <a16:creationId xmlns:a16="http://schemas.microsoft.com/office/drawing/2014/main" id="{31C0935B-3AE6-781B-B9CD-02D3E0FE61CE}"/>
              </a:ext>
            </a:extLst>
          </p:cNvPr>
          <p:cNvGrpSpPr/>
          <p:nvPr/>
        </p:nvGrpSpPr>
        <p:grpSpPr>
          <a:xfrm>
            <a:off x="9498489" y="5222284"/>
            <a:ext cx="1270204" cy="802601"/>
            <a:chOff x="2720686" y="2036986"/>
            <a:chExt cx="1468582" cy="841256"/>
          </a:xfrm>
        </p:grpSpPr>
        <p:sp>
          <p:nvSpPr>
            <p:cNvPr id="40" name="Rectangle 39">
              <a:extLst>
                <a:ext uri="{FF2B5EF4-FFF2-40B4-BE49-F238E27FC236}">
                  <a16:creationId xmlns:a16="http://schemas.microsoft.com/office/drawing/2014/main" id="{8498ACB7-025C-4274-41A7-FA03C03271A3}"/>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41" name="TextBox 40">
              <a:extLst>
                <a:ext uri="{FF2B5EF4-FFF2-40B4-BE49-F238E27FC236}">
                  <a16:creationId xmlns:a16="http://schemas.microsoft.com/office/drawing/2014/main" id="{013678EF-FA74-6141-73AA-1D6A34620D11}"/>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Sampling</a:t>
              </a:r>
            </a:p>
            <a:p>
              <a:pPr marL="0" marR="0" indent="0" algn="ctr" defTabSz="584200" rtl="0" fontAlgn="auto" latinLnBrk="0" hangingPunct="0">
                <a:lnSpc>
                  <a:spcPct val="100000"/>
                </a:lnSpc>
                <a:spcBef>
                  <a:spcPts val="0"/>
                </a:spcBef>
                <a:spcAft>
                  <a:spcPts val="0"/>
                </a:spcAft>
                <a:buClrTx/>
                <a:buSzTx/>
                <a:buFontTx/>
                <a:buNone/>
                <a:tabLst/>
              </a:pPr>
              <a:r>
                <a:rPr lang="en-IE" sz="1400" dirty="0"/>
                <a:t>Data</a:t>
              </a:r>
              <a:endParaRPr kumimoji="0" lang="en-IE" sz="1400" b="0" i="0" u="none" strike="noStrike" cap="none" spc="0" normalizeH="0" baseline="0" dirty="0">
                <a:ln>
                  <a:noFill/>
                </a:ln>
                <a:solidFill>
                  <a:srgbClr val="000000"/>
                </a:solidFill>
                <a:effectLst/>
                <a:uFillTx/>
                <a:latin typeface="+mj-lt"/>
                <a:ea typeface="+mj-ea"/>
                <a:cs typeface="+mj-cs"/>
                <a:sym typeface="Helvetica Neue Light"/>
              </a:endParaRPr>
            </a:p>
          </p:txBody>
        </p:sp>
      </p:grpSp>
      <p:grpSp>
        <p:nvGrpSpPr>
          <p:cNvPr id="42" name="Group 41">
            <a:extLst>
              <a:ext uri="{FF2B5EF4-FFF2-40B4-BE49-F238E27FC236}">
                <a16:creationId xmlns:a16="http://schemas.microsoft.com/office/drawing/2014/main" id="{8CA3497C-CE2C-769F-52E0-8DAC2C2C96B4}"/>
              </a:ext>
            </a:extLst>
          </p:cNvPr>
          <p:cNvGrpSpPr/>
          <p:nvPr/>
        </p:nvGrpSpPr>
        <p:grpSpPr>
          <a:xfrm>
            <a:off x="10829433" y="5963245"/>
            <a:ext cx="1270204" cy="802601"/>
            <a:chOff x="2720686" y="2036986"/>
            <a:chExt cx="1468582" cy="841256"/>
          </a:xfrm>
        </p:grpSpPr>
        <p:sp>
          <p:nvSpPr>
            <p:cNvPr id="43" name="Rectangle 42">
              <a:extLst>
                <a:ext uri="{FF2B5EF4-FFF2-40B4-BE49-F238E27FC236}">
                  <a16:creationId xmlns:a16="http://schemas.microsoft.com/office/drawing/2014/main" id="{632971EA-6DA3-A44C-F9DC-EF7CD3705AA3}"/>
                </a:ext>
              </a:extLst>
            </p:cNvPr>
            <p:cNvSpPr/>
            <p:nvPr/>
          </p:nvSpPr>
          <p:spPr>
            <a:xfrm>
              <a:off x="2720687" y="2036986"/>
              <a:ext cx="1468581" cy="841256"/>
            </a:xfrm>
            <a:prstGeom prst="rect">
              <a:avLst/>
            </a:prstGeom>
            <a:solidFill>
              <a:srgbClr val="CBCBCB"/>
            </a:solid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
          <p:nvSpPr>
            <p:cNvPr id="44" name="TextBox 43">
              <a:extLst>
                <a:ext uri="{FF2B5EF4-FFF2-40B4-BE49-F238E27FC236}">
                  <a16:creationId xmlns:a16="http://schemas.microsoft.com/office/drawing/2014/main" id="{A9E68D35-A3EF-785C-A7D0-9F881CA4B2C5}"/>
                </a:ext>
              </a:extLst>
            </p:cNvPr>
            <p:cNvSpPr txBox="1"/>
            <p:nvPr/>
          </p:nvSpPr>
          <p:spPr>
            <a:xfrm>
              <a:off x="2720686" y="2149023"/>
              <a:ext cx="14685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Splitting </a:t>
              </a:r>
            </a:p>
            <a:p>
              <a:pPr marL="0" marR="0" indent="0" algn="ctr" defTabSz="584200" rtl="0" fontAlgn="auto" latinLnBrk="0" hangingPunct="0">
                <a:lnSpc>
                  <a:spcPct val="100000"/>
                </a:lnSpc>
                <a:spcBef>
                  <a:spcPts val="0"/>
                </a:spcBef>
                <a:spcAft>
                  <a:spcPts val="0"/>
                </a:spcAft>
                <a:buClrTx/>
                <a:buSzTx/>
                <a:buFontTx/>
                <a:buNone/>
                <a:tabLst/>
              </a:pPr>
              <a:r>
                <a:rPr kumimoji="0" lang="en-IE" sz="1400" b="0" i="0" u="none" strike="noStrike" cap="none" spc="0" normalizeH="0" baseline="0" dirty="0">
                  <a:ln>
                    <a:noFill/>
                  </a:ln>
                  <a:solidFill>
                    <a:srgbClr val="000000"/>
                  </a:solidFill>
                  <a:effectLst/>
                  <a:uFillTx/>
                  <a:latin typeface="+mj-lt"/>
                  <a:ea typeface="+mj-ea"/>
                  <a:cs typeface="+mj-cs"/>
                  <a:sym typeface="Helvetica Neue Light"/>
                </a:rPr>
                <a:t>Data</a:t>
              </a:r>
            </a:p>
          </p:txBody>
        </p:sp>
      </p:grpSp>
      <p:cxnSp>
        <p:nvCxnSpPr>
          <p:cNvPr id="47" name="Elbow Connector 46">
            <a:extLst>
              <a:ext uri="{FF2B5EF4-FFF2-40B4-BE49-F238E27FC236}">
                <a16:creationId xmlns:a16="http://schemas.microsoft.com/office/drawing/2014/main" id="{73DF746C-EA3B-E494-DB1B-559885C293DA}"/>
              </a:ext>
            </a:extLst>
          </p:cNvPr>
          <p:cNvCxnSpPr>
            <a:cxnSpLocks/>
            <a:stCxn id="4" idx="2"/>
          </p:cNvCxnSpPr>
          <p:nvPr/>
        </p:nvCxnSpPr>
        <p:spPr>
          <a:xfrm rot="16200000" flipH="1">
            <a:off x="792052" y="708944"/>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0" name="Elbow Connector 49">
            <a:extLst>
              <a:ext uri="{FF2B5EF4-FFF2-40B4-BE49-F238E27FC236}">
                <a16:creationId xmlns:a16="http://schemas.microsoft.com/office/drawing/2014/main" id="{42CC6CC2-D911-49E4-F9DB-6FE952B45CB7}"/>
              </a:ext>
            </a:extLst>
          </p:cNvPr>
          <p:cNvCxnSpPr>
            <a:cxnSpLocks/>
          </p:cNvCxnSpPr>
          <p:nvPr/>
        </p:nvCxnSpPr>
        <p:spPr>
          <a:xfrm rot="16200000" flipH="1">
            <a:off x="2121049" y="1463803"/>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1" name="Elbow Connector 50">
            <a:extLst>
              <a:ext uri="{FF2B5EF4-FFF2-40B4-BE49-F238E27FC236}">
                <a16:creationId xmlns:a16="http://schemas.microsoft.com/office/drawing/2014/main" id="{ABC06C4E-A001-7AE5-91B0-C432D89D04DB}"/>
              </a:ext>
            </a:extLst>
          </p:cNvPr>
          <p:cNvCxnSpPr>
            <a:cxnSpLocks/>
          </p:cNvCxnSpPr>
          <p:nvPr/>
        </p:nvCxnSpPr>
        <p:spPr>
          <a:xfrm rot="16200000" flipH="1">
            <a:off x="3451991" y="2208483"/>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2" name="Elbow Connector 51">
            <a:extLst>
              <a:ext uri="{FF2B5EF4-FFF2-40B4-BE49-F238E27FC236}">
                <a16:creationId xmlns:a16="http://schemas.microsoft.com/office/drawing/2014/main" id="{2B11A490-F05B-1800-72FC-248E61C44674}"/>
              </a:ext>
            </a:extLst>
          </p:cNvPr>
          <p:cNvCxnSpPr>
            <a:cxnSpLocks/>
          </p:cNvCxnSpPr>
          <p:nvPr/>
        </p:nvCxnSpPr>
        <p:spPr>
          <a:xfrm rot="16200000" flipH="1">
            <a:off x="4864387" y="2930526"/>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Elbow Connector 52">
            <a:extLst>
              <a:ext uri="{FF2B5EF4-FFF2-40B4-BE49-F238E27FC236}">
                <a16:creationId xmlns:a16="http://schemas.microsoft.com/office/drawing/2014/main" id="{35ED3E40-894B-58F8-7962-30A1226CB4E6}"/>
              </a:ext>
            </a:extLst>
          </p:cNvPr>
          <p:cNvCxnSpPr>
            <a:cxnSpLocks/>
          </p:cNvCxnSpPr>
          <p:nvPr/>
        </p:nvCxnSpPr>
        <p:spPr>
          <a:xfrm rot="16200000" flipH="1">
            <a:off x="6258109" y="3700392"/>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4" name="Elbow Connector 53">
            <a:extLst>
              <a:ext uri="{FF2B5EF4-FFF2-40B4-BE49-F238E27FC236}">
                <a16:creationId xmlns:a16="http://schemas.microsoft.com/office/drawing/2014/main" id="{9F46405F-FC41-ADE5-BF8F-FF9DDC0A39F5}"/>
              </a:ext>
            </a:extLst>
          </p:cNvPr>
          <p:cNvCxnSpPr>
            <a:cxnSpLocks/>
          </p:cNvCxnSpPr>
          <p:nvPr/>
        </p:nvCxnSpPr>
        <p:spPr>
          <a:xfrm rot="16200000" flipH="1">
            <a:off x="7587106" y="4455251"/>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5" name="Elbow Connector 54">
            <a:extLst>
              <a:ext uri="{FF2B5EF4-FFF2-40B4-BE49-F238E27FC236}">
                <a16:creationId xmlns:a16="http://schemas.microsoft.com/office/drawing/2014/main" id="{3F752458-042F-912B-8A2F-D521293CC6C8}"/>
              </a:ext>
            </a:extLst>
          </p:cNvPr>
          <p:cNvCxnSpPr>
            <a:cxnSpLocks/>
          </p:cNvCxnSpPr>
          <p:nvPr/>
        </p:nvCxnSpPr>
        <p:spPr>
          <a:xfrm rot="16200000" flipH="1">
            <a:off x="8918048" y="5199931"/>
            <a:ext cx="408932" cy="667416"/>
          </a:xfrm>
          <a:prstGeom prst="bentConnector2">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6" name="Elbow Connector 55">
            <a:extLst>
              <a:ext uri="{FF2B5EF4-FFF2-40B4-BE49-F238E27FC236}">
                <a16:creationId xmlns:a16="http://schemas.microsoft.com/office/drawing/2014/main" id="{8A5FEB28-AD6B-2277-5E5F-92152495B4F2}"/>
              </a:ext>
            </a:extLst>
          </p:cNvPr>
          <p:cNvCxnSpPr>
            <a:cxnSpLocks/>
          </p:cNvCxnSpPr>
          <p:nvPr/>
        </p:nvCxnSpPr>
        <p:spPr>
          <a:xfrm>
            <a:off x="10206187" y="6051662"/>
            <a:ext cx="586301" cy="423029"/>
          </a:xfrm>
          <a:prstGeom prst="bentConnector3">
            <a:avLst>
              <a:gd name="adj1" fmla="val 2739"/>
            </a:avLst>
          </a:prstGeom>
          <a:noFill/>
          <a:ln w="28575" cap="flat">
            <a:solidFill>
              <a:schemeClr val="tx1">
                <a:lumMod val="65000"/>
                <a:lumOff val="3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 name="Elbow Connector 2">
            <a:extLst>
              <a:ext uri="{FF2B5EF4-FFF2-40B4-BE49-F238E27FC236}">
                <a16:creationId xmlns:a16="http://schemas.microsoft.com/office/drawing/2014/main" id="{0EBDDCCC-A821-3A4D-6E0A-705DCD63EEA3}"/>
              </a:ext>
            </a:extLst>
          </p:cNvPr>
          <p:cNvCxnSpPr>
            <a:cxnSpLocks/>
            <a:stCxn id="43" idx="0"/>
          </p:cNvCxnSpPr>
          <p:nvPr/>
        </p:nvCxnSpPr>
        <p:spPr>
          <a:xfrm rot="16200000" flipV="1">
            <a:off x="3574315" y="-1926976"/>
            <a:ext cx="5674557" cy="10105886"/>
          </a:xfrm>
          <a:prstGeom prst="bentConnector2">
            <a:avLst/>
          </a:prstGeom>
          <a:noFill/>
          <a:ln w="25400" cap="flat">
            <a:solidFill>
              <a:srgbClr val="C00000"/>
            </a:solidFill>
            <a:prstDash val="dashDot"/>
            <a:miter lim="400000"/>
            <a:tailEnd type="triangle" w="lg" len="lg"/>
          </a:ln>
          <a:effectLst/>
          <a:sp3d/>
        </p:spPr>
        <p:style>
          <a:lnRef idx="0">
            <a:scrgbClr r="0" g="0" b="0"/>
          </a:lnRef>
          <a:fillRef idx="0">
            <a:scrgbClr r="0" g="0" b="0"/>
          </a:fillRef>
          <a:effectRef idx="0">
            <a:scrgbClr r="0" g="0" b="0"/>
          </a:effectRef>
          <a:fontRef idx="none"/>
        </p:style>
      </p:cxnSp>
      <p:cxnSp>
        <p:nvCxnSpPr>
          <p:cNvPr id="7" name="Straight Arrow Connector 6">
            <a:extLst>
              <a:ext uri="{FF2B5EF4-FFF2-40B4-BE49-F238E27FC236}">
                <a16:creationId xmlns:a16="http://schemas.microsoft.com/office/drawing/2014/main" id="{8451757F-7BAB-01F0-6F95-9F87F1C5E624}"/>
              </a:ext>
            </a:extLst>
          </p:cNvPr>
          <p:cNvCxnSpPr>
            <a:cxnSpLocks/>
          </p:cNvCxnSpPr>
          <p:nvPr/>
        </p:nvCxnSpPr>
        <p:spPr>
          <a:xfrm flipH="1">
            <a:off x="2779295" y="1221718"/>
            <a:ext cx="8685242" cy="0"/>
          </a:xfrm>
          <a:prstGeom prst="straightConnector1">
            <a:avLst/>
          </a:prstGeom>
          <a:noFill/>
          <a:ln w="25400" cap="flat">
            <a:solidFill>
              <a:srgbClr val="C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9" name="Straight Arrow Connector 8">
            <a:extLst>
              <a:ext uri="{FF2B5EF4-FFF2-40B4-BE49-F238E27FC236}">
                <a16:creationId xmlns:a16="http://schemas.microsoft.com/office/drawing/2014/main" id="{71E4EE68-5134-308D-EC81-0FFB4AE878D7}"/>
              </a:ext>
            </a:extLst>
          </p:cNvPr>
          <p:cNvCxnSpPr>
            <a:cxnSpLocks/>
          </p:cNvCxnSpPr>
          <p:nvPr/>
        </p:nvCxnSpPr>
        <p:spPr>
          <a:xfrm flipH="1">
            <a:off x="4020534" y="1867416"/>
            <a:ext cx="7439987" cy="0"/>
          </a:xfrm>
          <a:prstGeom prst="straightConnector1">
            <a:avLst/>
          </a:prstGeom>
          <a:noFill/>
          <a:ln w="25400" cap="flat">
            <a:solidFill>
              <a:srgbClr val="C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99706E07-4406-50F6-1AC5-C19810FAD554}"/>
              </a:ext>
            </a:extLst>
          </p:cNvPr>
          <p:cNvCxnSpPr>
            <a:cxnSpLocks/>
          </p:cNvCxnSpPr>
          <p:nvPr/>
        </p:nvCxnSpPr>
        <p:spPr>
          <a:xfrm flipH="1">
            <a:off x="5402561" y="2577459"/>
            <a:ext cx="6057960" cy="0"/>
          </a:xfrm>
          <a:prstGeom prst="straightConnector1">
            <a:avLst/>
          </a:prstGeom>
          <a:noFill/>
          <a:ln w="25400" cap="flat">
            <a:solidFill>
              <a:srgbClr val="C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8B6ED797-D05E-533C-019C-3241ADC0941B}"/>
              </a:ext>
            </a:extLst>
          </p:cNvPr>
          <p:cNvCxnSpPr>
            <a:cxnSpLocks/>
          </p:cNvCxnSpPr>
          <p:nvPr/>
        </p:nvCxnSpPr>
        <p:spPr>
          <a:xfrm flipH="1">
            <a:off x="6812541" y="3319407"/>
            <a:ext cx="4623916" cy="0"/>
          </a:xfrm>
          <a:prstGeom prst="straightConnector1">
            <a:avLst/>
          </a:prstGeom>
          <a:noFill/>
          <a:ln w="25400" cap="flat">
            <a:solidFill>
              <a:srgbClr val="C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8AA5501D-37A3-4A6D-EC84-D987A2ADB4AF}"/>
              </a:ext>
            </a:extLst>
          </p:cNvPr>
          <p:cNvCxnSpPr>
            <a:cxnSpLocks/>
          </p:cNvCxnSpPr>
          <p:nvPr/>
        </p:nvCxnSpPr>
        <p:spPr>
          <a:xfrm flipH="1">
            <a:off x="8167547" y="4121513"/>
            <a:ext cx="3292974" cy="0"/>
          </a:xfrm>
          <a:prstGeom prst="straightConnector1">
            <a:avLst/>
          </a:prstGeom>
          <a:noFill/>
          <a:ln w="25400" cap="flat">
            <a:solidFill>
              <a:srgbClr val="C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3386AFF-DEBC-6FB4-C0F9-7471EB241344}"/>
              </a:ext>
            </a:extLst>
          </p:cNvPr>
          <p:cNvCxnSpPr>
            <a:cxnSpLocks/>
          </p:cNvCxnSpPr>
          <p:nvPr/>
        </p:nvCxnSpPr>
        <p:spPr>
          <a:xfrm flipH="1">
            <a:off x="9486457" y="4827366"/>
            <a:ext cx="1962032" cy="0"/>
          </a:xfrm>
          <a:prstGeom prst="straightConnector1">
            <a:avLst/>
          </a:prstGeom>
          <a:noFill/>
          <a:ln w="25400" cap="flat">
            <a:solidFill>
              <a:srgbClr val="C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2DC79AEE-4B6C-913C-7C65-0945736AB78B}"/>
              </a:ext>
            </a:extLst>
          </p:cNvPr>
          <p:cNvCxnSpPr>
            <a:cxnSpLocks/>
          </p:cNvCxnSpPr>
          <p:nvPr/>
        </p:nvCxnSpPr>
        <p:spPr>
          <a:xfrm flipH="1">
            <a:off x="10829433" y="5581345"/>
            <a:ext cx="631088" cy="0"/>
          </a:xfrm>
          <a:prstGeom prst="straightConnector1">
            <a:avLst/>
          </a:prstGeom>
          <a:noFill/>
          <a:ln w="25400" cap="flat">
            <a:solidFill>
              <a:srgbClr val="C00000"/>
            </a:solidFill>
            <a:prstDash val="dash"/>
            <a:miter lim="400000"/>
            <a:tailEnd type="triangle" w="lg" len="lg"/>
          </a:ln>
          <a:effectLst/>
          <a:sp3d/>
        </p:spPr>
        <p:style>
          <a:lnRef idx="0">
            <a:scrgbClr r="0" g="0" b="0"/>
          </a:lnRef>
          <a:fillRef idx="0">
            <a:scrgbClr r="0" g="0" b="0"/>
          </a:fillRef>
          <a:effectRef idx="0">
            <a:scrgbClr r="0" g="0" b="0"/>
          </a:effectRef>
          <a:fontRef idx="none"/>
        </p:style>
      </p:cxnSp>
      <p:sp>
        <p:nvSpPr>
          <p:cNvPr id="57" name="TextBox 56">
            <a:extLst>
              <a:ext uri="{FF2B5EF4-FFF2-40B4-BE49-F238E27FC236}">
                <a16:creationId xmlns:a16="http://schemas.microsoft.com/office/drawing/2014/main" id="{23C04FCE-6FE8-6744-402C-573ADD105AA6}"/>
              </a:ext>
            </a:extLst>
          </p:cNvPr>
          <p:cNvSpPr txBox="1"/>
          <p:nvPr/>
        </p:nvSpPr>
        <p:spPr>
          <a:xfrm>
            <a:off x="1234874" y="5357923"/>
            <a:ext cx="381354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b="0" i="0" u="none" strike="noStrike" cap="none" spc="0" normalizeH="0" baseline="0" dirty="0">
                <a:ln>
                  <a:noFill/>
                </a:ln>
                <a:solidFill>
                  <a:srgbClr val="C00000"/>
                </a:solidFill>
                <a:effectLst/>
                <a:uFillTx/>
                <a:latin typeface="+mj-lt"/>
                <a:ea typeface="+mj-ea"/>
                <a:cs typeface="+mj-cs"/>
                <a:sym typeface="Helvetica Neue Light"/>
              </a:rPr>
              <a:t>80+% of project time</a:t>
            </a:r>
          </a:p>
        </p:txBody>
      </p:sp>
    </p:spTree>
    <p:extLst>
      <p:ext uri="{BB962C8B-B14F-4D97-AF65-F5344CB8AC3E}">
        <p14:creationId xmlns:p14="http://schemas.microsoft.com/office/powerpoint/2010/main" val="6609034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4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4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900"/>
                            </p:stCondLst>
                            <p:childTnLst>
                              <p:par>
                                <p:cTn id="21" presetID="10"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34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9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44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4900"/>
                            </p:stCondLst>
                            <p:childTnLst>
                              <p:par>
                                <p:cTn id="37" presetID="10"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9FF0-229B-6E31-7391-79351CFCAE2A}"/>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A2285F72-C8BA-621C-FC2F-95D104D14609}"/>
              </a:ext>
            </a:extLst>
          </p:cNvPr>
          <p:cNvSpPr>
            <a:spLocks noGrp="1"/>
          </p:cNvSpPr>
          <p:nvPr>
            <p:ph type="body" sz="half" idx="1"/>
          </p:nvPr>
        </p:nvSpPr>
        <p:spPr/>
        <p:txBody>
          <a:bodyPr/>
          <a:lstStyle/>
          <a:p>
            <a:endParaRPr lang="en-IE"/>
          </a:p>
        </p:txBody>
      </p:sp>
      <p:pic>
        <p:nvPicPr>
          <p:cNvPr id="2050" name="Picture 2" descr="One more thing - YouTube">
            <a:extLst>
              <a:ext uri="{FF2B5EF4-FFF2-40B4-BE49-F238E27FC236}">
                <a16:creationId xmlns:a16="http://schemas.microsoft.com/office/drawing/2014/main" id="{35F1CEF1-06A8-1BFA-52F0-D6FAE6190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89487"/>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2242-F5A2-B9CD-68CF-9526FDBA184D}"/>
              </a:ext>
            </a:extLst>
          </p:cNvPr>
          <p:cNvSpPr>
            <a:spLocks noGrp="1"/>
          </p:cNvSpPr>
          <p:nvPr>
            <p:ph type="title"/>
          </p:nvPr>
        </p:nvSpPr>
        <p:spPr/>
        <p:txBody>
          <a:bodyPr/>
          <a:lstStyle/>
          <a:p>
            <a:r>
              <a:rPr lang="en-IE" dirty="0"/>
              <a:t>Data Leakage</a:t>
            </a:r>
          </a:p>
        </p:txBody>
      </p:sp>
      <p:sp>
        <p:nvSpPr>
          <p:cNvPr id="3" name="Text Placeholder 2">
            <a:extLst>
              <a:ext uri="{FF2B5EF4-FFF2-40B4-BE49-F238E27FC236}">
                <a16:creationId xmlns:a16="http://schemas.microsoft.com/office/drawing/2014/main" id="{CA7FFB7F-6477-CF13-8004-A3AE4A5543E9}"/>
              </a:ext>
            </a:extLst>
          </p:cNvPr>
          <p:cNvSpPr>
            <a:spLocks noGrp="1"/>
          </p:cNvSpPr>
          <p:nvPr>
            <p:ph type="body" sz="half" idx="1"/>
          </p:nvPr>
        </p:nvSpPr>
        <p:spPr>
          <a:xfrm>
            <a:off x="535785" y="1634133"/>
            <a:ext cx="6912765" cy="5154594"/>
          </a:xfrm>
        </p:spPr>
        <p:txBody>
          <a:bodyPr/>
          <a:lstStyle/>
          <a:p>
            <a:pPr marL="196437" marR="0" indent="-196437" algn="l" defTabSz="430289" rtl="0" latinLnBrk="0">
              <a:lnSpc>
                <a:spcPct val="100000"/>
              </a:lnSpc>
              <a:spcBef>
                <a:spcPts val="1200"/>
              </a:spcBef>
              <a:spcAft>
                <a:spcPts val="0"/>
              </a:spcAft>
              <a:buClrTx/>
              <a:buSzPct val="100000"/>
              <a:buFontTx/>
              <a:buChar char="•"/>
              <a:tabLst/>
            </a:pPr>
            <a:r>
              <a:rPr lang="en-GB" sz="1800" dirty="0"/>
              <a:t>Data leakage is when information from outside the training dataset is used to create the model.</a:t>
            </a:r>
            <a:endParaRPr lang="en-IE" sz="1800" dirty="0"/>
          </a:p>
          <a:p>
            <a:pPr marL="196437" marR="0" indent="-196437" algn="l" defTabSz="430289" rtl="0" latinLnBrk="0">
              <a:lnSpc>
                <a:spcPct val="100000"/>
              </a:lnSpc>
              <a:spcBef>
                <a:spcPts val="1200"/>
              </a:spcBef>
              <a:spcAft>
                <a:spcPts val="0"/>
              </a:spcAft>
              <a:buClrTx/>
              <a:buSzPct val="100000"/>
              <a:buFontTx/>
              <a:buChar char="•"/>
              <a:tabLst/>
            </a:pPr>
            <a:r>
              <a:rPr lang="en-IE" sz="1800" dirty="0"/>
              <a:t>Your Data Set </a:t>
            </a:r>
            <a:r>
              <a:rPr lang="en-IE" sz="1800" dirty="0">
                <a:solidFill>
                  <a:srgbClr val="0070C0"/>
                </a:solidFill>
              </a:rPr>
              <a:t>contains features </a:t>
            </a:r>
            <a:r>
              <a:rPr lang="en-IE" sz="1800" dirty="0"/>
              <a:t>which were </a:t>
            </a:r>
            <a:r>
              <a:rPr lang="en-IE" sz="1800" dirty="0">
                <a:solidFill>
                  <a:srgbClr val="0070C0"/>
                </a:solidFill>
              </a:rPr>
              <a:t>created after </a:t>
            </a:r>
            <a:r>
              <a:rPr lang="en-IE" sz="1800" dirty="0">
                <a:solidFill>
                  <a:srgbClr val="C00000"/>
                </a:solidFill>
              </a:rPr>
              <a:t>the Event </a:t>
            </a:r>
            <a:r>
              <a:rPr lang="en-IE" sz="1800" dirty="0"/>
              <a:t>your data set represents.</a:t>
            </a:r>
          </a:p>
          <a:p>
            <a:pPr marL="196437" marR="0" indent="-196437" algn="l" defTabSz="430289" rtl="0" latinLnBrk="0">
              <a:lnSpc>
                <a:spcPct val="100000"/>
              </a:lnSpc>
              <a:spcBef>
                <a:spcPts val="1200"/>
              </a:spcBef>
              <a:spcAft>
                <a:spcPts val="0"/>
              </a:spcAft>
              <a:buClrTx/>
              <a:buSzPct val="100000"/>
              <a:buFontTx/>
              <a:buChar char="•"/>
              <a:tabLst/>
            </a:pPr>
            <a:r>
              <a:rPr lang="en-IE" sz="1800" dirty="0"/>
              <a:t>Your Data Set contains records that represent an Event.</a:t>
            </a:r>
          </a:p>
          <a:p>
            <a:pPr lvl="1" indent="-196437" rtl="0">
              <a:spcBef>
                <a:spcPts val="1200"/>
              </a:spcBef>
            </a:pPr>
            <a:r>
              <a:rPr lang="en-IE" sz="1600" dirty="0"/>
              <a:t>Details of Customer leading up to them Buying a Product</a:t>
            </a:r>
          </a:p>
          <a:p>
            <a:pPr lvl="1" indent="-196437" rtl="0">
              <a:spcBef>
                <a:spcPts val="1200"/>
              </a:spcBef>
            </a:pPr>
            <a:r>
              <a:rPr lang="en-IE" sz="1600" dirty="0"/>
              <a:t>Customer details leading up to them being involved in a Marketing Campaign</a:t>
            </a:r>
          </a:p>
          <a:p>
            <a:pPr rtl="0"/>
            <a:r>
              <a:rPr lang="en-IE" sz="1800" dirty="0"/>
              <a:t>Examples</a:t>
            </a:r>
          </a:p>
          <a:p>
            <a:pPr lvl="1" rtl="0"/>
            <a:r>
              <a:rPr lang="en-IE" sz="1600" dirty="0"/>
              <a:t>How long did it take for the Customer to Buy their next product</a:t>
            </a:r>
          </a:p>
          <a:p>
            <a:pPr lvl="1" rtl="0"/>
            <a:r>
              <a:rPr lang="en-IE" sz="1600" dirty="0"/>
              <a:t>Did the customer Buy the product</a:t>
            </a:r>
          </a:p>
          <a:p>
            <a:pPr lvl="1" rtl="0"/>
            <a:r>
              <a:rPr lang="en-IE" sz="1600" dirty="0"/>
              <a:t>How long were they on the Call </a:t>
            </a:r>
          </a:p>
          <a:p>
            <a:pPr lvl="2" rtl="0"/>
            <a:r>
              <a:rPr lang="en-IE" sz="1600" dirty="0"/>
              <a:t>the longer the call the more likely (correlated) to buying the product</a:t>
            </a:r>
          </a:p>
          <a:p>
            <a:pPr lvl="2" rtl="0"/>
            <a:r>
              <a:rPr lang="en-IE" sz="1600" dirty="0"/>
              <a:t>The shorter the call means they didn’t buy</a:t>
            </a:r>
            <a:endParaRPr lang="en-GB" sz="1600" dirty="0"/>
          </a:p>
        </p:txBody>
      </p:sp>
      <p:pic>
        <p:nvPicPr>
          <p:cNvPr id="5122" name="Picture 2" descr="Escape of Water Leaks in Flats | Ashburnham Insurance">
            <a:extLst>
              <a:ext uri="{FF2B5EF4-FFF2-40B4-BE49-F238E27FC236}">
                <a16:creationId xmlns:a16="http://schemas.microsoft.com/office/drawing/2014/main" id="{5CCFEB75-76C3-D6E9-AEB7-890125DE4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0"/>
            <a:ext cx="4743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1162"/>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42850F94-64F4-0425-4982-5989FB160936}"/>
              </a:ext>
            </a:extLst>
          </p:cNvPr>
          <p:cNvSpPr>
            <a:spLocks noGrp="1"/>
          </p:cNvSpPr>
          <p:nvPr>
            <p:ph type="title"/>
          </p:nvPr>
        </p:nvSpPr>
        <p:spPr/>
        <p:txBody>
          <a:bodyPr/>
          <a:lstStyle/>
          <a:p>
            <a:r>
              <a:rPr lang="en-IE" altLang="en-US">
                <a:ea typeface="ＭＳ Ｐゴシック" panose="020B0600070205080204" pitchFamily="34" charset="-128"/>
              </a:rPr>
              <a:t>Data Leakage</a:t>
            </a:r>
          </a:p>
        </p:txBody>
      </p:sp>
      <p:sp>
        <p:nvSpPr>
          <p:cNvPr id="93187" name="Content Placeholder 2">
            <a:extLst>
              <a:ext uri="{FF2B5EF4-FFF2-40B4-BE49-F238E27FC236}">
                <a16:creationId xmlns:a16="http://schemas.microsoft.com/office/drawing/2014/main" id="{F8CF3654-6256-15F9-0530-9B34F3CA74EC}"/>
              </a:ext>
            </a:extLst>
          </p:cNvPr>
          <p:cNvSpPr>
            <a:spLocks noGrp="1"/>
          </p:cNvSpPr>
          <p:nvPr>
            <p:ph idx="1"/>
          </p:nvPr>
        </p:nvSpPr>
        <p:spPr>
          <a:xfrm>
            <a:off x="678660" y="1455821"/>
            <a:ext cx="7719382" cy="5089640"/>
          </a:xfrm>
        </p:spPr>
        <p:txBody>
          <a:bodyPr/>
          <a:lstStyle/>
          <a:p>
            <a:r>
              <a:rPr lang="en-IE" altLang="en-US" dirty="0">
                <a:solidFill>
                  <a:srgbClr val="7030A0"/>
                </a:solidFill>
                <a:ea typeface="ＭＳ Ｐゴシック" panose="020B0600070205080204" pitchFamily="34" charset="-128"/>
              </a:rPr>
              <a:t>Data Leakage </a:t>
            </a:r>
            <a:r>
              <a:rPr lang="en-IE" altLang="en-US" dirty="0">
                <a:ea typeface="ＭＳ Ｐゴシック" panose="020B0600070205080204" pitchFamily="34" charset="-128"/>
              </a:rPr>
              <a:t>can be applied to many different types of problems</a:t>
            </a:r>
          </a:p>
          <a:p>
            <a:r>
              <a:rPr lang="en-IE" altLang="en-US" dirty="0">
                <a:ea typeface="ＭＳ Ｐゴシック" panose="020B0600070205080204" pitchFamily="34" charset="-128"/>
              </a:rPr>
              <a:t>For Data Science/Mining etc it refers to </a:t>
            </a:r>
            <a:r>
              <a:rPr lang="en-IE" altLang="en-US" dirty="0">
                <a:solidFill>
                  <a:srgbClr val="00B0F0"/>
                </a:solidFill>
                <a:ea typeface="ＭＳ Ｐゴシック" panose="020B0600070205080204" pitchFamily="34" charset="-128"/>
              </a:rPr>
              <a:t>data quality issue</a:t>
            </a:r>
            <a:endParaRPr lang="en-IE" altLang="en-US" dirty="0">
              <a:ea typeface="ＭＳ Ｐゴシック" panose="020B0600070205080204" pitchFamily="34" charset="-128"/>
            </a:endParaRPr>
          </a:p>
          <a:p>
            <a:r>
              <a:rPr lang="en-IE" altLang="en-US" dirty="0">
                <a:ea typeface="ＭＳ Ｐゴシック" panose="020B0600070205080204" pitchFamily="34" charset="-128"/>
              </a:rPr>
              <a:t>It can affect the Analysis, Data Understanding, Visualisations, Models, Interoperation of results, etc</a:t>
            </a:r>
          </a:p>
          <a:p>
            <a:r>
              <a:rPr lang="en-IE" altLang="en-US" dirty="0">
                <a:ea typeface="ＭＳ Ｐゴシック" panose="020B0600070205080204" pitchFamily="34" charset="-128"/>
              </a:rPr>
              <a:t>(Target) Data Leakage happens if you train your model on information that would </a:t>
            </a:r>
            <a:r>
              <a:rPr lang="en-IE" altLang="en-US" dirty="0">
                <a:solidFill>
                  <a:srgbClr val="C00000"/>
                </a:solidFill>
                <a:ea typeface="ＭＳ Ｐゴシック" panose="020B0600070205080204" pitchFamily="34" charset="-128"/>
              </a:rPr>
              <a:t>NOT</a:t>
            </a:r>
            <a:r>
              <a:rPr lang="en-IE" altLang="en-US" dirty="0">
                <a:ea typeface="ＭＳ Ｐゴシック" panose="020B0600070205080204" pitchFamily="34" charset="-128"/>
              </a:rPr>
              <a:t> be available at the point in time when you </a:t>
            </a:r>
            <a:r>
              <a:rPr lang="en-IE" altLang="en-US" dirty="0">
                <a:solidFill>
                  <a:srgbClr val="C00000"/>
                </a:solidFill>
                <a:ea typeface="ＭＳ Ｐゴシック" panose="020B0600070205080204" pitchFamily="34" charset="-128"/>
              </a:rPr>
              <a:t>use</a:t>
            </a:r>
            <a:r>
              <a:rPr lang="en-IE" altLang="en-US" dirty="0">
                <a:ea typeface="ＭＳ Ｐゴシック" panose="020B0600070205080204" pitchFamily="34" charset="-128"/>
              </a:rPr>
              <a:t> </a:t>
            </a:r>
            <a:r>
              <a:rPr lang="en-IE" altLang="en-US" dirty="0">
                <a:solidFill>
                  <a:srgbClr val="C00000"/>
                </a:solidFill>
                <a:ea typeface="ＭＳ Ｐゴシック" panose="020B0600070205080204" pitchFamily="34" charset="-128"/>
              </a:rPr>
              <a:t>the model </a:t>
            </a:r>
            <a:r>
              <a:rPr lang="en-IE" altLang="en-US" dirty="0">
                <a:ea typeface="ＭＳ Ｐゴシック" panose="020B0600070205080204" pitchFamily="34" charset="-128"/>
              </a:rPr>
              <a:t>in production </a:t>
            </a:r>
            <a:r>
              <a:rPr lang="en-IE" altLang="en-US" dirty="0">
                <a:solidFill>
                  <a:srgbClr val="C00000"/>
                </a:solidFill>
                <a:ea typeface="ＭＳ Ｐゴシック" panose="020B0600070205080204" pitchFamily="34" charset="-128"/>
              </a:rPr>
              <a:t>to score newly collected data</a:t>
            </a:r>
          </a:p>
        </p:txBody>
      </p:sp>
      <p:sp>
        <p:nvSpPr>
          <p:cNvPr id="93188" name="Slide Number Placeholder 3">
            <a:extLst>
              <a:ext uri="{FF2B5EF4-FFF2-40B4-BE49-F238E27FC236}">
                <a16:creationId xmlns:a16="http://schemas.microsoft.com/office/drawing/2014/main" id="{7DAD59AE-D384-B2A2-040E-59DBDF843BFE}"/>
              </a:ext>
            </a:extLst>
          </p:cNvPr>
          <p:cNvSpPr>
            <a:spLocks noGrp="1" noChangeArrowheads="1"/>
          </p:cNvSpPr>
          <p:nvPr>
            <p:ph type="sldNum" sz="quarter" idx="12"/>
          </p:nvPr>
        </p:nvSpPr>
        <p:spPr bwMode="auto">
          <a:xfrm>
            <a:off x="11577263" y="6465096"/>
            <a:ext cx="216690" cy="38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fld id="{F16DF708-CB1F-A244-8DB8-250E83EC4AD7}" type="slidenum">
              <a:rPr lang="en-US" altLang="en-US" smtClean="0"/>
              <a:pPr/>
              <a:t>83</a:t>
            </a:fld>
            <a:endParaRPr lang="en-US" altLang="en-US"/>
          </a:p>
        </p:txBody>
      </p:sp>
      <p:pic>
        <p:nvPicPr>
          <p:cNvPr id="93189" name="Picture 4">
            <a:extLst>
              <a:ext uri="{FF2B5EF4-FFF2-40B4-BE49-F238E27FC236}">
                <a16:creationId xmlns:a16="http://schemas.microsoft.com/office/drawing/2014/main" id="{AA58898F-D117-5752-8B80-204574EE9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024" y="4787596"/>
            <a:ext cx="7088188"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A3A0F83-49C7-2FA2-9D9B-57772C5753F3}"/>
              </a:ext>
            </a:extLst>
          </p:cNvPr>
          <p:cNvPicPr>
            <a:picLocks noChangeAspect="1"/>
          </p:cNvPicPr>
          <p:nvPr/>
        </p:nvPicPr>
        <p:blipFill>
          <a:blip r:embed="rId3"/>
          <a:stretch>
            <a:fillRect/>
          </a:stretch>
        </p:blipFill>
        <p:spPr>
          <a:xfrm>
            <a:off x="8527998" y="2231385"/>
            <a:ext cx="3370169" cy="314673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2242-F5A2-B9CD-68CF-9526FDBA184D}"/>
              </a:ext>
            </a:extLst>
          </p:cNvPr>
          <p:cNvSpPr>
            <a:spLocks noGrp="1"/>
          </p:cNvSpPr>
          <p:nvPr>
            <p:ph type="title"/>
          </p:nvPr>
        </p:nvSpPr>
        <p:spPr/>
        <p:txBody>
          <a:bodyPr/>
          <a:lstStyle/>
          <a:p>
            <a:r>
              <a:rPr lang="en-IE" dirty="0"/>
              <a:t>Data Leakage</a:t>
            </a:r>
          </a:p>
        </p:txBody>
      </p:sp>
      <p:sp>
        <p:nvSpPr>
          <p:cNvPr id="3" name="Text Placeholder 2">
            <a:extLst>
              <a:ext uri="{FF2B5EF4-FFF2-40B4-BE49-F238E27FC236}">
                <a16:creationId xmlns:a16="http://schemas.microsoft.com/office/drawing/2014/main" id="{CA7FFB7F-6477-CF13-8004-A3AE4A5543E9}"/>
              </a:ext>
            </a:extLst>
          </p:cNvPr>
          <p:cNvSpPr>
            <a:spLocks noGrp="1"/>
          </p:cNvSpPr>
          <p:nvPr>
            <p:ph type="body" sz="half" idx="1"/>
          </p:nvPr>
        </p:nvSpPr>
        <p:spPr>
          <a:xfrm>
            <a:off x="535785" y="1634133"/>
            <a:ext cx="6912765" cy="5154594"/>
          </a:xfrm>
        </p:spPr>
        <p:txBody>
          <a:bodyPr/>
          <a:lstStyle/>
          <a:p>
            <a:pPr rtl="0"/>
            <a:r>
              <a:rPr lang="en-US" sz="1800" dirty="0">
                <a:solidFill>
                  <a:srgbClr val="0070C0"/>
                </a:solidFill>
              </a:rPr>
              <a:t>Less common </a:t>
            </a:r>
            <a:r>
              <a:rPr lang="en-US" sz="1800" dirty="0"/>
              <a:t>if you are building the data set yourself</a:t>
            </a:r>
            <a:endParaRPr lang="en-GB" sz="1600" dirty="0"/>
          </a:p>
          <a:p>
            <a:pPr marL="0" marR="0" indent="0" algn="l" defTabSz="430289" rtl="0" latinLnBrk="0">
              <a:lnSpc>
                <a:spcPct val="100000"/>
              </a:lnSpc>
              <a:spcBef>
                <a:spcPts val="1200"/>
              </a:spcBef>
              <a:spcAft>
                <a:spcPts val="0"/>
              </a:spcAft>
              <a:buClrTx/>
              <a:buSzPct val="100000"/>
              <a:buNone/>
              <a:tabLst/>
            </a:pPr>
            <a:endParaRPr lang="en-US" sz="1800" dirty="0"/>
          </a:p>
          <a:p>
            <a:pPr marL="196437" marR="0" indent="-196437" algn="l" defTabSz="430289" rtl="0" latinLnBrk="0">
              <a:lnSpc>
                <a:spcPct val="100000"/>
              </a:lnSpc>
              <a:spcBef>
                <a:spcPts val="1200"/>
              </a:spcBef>
              <a:spcAft>
                <a:spcPts val="0"/>
              </a:spcAft>
              <a:buClrTx/>
              <a:buSzPct val="100000"/>
              <a:buFontTx/>
              <a:buChar char="•"/>
              <a:tabLst/>
            </a:pPr>
            <a:r>
              <a:rPr lang="en-US" sz="1800" dirty="0"/>
              <a:t>Can be </a:t>
            </a:r>
            <a:r>
              <a:rPr lang="en-US" sz="1800" dirty="0">
                <a:solidFill>
                  <a:srgbClr val="0070C0"/>
                </a:solidFill>
              </a:rPr>
              <a:t>very common </a:t>
            </a:r>
            <a:r>
              <a:rPr lang="en-US" sz="1800" dirty="0"/>
              <a:t>in </a:t>
            </a:r>
            <a:r>
              <a:rPr lang="en-US" sz="1800" dirty="0">
                <a:solidFill>
                  <a:srgbClr val="0070C0"/>
                </a:solidFill>
              </a:rPr>
              <a:t>publicly available Data Sets</a:t>
            </a:r>
            <a:r>
              <a:rPr lang="en-US" sz="1800" dirty="0"/>
              <a:t>.</a:t>
            </a:r>
          </a:p>
          <a:p>
            <a:pPr marL="196437" marR="0" indent="-196437" algn="l" defTabSz="430289" rtl="0" latinLnBrk="0">
              <a:lnSpc>
                <a:spcPct val="100000"/>
              </a:lnSpc>
              <a:spcBef>
                <a:spcPts val="1200"/>
              </a:spcBef>
              <a:spcAft>
                <a:spcPts val="0"/>
              </a:spcAft>
              <a:buClrTx/>
              <a:buSzPct val="100000"/>
              <a:buFontTx/>
              <a:buChar char="•"/>
              <a:tabLst/>
            </a:pPr>
            <a:endParaRPr lang="en-US" sz="1800" dirty="0"/>
          </a:p>
          <a:p>
            <a:pPr marL="196437" marR="0" indent="-196437" algn="l" defTabSz="430289" rtl="0" latinLnBrk="0">
              <a:lnSpc>
                <a:spcPct val="100000"/>
              </a:lnSpc>
              <a:spcBef>
                <a:spcPts val="1200"/>
              </a:spcBef>
              <a:spcAft>
                <a:spcPts val="0"/>
              </a:spcAft>
              <a:buClrTx/>
              <a:buSzPct val="100000"/>
              <a:buFontTx/>
              <a:buChar char="•"/>
              <a:tabLst/>
            </a:pPr>
            <a:r>
              <a:rPr lang="en-US" sz="1800" dirty="0">
                <a:solidFill>
                  <a:srgbClr val="7030A0"/>
                </a:solidFill>
              </a:rPr>
              <a:t>Always check the Meta-Data  / Data Dictionary</a:t>
            </a:r>
            <a:r>
              <a:rPr lang="en-US" sz="1800" dirty="0"/>
              <a:t>.</a:t>
            </a:r>
          </a:p>
          <a:p>
            <a:pPr lvl="1" indent="-196437" rtl="0">
              <a:spcBef>
                <a:spcPts val="1200"/>
              </a:spcBef>
            </a:pPr>
            <a:r>
              <a:rPr lang="en-US" sz="1600" dirty="0"/>
              <a:t>And any other information provided for the Data Set.</a:t>
            </a:r>
          </a:p>
          <a:p>
            <a:pPr lvl="1" indent="-196437" rtl="0">
              <a:spcBef>
                <a:spcPts val="1200"/>
              </a:spcBef>
            </a:pPr>
            <a:endParaRPr lang="en-US" sz="1600" dirty="0"/>
          </a:p>
          <a:p>
            <a:pPr rtl="0"/>
            <a:r>
              <a:rPr lang="en-US" sz="1800" dirty="0">
                <a:solidFill>
                  <a:schemeClr val="accent5">
                    <a:lumMod val="75000"/>
                  </a:schemeClr>
                </a:solidFill>
              </a:rPr>
              <a:t>Remove</a:t>
            </a:r>
            <a:r>
              <a:rPr lang="en-US" sz="1800" dirty="0"/>
              <a:t> these features from the Data Set.</a:t>
            </a:r>
          </a:p>
          <a:p>
            <a:pPr marL="196437" marR="0" indent="-196437" algn="l" defTabSz="430289" rtl="0" latinLnBrk="0">
              <a:lnSpc>
                <a:spcPct val="100000"/>
              </a:lnSpc>
              <a:spcBef>
                <a:spcPts val="1200"/>
              </a:spcBef>
              <a:spcAft>
                <a:spcPts val="0"/>
              </a:spcAft>
              <a:buClrTx/>
              <a:buSzPct val="100000"/>
              <a:buFontTx/>
              <a:buChar char="•"/>
              <a:tabLst/>
            </a:pPr>
            <a:endParaRPr lang="en-US" sz="1800" dirty="0"/>
          </a:p>
          <a:p>
            <a:pPr marL="196437" marR="0" indent="-196437" algn="l" defTabSz="430289" rtl="0" latinLnBrk="0">
              <a:lnSpc>
                <a:spcPct val="100000"/>
              </a:lnSpc>
              <a:spcBef>
                <a:spcPts val="1200"/>
              </a:spcBef>
              <a:spcAft>
                <a:spcPts val="0"/>
              </a:spcAft>
              <a:buClrTx/>
              <a:buSzPct val="100000"/>
              <a:buFontTx/>
              <a:buChar char="•"/>
              <a:tabLst/>
            </a:pPr>
            <a:endParaRPr lang="en-US" sz="1800" dirty="0"/>
          </a:p>
          <a:p>
            <a:pPr marL="196437" marR="0" indent="-196437" algn="l" defTabSz="430289" rtl="0" latinLnBrk="0">
              <a:lnSpc>
                <a:spcPct val="100000"/>
              </a:lnSpc>
              <a:spcBef>
                <a:spcPts val="1200"/>
              </a:spcBef>
              <a:spcAft>
                <a:spcPts val="0"/>
              </a:spcAft>
              <a:buClrTx/>
              <a:buSzPct val="100000"/>
              <a:buFontTx/>
              <a:buChar char="•"/>
              <a:tabLst/>
            </a:pPr>
            <a:r>
              <a:rPr lang="en-US" sz="1800" dirty="0"/>
              <a:t>These features </a:t>
            </a:r>
            <a:r>
              <a:rPr lang="en-US" sz="1800" dirty="0">
                <a:solidFill>
                  <a:srgbClr val="C00000"/>
                </a:solidFill>
              </a:rPr>
              <a:t>Might</a:t>
            </a:r>
            <a:r>
              <a:rPr lang="en-US" sz="1800" dirty="0"/>
              <a:t> appear as </a:t>
            </a:r>
            <a:r>
              <a:rPr lang="en-US" sz="1800" dirty="0">
                <a:solidFill>
                  <a:srgbClr val="C00000"/>
                </a:solidFill>
              </a:rPr>
              <a:t>Strong indicators </a:t>
            </a:r>
            <a:r>
              <a:rPr lang="en-US" sz="1800" dirty="0"/>
              <a:t>in Machine Learning models.</a:t>
            </a:r>
          </a:p>
        </p:txBody>
      </p:sp>
      <p:pic>
        <p:nvPicPr>
          <p:cNvPr id="4" name="Picture 3">
            <a:extLst>
              <a:ext uri="{FF2B5EF4-FFF2-40B4-BE49-F238E27FC236}">
                <a16:creationId xmlns:a16="http://schemas.microsoft.com/office/drawing/2014/main" id="{AE72982E-9B94-5A1C-4E82-1ACC76BF4550}"/>
              </a:ext>
            </a:extLst>
          </p:cNvPr>
          <p:cNvPicPr>
            <a:picLocks noChangeAspect="1"/>
          </p:cNvPicPr>
          <p:nvPr/>
        </p:nvPicPr>
        <p:blipFill>
          <a:blip r:embed="rId2"/>
          <a:stretch>
            <a:fillRect/>
          </a:stretch>
        </p:blipFill>
        <p:spPr>
          <a:xfrm>
            <a:off x="8303212" y="2231384"/>
            <a:ext cx="3594955" cy="3356615"/>
          </a:xfrm>
          <a:prstGeom prst="rect">
            <a:avLst/>
          </a:prstGeom>
        </p:spPr>
      </p:pic>
    </p:spTree>
    <p:extLst>
      <p:ext uri="{BB962C8B-B14F-4D97-AF65-F5344CB8AC3E}">
        <p14:creationId xmlns:p14="http://schemas.microsoft.com/office/powerpoint/2010/main" val="1942202233"/>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FB85E7E9-7F62-8C28-84A6-AF3740D5BA47}"/>
              </a:ext>
            </a:extLst>
          </p:cNvPr>
          <p:cNvSpPr>
            <a:spLocks noGrp="1"/>
          </p:cNvSpPr>
          <p:nvPr>
            <p:ph type="title"/>
          </p:nvPr>
        </p:nvSpPr>
        <p:spPr/>
        <p:txBody>
          <a:bodyPr/>
          <a:lstStyle/>
          <a:p>
            <a:r>
              <a:rPr lang="en-IE" altLang="en-US">
                <a:ea typeface="ＭＳ Ｐゴシック" panose="020B0600070205080204" pitchFamily="34" charset="-128"/>
              </a:rPr>
              <a:t>Data Leakage</a:t>
            </a:r>
          </a:p>
        </p:txBody>
      </p:sp>
      <p:sp>
        <p:nvSpPr>
          <p:cNvPr id="94210" name="Content Placeholder 2">
            <a:extLst>
              <a:ext uri="{FF2B5EF4-FFF2-40B4-BE49-F238E27FC236}">
                <a16:creationId xmlns:a16="http://schemas.microsoft.com/office/drawing/2014/main" id="{FE69C758-75E9-DE69-DCEB-40734DA4A909}"/>
              </a:ext>
            </a:extLst>
          </p:cNvPr>
          <p:cNvSpPr>
            <a:spLocks noGrp="1"/>
          </p:cNvSpPr>
          <p:nvPr>
            <p:ph idx="1"/>
          </p:nvPr>
        </p:nvSpPr>
        <p:spPr/>
        <p:txBody>
          <a:bodyPr/>
          <a:lstStyle/>
          <a:p>
            <a:r>
              <a:rPr lang="en-GB" altLang="en-US">
                <a:ea typeface="ＭＳ Ｐゴシック" panose="020B0600070205080204" pitchFamily="34" charset="-128"/>
              </a:rPr>
              <a:t>For example, imagine you want to predict who will get sick with pneumonia.</a:t>
            </a:r>
            <a:endParaRPr lang="en-IE"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C2F076DE-C43A-CD31-7E11-722A588AA61E}"/>
              </a:ext>
            </a:extLst>
          </p:cNvPr>
          <p:cNvSpPr>
            <a:spLocks noGrp="1" noChangeArrowheads="1"/>
          </p:cNvSpPr>
          <p:nvPr>
            <p:ph type="sldNum" sz="quarter" idx="12"/>
          </p:nvPr>
        </p:nvSpPr>
        <p:spPr bwMode="auto">
          <a:xfrm>
            <a:off x="11577263" y="6465096"/>
            <a:ext cx="216690" cy="38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fld id="{4A3B0C02-8677-104C-A43D-E1F7C91B6258}" type="slidenum">
              <a:rPr lang="en-US" altLang="en-US" smtClean="0"/>
              <a:pPr/>
              <a:t>85</a:t>
            </a:fld>
            <a:endParaRPr lang="en-US" altLang="en-US"/>
          </a:p>
        </p:txBody>
      </p:sp>
      <p:pic>
        <p:nvPicPr>
          <p:cNvPr id="94212" name="Picture 4">
            <a:extLst>
              <a:ext uri="{FF2B5EF4-FFF2-40B4-BE49-F238E27FC236}">
                <a16:creationId xmlns:a16="http://schemas.microsoft.com/office/drawing/2014/main" id="{087F1FA3-991B-A033-F8B3-38E9EFC58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2116139"/>
            <a:ext cx="6342063"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AEBF7F8-31FA-61B2-8351-817DF3D54EB2}"/>
              </a:ext>
            </a:extLst>
          </p:cNvPr>
          <p:cNvSpPr/>
          <p:nvPr/>
        </p:nvSpPr>
        <p:spPr>
          <a:xfrm>
            <a:off x="6600825" y="1916113"/>
            <a:ext cx="2311400" cy="230505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IE"/>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C06C-7A1F-3FB7-6D2E-814AC94F81F9}"/>
              </a:ext>
            </a:extLst>
          </p:cNvPr>
          <p:cNvSpPr>
            <a:spLocks noGrp="1"/>
          </p:cNvSpPr>
          <p:nvPr>
            <p:ph type="title"/>
          </p:nvPr>
        </p:nvSpPr>
        <p:spPr/>
        <p:txBody>
          <a:bodyPr/>
          <a:lstStyle/>
          <a:p>
            <a:r>
              <a:rPr lang="en-IE" dirty="0"/>
              <a:t>Data Leakage - Example</a:t>
            </a:r>
          </a:p>
        </p:txBody>
      </p:sp>
      <p:sp>
        <p:nvSpPr>
          <p:cNvPr id="3" name="Text Placeholder 2">
            <a:extLst>
              <a:ext uri="{FF2B5EF4-FFF2-40B4-BE49-F238E27FC236}">
                <a16:creationId xmlns:a16="http://schemas.microsoft.com/office/drawing/2014/main" id="{BDCAC7C8-387C-DD85-C819-01677D84378A}"/>
              </a:ext>
            </a:extLst>
          </p:cNvPr>
          <p:cNvSpPr>
            <a:spLocks noGrp="1"/>
          </p:cNvSpPr>
          <p:nvPr>
            <p:ph type="body" sz="half" idx="1"/>
          </p:nvPr>
        </p:nvSpPr>
        <p:spPr>
          <a:xfrm>
            <a:off x="535784" y="1634133"/>
            <a:ext cx="11545379" cy="4616648"/>
          </a:xfrm>
        </p:spPr>
        <p:txBody>
          <a:bodyPr/>
          <a:lstStyle/>
          <a:p>
            <a:pPr marL="196437" marR="0" indent="-196437" algn="l" defTabSz="430289" rtl="0" latinLnBrk="0">
              <a:lnSpc>
                <a:spcPct val="100000"/>
              </a:lnSpc>
              <a:spcBef>
                <a:spcPts val="1200"/>
              </a:spcBef>
              <a:spcAft>
                <a:spcPts val="0"/>
              </a:spcAft>
              <a:buClrTx/>
              <a:buSzPct val="100000"/>
              <a:buFontTx/>
              <a:buChar char="•"/>
              <a:tabLst/>
            </a:pPr>
            <a:r>
              <a:rPr lang="en-IE" dirty="0"/>
              <a:t>Bank Marketing Data Set - </a:t>
            </a:r>
            <a:r>
              <a:rPr lang="en-IE" dirty="0">
                <a:hlinkClick r:id="rId2"/>
              </a:rPr>
              <a:t>https://archive.ics.uci.edu/ml/datasets/bank+marketing</a:t>
            </a:r>
            <a:endParaRPr lang="en-IE" dirty="0"/>
          </a:p>
          <a:p>
            <a:pPr marL="0" marR="0" indent="0" algn="l" defTabSz="430289" rtl="0" latinLnBrk="0">
              <a:lnSpc>
                <a:spcPct val="100000"/>
              </a:lnSpc>
              <a:spcBef>
                <a:spcPts val="1200"/>
              </a:spcBef>
              <a:spcAft>
                <a:spcPts val="0"/>
              </a:spcAft>
              <a:buClrTx/>
              <a:buSzPct val="100000"/>
              <a:buNone/>
              <a:tabLst/>
            </a:pPr>
            <a:r>
              <a:rPr lang="en-GB" sz="1100" dirty="0"/>
              <a:t>1 - age (numeric)</a:t>
            </a:r>
            <a:br>
              <a:rPr lang="en-GB" sz="1100" dirty="0"/>
            </a:br>
            <a:r>
              <a:rPr lang="en-GB" sz="1100" dirty="0"/>
              <a:t>2 - job :  t </a:t>
            </a:r>
            <a:r>
              <a:rPr lang="en-GB" sz="1100" dirty="0" err="1"/>
              <a:t>ype</a:t>
            </a:r>
            <a:r>
              <a:rPr lang="en-GB" sz="1100" dirty="0"/>
              <a:t> of job (categorical: 'admin.','blue-collar','entrepreneur','housemaid','management','retired','self-employed’, 'services’, 'student’, 'technician’, 'unemployed’, 'unknown')</a:t>
            </a:r>
            <a:br>
              <a:rPr lang="en-GB" sz="1100" dirty="0"/>
            </a:br>
            <a:r>
              <a:rPr lang="en-GB" sz="1100" dirty="0"/>
              <a:t>3 - marital :   marital status (categorical: '</a:t>
            </a:r>
            <a:r>
              <a:rPr lang="en-GB" sz="1100" dirty="0" err="1"/>
              <a:t>divorced','married','single','unknown</a:t>
            </a:r>
            <a:r>
              <a:rPr lang="en-GB" sz="1100" dirty="0"/>
              <a:t>'; note: 'divorced' means divorced or widowed)</a:t>
            </a:r>
            <a:br>
              <a:rPr lang="en-GB" sz="1100" dirty="0"/>
            </a:br>
            <a:r>
              <a:rPr lang="en-GB" sz="1100" dirty="0"/>
              <a:t>4 - education   (categorical: 'basic.4y','basic.6y','basic.9y','high.school','illiterate','professional.course','university.degree','unknown')</a:t>
            </a:r>
            <a:br>
              <a:rPr lang="en-GB" sz="1100" dirty="0"/>
            </a:br>
            <a:r>
              <a:rPr lang="en-GB" sz="1100" dirty="0"/>
              <a:t>5 - default:   has credit in default? (categorical: '</a:t>
            </a:r>
            <a:r>
              <a:rPr lang="en-GB" sz="1100" dirty="0" err="1"/>
              <a:t>no','yes','unknown</a:t>
            </a:r>
            <a:r>
              <a:rPr lang="en-GB" sz="1100" dirty="0"/>
              <a:t>')</a:t>
            </a:r>
            <a:br>
              <a:rPr lang="en-GB" sz="1100" dirty="0"/>
            </a:br>
            <a:r>
              <a:rPr lang="en-GB" sz="1100" dirty="0"/>
              <a:t>6 - housing:   has housing loan? (categorical: '</a:t>
            </a:r>
            <a:r>
              <a:rPr lang="en-GB" sz="1100" dirty="0" err="1"/>
              <a:t>no','yes','unknown</a:t>
            </a:r>
            <a:r>
              <a:rPr lang="en-GB" sz="1100" dirty="0"/>
              <a:t>')</a:t>
            </a:r>
            <a:br>
              <a:rPr lang="en-GB" sz="1100" dirty="0"/>
            </a:br>
            <a:r>
              <a:rPr lang="en-GB" sz="1100" dirty="0"/>
              <a:t>7 - loan:   has personal loan? (categorical: '</a:t>
            </a:r>
            <a:r>
              <a:rPr lang="en-GB" sz="1100" dirty="0" err="1"/>
              <a:t>no','yes','unknown</a:t>
            </a:r>
            <a:r>
              <a:rPr lang="en-GB" sz="1100" dirty="0"/>
              <a:t>')</a:t>
            </a:r>
            <a:br>
              <a:rPr lang="en-GB" sz="1100" dirty="0"/>
            </a:br>
            <a:r>
              <a:rPr lang="en-GB" sz="1100" dirty="0"/>
              <a:t># related with the last contact of the current campaign:</a:t>
            </a:r>
            <a:br>
              <a:rPr lang="en-GB" sz="1100" dirty="0"/>
            </a:br>
            <a:r>
              <a:rPr lang="en-GB" sz="1100" dirty="0"/>
              <a:t>8 - contact:   contact communication type (categorical: '</a:t>
            </a:r>
            <a:r>
              <a:rPr lang="en-GB" sz="1100" dirty="0" err="1"/>
              <a:t>cellular','telephone</a:t>
            </a:r>
            <a:r>
              <a:rPr lang="en-GB" sz="1100" dirty="0"/>
              <a:t>') </a:t>
            </a:r>
            <a:br>
              <a:rPr lang="en-GB" sz="1100" dirty="0"/>
            </a:br>
            <a:r>
              <a:rPr lang="en-GB" sz="1100" dirty="0"/>
              <a:t>9 - month:     last contact month of year (categorical: '</a:t>
            </a:r>
            <a:r>
              <a:rPr lang="en-GB" sz="1100" dirty="0" err="1"/>
              <a:t>jan</a:t>
            </a:r>
            <a:r>
              <a:rPr lang="en-GB" sz="1100" dirty="0"/>
              <a:t>', '</a:t>
            </a:r>
            <a:r>
              <a:rPr lang="en-GB" sz="1100" dirty="0" err="1"/>
              <a:t>feb</a:t>
            </a:r>
            <a:r>
              <a:rPr lang="en-GB" sz="1100" dirty="0"/>
              <a:t>', 'mar', ..., '</a:t>
            </a:r>
            <a:r>
              <a:rPr lang="en-GB" sz="1100" dirty="0" err="1"/>
              <a:t>nov</a:t>
            </a:r>
            <a:r>
              <a:rPr lang="en-GB" sz="1100" dirty="0"/>
              <a:t>', 'dec')</a:t>
            </a:r>
            <a:br>
              <a:rPr lang="en-GB" sz="1100" dirty="0"/>
            </a:br>
            <a:r>
              <a:rPr lang="en-GB" sz="1100" dirty="0"/>
              <a:t>10 - </a:t>
            </a:r>
            <a:r>
              <a:rPr lang="en-GB" sz="1100" dirty="0" err="1"/>
              <a:t>day_of_week</a:t>
            </a:r>
            <a:r>
              <a:rPr lang="en-GB" sz="1100" dirty="0"/>
              <a:t>:   last contact day of the week (categorical: '</a:t>
            </a:r>
            <a:r>
              <a:rPr lang="en-GB" sz="1100" dirty="0" err="1"/>
              <a:t>mon</a:t>
            </a:r>
            <a:r>
              <a:rPr lang="en-GB" sz="1100" dirty="0"/>
              <a:t>','</a:t>
            </a:r>
            <a:r>
              <a:rPr lang="en-GB" sz="1100" dirty="0" err="1"/>
              <a:t>tue</a:t>
            </a:r>
            <a:r>
              <a:rPr lang="en-GB" sz="1100" dirty="0"/>
              <a:t>','wed','</a:t>
            </a:r>
            <a:r>
              <a:rPr lang="en-GB" sz="1100" dirty="0" err="1"/>
              <a:t>thu</a:t>
            </a:r>
            <a:r>
              <a:rPr lang="en-GB" sz="1100" dirty="0"/>
              <a:t>','</a:t>
            </a:r>
            <a:r>
              <a:rPr lang="en-GB" sz="1100" dirty="0" err="1"/>
              <a:t>fri</a:t>
            </a:r>
            <a:r>
              <a:rPr lang="en-GB" sz="1100" dirty="0"/>
              <a:t>')</a:t>
            </a:r>
            <a:br>
              <a:rPr lang="en-GB" sz="1100" dirty="0"/>
            </a:br>
            <a:r>
              <a:rPr lang="en-GB" sz="1100" dirty="0"/>
              <a:t>11 - duration:   last contact duration, in seconds (numeric). </a:t>
            </a:r>
            <a:br>
              <a:rPr lang="en-GB" sz="1100" dirty="0"/>
            </a:br>
            <a:r>
              <a:rPr lang="en-GB" sz="1100" dirty="0"/>
              <a:t># other attributes:</a:t>
            </a:r>
            <a:br>
              <a:rPr lang="en-GB" sz="1100" dirty="0"/>
            </a:br>
            <a:r>
              <a:rPr lang="en-GB" sz="1100" dirty="0"/>
              <a:t>12 - campaign:   number of contacts performed during this campaign and for this client (numeric, includes last contact)</a:t>
            </a:r>
            <a:br>
              <a:rPr lang="en-GB" sz="1100" dirty="0"/>
            </a:br>
            <a:r>
              <a:rPr lang="en-GB" sz="1100" dirty="0"/>
              <a:t>13 - </a:t>
            </a:r>
            <a:r>
              <a:rPr lang="en-GB" sz="1100" dirty="0" err="1"/>
              <a:t>pdays</a:t>
            </a:r>
            <a:r>
              <a:rPr lang="en-GB" sz="1100" dirty="0"/>
              <a:t>:   number of days that passed by after the client was last contacted from a previous campaign (numeric; 999 means client was not previously contacted)</a:t>
            </a:r>
            <a:br>
              <a:rPr lang="en-GB" sz="1100" dirty="0"/>
            </a:br>
            <a:r>
              <a:rPr lang="en-GB" sz="1100" dirty="0"/>
              <a:t>14 - previous:   number of contacts performed before this campaign and for this client (numeric)</a:t>
            </a:r>
            <a:br>
              <a:rPr lang="en-GB" sz="1100" dirty="0"/>
            </a:br>
            <a:r>
              <a:rPr lang="en-GB" sz="1100" dirty="0"/>
              <a:t>15 - </a:t>
            </a:r>
            <a:r>
              <a:rPr lang="en-GB" sz="1100" dirty="0" err="1"/>
              <a:t>poutcome</a:t>
            </a:r>
            <a:r>
              <a:rPr lang="en-GB" sz="1100" dirty="0"/>
              <a:t>:   outcome of the previous marketing campaign (categorical: 'failure','</a:t>
            </a:r>
            <a:r>
              <a:rPr lang="en-GB" sz="1100" dirty="0" err="1"/>
              <a:t>nonexistent</a:t>
            </a:r>
            <a:r>
              <a:rPr lang="en-GB" sz="1100" dirty="0"/>
              <a:t>','success')</a:t>
            </a:r>
            <a:br>
              <a:rPr lang="en-GB" sz="1100" dirty="0"/>
            </a:br>
            <a:r>
              <a:rPr lang="en-GB" sz="1100" dirty="0"/>
              <a:t># social and economic context attributes</a:t>
            </a:r>
            <a:br>
              <a:rPr lang="en-GB" sz="1100" dirty="0"/>
            </a:br>
            <a:r>
              <a:rPr lang="en-GB" sz="1100" dirty="0"/>
              <a:t>16 - </a:t>
            </a:r>
            <a:r>
              <a:rPr lang="en-GB" sz="1100" dirty="0" err="1"/>
              <a:t>emp.var.rate</a:t>
            </a:r>
            <a:r>
              <a:rPr lang="en-GB" sz="1100" dirty="0"/>
              <a:t>:   employment variation rate - quarterly indicator (numeric)</a:t>
            </a:r>
            <a:br>
              <a:rPr lang="en-GB" sz="1100" dirty="0"/>
            </a:br>
            <a:r>
              <a:rPr lang="en-GB" sz="1100" dirty="0"/>
              <a:t>17 - </a:t>
            </a:r>
            <a:r>
              <a:rPr lang="en-GB" sz="1100" dirty="0" err="1"/>
              <a:t>cons.price.idx</a:t>
            </a:r>
            <a:r>
              <a:rPr lang="en-GB" sz="1100" dirty="0"/>
              <a:t>:   consumer price index - monthly indicator (numeric) </a:t>
            </a:r>
            <a:br>
              <a:rPr lang="en-GB" sz="1100" dirty="0"/>
            </a:br>
            <a:r>
              <a:rPr lang="en-GB" sz="1100" dirty="0"/>
              <a:t>18 - </a:t>
            </a:r>
            <a:r>
              <a:rPr lang="en-GB" sz="1100" dirty="0" err="1"/>
              <a:t>cons.conf.idx</a:t>
            </a:r>
            <a:r>
              <a:rPr lang="en-GB" sz="1100" dirty="0"/>
              <a:t>:   consumer confidence index - monthly indicator (numeric) </a:t>
            </a:r>
            <a:br>
              <a:rPr lang="en-GB" sz="1100" dirty="0"/>
            </a:br>
            <a:r>
              <a:rPr lang="en-GB" sz="1100" dirty="0"/>
              <a:t>19 - euribor3m:   </a:t>
            </a:r>
            <a:r>
              <a:rPr lang="en-GB" sz="1100" dirty="0" err="1"/>
              <a:t>euribor</a:t>
            </a:r>
            <a:r>
              <a:rPr lang="en-GB" sz="1100" dirty="0"/>
              <a:t> 3 month rate - daily indicator (numeric)</a:t>
            </a:r>
            <a:br>
              <a:rPr lang="en-GB" sz="1100" dirty="0"/>
            </a:br>
            <a:r>
              <a:rPr lang="en-GB" sz="1100" dirty="0"/>
              <a:t>20 - </a:t>
            </a:r>
            <a:r>
              <a:rPr lang="en-GB" sz="1100" dirty="0" err="1"/>
              <a:t>nr.employed</a:t>
            </a:r>
            <a:r>
              <a:rPr lang="en-GB" sz="1100" dirty="0"/>
              <a:t>:   number of employees - quarterly indicator (numeric)</a:t>
            </a:r>
            <a:br>
              <a:rPr lang="en-GB" sz="1100" dirty="0"/>
            </a:br>
            <a:br>
              <a:rPr lang="en-GB" sz="1100" dirty="0"/>
            </a:br>
            <a:r>
              <a:rPr lang="en-GB" sz="1100" dirty="0"/>
              <a:t>Output variable (desired target):</a:t>
            </a:r>
            <a:br>
              <a:rPr lang="en-GB" sz="1100" dirty="0"/>
            </a:br>
            <a:r>
              <a:rPr lang="en-GB" sz="1100" dirty="0"/>
              <a:t>21 - y - has the client subscribed a term deposit? (binary: '</a:t>
            </a:r>
            <a:r>
              <a:rPr lang="en-GB" sz="1100" dirty="0" err="1"/>
              <a:t>yes','no</a:t>
            </a:r>
            <a:r>
              <a:rPr lang="en-GB" sz="1100" dirty="0"/>
              <a:t>')</a:t>
            </a:r>
            <a:endParaRPr lang="en-IE" sz="1100" dirty="0"/>
          </a:p>
        </p:txBody>
      </p:sp>
      <p:sp>
        <p:nvSpPr>
          <p:cNvPr id="4" name="TextBox 3">
            <a:extLst>
              <a:ext uri="{FF2B5EF4-FFF2-40B4-BE49-F238E27FC236}">
                <a16:creationId xmlns:a16="http://schemas.microsoft.com/office/drawing/2014/main" id="{65A5B69C-7144-4C34-4D7C-5AB0E6C1652A}"/>
              </a:ext>
            </a:extLst>
          </p:cNvPr>
          <p:cNvSpPr txBox="1"/>
          <p:nvPr/>
        </p:nvSpPr>
        <p:spPr>
          <a:xfrm>
            <a:off x="7716416" y="4908748"/>
            <a:ext cx="4475584" cy="194925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chemeClr val="bg1"/>
                </a:solidFill>
                <a:effectLst/>
                <a:uFillTx/>
                <a:latin typeface="+mj-lt"/>
                <a:ea typeface="+mj-ea"/>
                <a:cs typeface="+mj-cs"/>
                <a:sym typeface="Helvetica Neue Light"/>
              </a:rPr>
              <a:t>Do we have an example of </a:t>
            </a:r>
          </a:p>
          <a:p>
            <a:pPr marL="0" marR="0" indent="0" algn="ctr"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chemeClr val="bg1"/>
                </a:solidFill>
                <a:effectLst/>
                <a:uFillTx/>
                <a:latin typeface="+mj-lt"/>
                <a:ea typeface="+mj-ea"/>
                <a:cs typeface="+mj-cs"/>
                <a:sym typeface="Helvetica Neue Light"/>
              </a:rPr>
              <a:t>Data Leakage in this Data Set?</a:t>
            </a:r>
          </a:p>
          <a:p>
            <a:pPr marL="0" marR="0" indent="0" algn="ctr" defTabSz="584200" rtl="0" fontAlgn="auto" latinLnBrk="0" hangingPunct="0">
              <a:lnSpc>
                <a:spcPct val="100000"/>
              </a:lnSpc>
              <a:spcBef>
                <a:spcPts val="0"/>
              </a:spcBef>
              <a:spcAft>
                <a:spcPts val="0"/>
              </a:spcAft>
              <a:buClrTx/>
              <a:buSzTx/>
              <a:buFontTx/>
              <a:buNone/>
              <a:tabLst/>
            </a:pPr>
            <a:endParaRPr lang="en-IE" sz="2400" dirty="0">
              <a:solidFill>
                <a:schemeClr val="bg1"/>
              </a:solidFill>
              <a:latin typeface="+mj-lt"/>
              <a:ea typeface="+mj-ea"/>
              <a:cs typeface="+mj-cs"/>
            </a:endParaRPr>
          </a:p>
          <a:p>
            <a:pPr marL="0" marR="0" indent="0" algn="ctr" defTabSz="5842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chemeClr val="bg1"/>
                </a:solidFill>
                <a:effectLst/>
                <a:uFillTx/>
                <a:latin typeface="+mj-lt"/>
                <a:ea typeface="+mj-ea"/>
                <a:cs typeface="+mj-cs"/>
                <a:sym typeface="Helvetica Neue Light"/>
              </a:rPr>
              <a:t>Example the information and </a:t>
            </a:r>
          </a:p>
          <a:p>
            <a:pPr marL="0" marR="0" indent="0" algn="ctr" defTabSz="584200" rtl="0" fontAlgn="auto" latinLnBrk="0" hangingPunct="0">
              <a:lnSpc>
                <a:spcPct val="100000"/>
              </a:lnSpc>
              <a:spcBef>
                <a:spcPts val="0"/>
              </a:spcBef>
              <a:spcAft>
                <a:spcPts val="0"/>
              </a:spcAft>
              <a:buClrTx/>
              <a:buSzTx/>
              <a:buFontTx/>
              <a:buNone/>
              <a:tabLst/>
            </a:pPr>
            <a:r>
              <a:rPr lang="en-IE" sz="2400" dirty="0">
                <a:solidFill>
                  <a:schemeClr val="bg1"/>
                </a:solidFill>
                <a:latin typeface="+mj-lt"/>
                <a:ea typeface="+mj-ea"/>
                <a:cs typeface="+mj-cs"/>
              </a:rPr>
              <a:t>come up with a possible features</a:t>
            </a:r>
            <a:endParaRPr kumimoji="0" lang="en-IE" sz="2400" b="0" i="0" u="none" strike="noStrike" cap="none" spc="0" normalizeH="0" baseline="0" dirty="0">
              <a:ln>
                <a:noFill/>
              </a:ln>
              <a:solidFill>
                <a:schemeClr val="bg1"/>
              </a:solidFill>
              <a:effectLst/>
              <a:uFillTx/>
              <a:latin typeface="+mj-lt"/>
              <a:ea typeface="+mj-ea"/>
              <a:cs typeface="+mj-cs"/>
              <a:sym typeface="Helvetica Neue Light"/>
            </a:endParaRPr>
          </a:p>
        </p:txBody>
      </p:sp>
    </p:spTree>
    <p:extLst>
      <p:ext uri="{BB962C8B-B14F-4D97-AF65-F5344CB8AC3E}">
        <p14:creationId xmlns:p14="http://schemas.microsoft.com/office/powerpoint/2010/main" val="3543107012"/>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C06C-7A1F-3FB7-6D2E-814AC94F81F9}"/>
              </a:ext>
            </a:extLst>
          </p:cNvPr>
          <p:cNvSpPr>
            <a:spLocks noGrp="1"/>
          </p:cNvSpPr>
          <p:nvPr>
            <p:ph type="title"/>
          </p:nvPr>
        </p:nvSpPr>
        <p:spPr/>
        <p:txBody>
          <a:bodyPr/>
          <a:lstStyle/>
          <a:p>
            <a:r>
              <a:rPr lang="en-IE" dirty="0"/>
              <a:t>Data Leakage - Example</a:t>
            </a:r>
          </a:p>
        </p:txBody>
      </p:sp>
      <p:sp>
        <p:nvSpPr>
          <p:cNvPr id="3" name="Text Placeholder 2">
            <a:extLst>
              <a:ext uri="{FF2B5EF4-FFF2-40B4-BE49-F238E27FC236}">
                <a16:creationId xmlns:a16="http://schemas.microsoft.com/office/drawing/2014/main" id="{BDCAC7C8-387C-DD85-C819-01677D84378A}"/>
              </a:ext>
            </a:extLst>
          </p:cNvPr>
          <p:cNvSpPr>
            <a:spLocks noGrp="1"/>
          </p:cNvSpPr>
          <p:nvPr>
            <p:ph type="body" sz="half" idx="1"/>
          </p:nvPr>
        </p:nvSpPr>
        <p:spPr>
          <a:xfrm>
            <a:off x="535784" y="1634133"/>
            <a:ext cx="11545379" cy="4616648"/>
          </a:xfrm>
        </p:spPr>
        <p:txBody>
          <a:bodyPr/>
          <a:lstStyle/>
          <a:p>
            <a:pPr marL="196437" marR="0" indent="-196437" algn="l" defTabSz="430289" rtl="0" latinLnBrk="0">
              <a:lnSpc>
                <a:spcPct val="100000"/>
              </a:lnSpc>
              <a:spcBef>
                <a:spcPts val="1200"/>
              </a:spcBef>
              <a:spcAft>
                <a:spcPts val="0"/>
              </a:spcAft>
              <a:buClrTx/>
              <a:buSzPct val="100000"/>
              <a:buFontTx/>
              <a:buChar char="•"/>
              <a:tabLst/>
            </a:pPr>
            <a:r>
              <a:rPr lang="en-IE" dirty="0"/>
              <a:t>Bank Marketing Data Set - </a:t>
            </a:r>
            <a:r>
              <a:rPr lang="en-IE" dirty="0">
                <a:hlinkClick r:id="rId2"/>
              </a:rPr>
              <a:t>https://archive.ics.uci.edu/ml/datasets/bank+marketing</a:t>
            </a:r>
            <a:endParaRPr lang="en-IE" dirty="0"/>
          </a:p>
          <a:p>
            <a:pPr marL="0" marR="0" indent="0" algn="l" defTabSz="430289" rtl="0" latinLnBrk="0">
              <a:lnSpc>
                <a:spcPct val="100000"/>
              </a:lnSpc>
              <a:spcBef>
                <a:spcPts val="1200"/>
              </a:spcBef>
              <a:spcAft>
                <a:spcPts val="0"/>
              </a:spcAft>
              <a:buClrTx/>
              <a:buSzPct val="100000"/>
              <a:buNone/>
              <a:tabLst/>
            </a:pPr>
            <a:r>
              <a:rPr lang="en-GB" sz="1100" dirty="0"/>
              <a:t>1 - age (numeric)</a:t>
            </a:r>
            <a:br>
              <a:rPr lang="en-GB" sz="1100" dirty="0"/>
            </a:br>
            <a:r>
              <a:rPr lang="en-GB" sz="1100" dirty="0"/>
              <a:t>2 - job :  t </a:t>
            </a:r>
            <a:r>
              <a:rPr lang="en-GB" sz="1100" dirty="0" err="1"/>
              <a:t>ype</a:t>
            </a:r>
            <a:r>
              <a:rPr lang="en-GB" sz="1100" dirty="0"/>
              <a:t> of job (categorical: 'admin.','blue-collar','entrepreneur','housemaid','management','retired','self-employed’, 'services’, 'student’, 'technician’, 'unemployed’, 'unknown')</a:t>
            </a:r>
            <a:br>
              <a:rPr lang="en-GB" sz="1100" dirty="0"/>
            </a:br>
            <a:r>
              <a:rPr lang="en-GB" sz="1100" dirty="0"/>
              <a:t>3 - marital :   marital status (categorical: '</a:t>
            </a:r>
            <a:r>
              <a:rPr lang="en-GB" sz="1100" dirty="0" err="1"/>
              <a:t>divorced','married','single','unknown</a:t>
            </a:r>
            <a:r>
              <a:rPr lang="en-GB" sz="1100" dirty="0"/>
              <a:t>'; note: 'divorced' means divorced or widowed)</a:t>
            </a:r>
            <a:br>
              <a:rPr lang="en-GB" sz="1100" dirty="0"/>
            </a:br>
            <a:r>
              <a:rPr lang="en-GB" sz="1100" dirty="0"/>
              <a:t>4 - education   (categorical: 'basic.4y','basic.6y','basic.9y','high.school','illiterate','professional.course','university.degree','unknown')</a:t>
            </a:r>
            <a:br>
              <a:rPr lang="en-GB" sz="1100" dirty="0"/>
            </a:br>
            <a:r>
              <a:rPr lang="en-GB" sz="1100" dirty="0"/>
              <a:t>5 - default:   has credit in default? (categorical: '</a:t>
            </a:r>
            <a:r>
              <a:rPr lang="en-GB" sz="1100" dirty="0" err="1"/>
              <a:t>no','yes','unknown</a:t>
            </a:r>
            <a:r>
              <a:rPr lang="en-GB" sz="1100" dirty="0"/>
              <a:t>')</a:t>
            </a:r>
            <a:br>
              <a:rPr lang="en-GB" sz="1100" dirty="0"/>
            </a:br>
            <a:r>
              <a:rPr lang="en-GB" sz="1100" dirty="0"/>
              <a:t>6 - housing:   has housing loan? (categorical: '</a:t>
            </a:r>
            <a:r>
              <a:rPr lang="en-GB" sz="1100" dirty="0" err="1"/>
              <a:t>no','yes','unknown</a:t>
            </a:r>
            <a:r>
              <a:rPr lang="en-GB" sz="1100" dirty="0"/>
              <a:t>')</a:t>
            </a:r>
            <a:br>
              <a:rPr lang="en-GB" sz="1100" dirty="0"/>
            </a:br>
            <a:r>
              <a:rPr lang="en-GB" sz="1100" dirty="0"/>
              <a:t>7 - loan:   has personal loan? (categorical: '</a:t>
            </a:r>
            <a:r>
              <a:rPr lang="en-GB" sz="1100" dirty="0" err="1"/>
              <a:t>no','yes','unknown</a:t>
            </a:r>
            <a:r>
              <a:rPr lang="en-GB" sz="1100" dirty="0"/>
              <a:t>')</a:t>
            </a:r>
            <a:br>
              <a:rPr lang="en-GB" sz="1100" dirty="0"/>
            </a:br>
            <a:r>
              <a:rPr lang="en-GB" sz="1100" dirty="0"/>
              <a:t># related with the last contact of the current campaign:</a:t>
            </a:r>
            <a:br>
              <a:rPr lang="en-GB" sz="1100" dirty="0"/>
            </a:br>
            <a:r>
              <a:rPr lang="en-GB" sz="1100" dirty="0"/>
              <a:t>8 - contact:   contact communication type (categorical: '</a:t>
            </a:r>
            <a:r>
              <a:rPr lang="en-GB" sz="1100" dirty="0" err="1"/>
              <a:t>cellular','telephone</a:t>
            </a:r>
            <a:r>
              <a:rPr lang="en-GB" sz="1100" dirty="0"/>
              <a:t>') </a:t>
            </a:r>
            <a:br>
              <a:rPr lang="en-GB" sz="1100" dirty="0"/>
            </a:br>
            <a:r>
              <a:rPr lang="en-GB" sz="1100" dirty="0"/>
              <a:t>9 - month:     last contact month of year (categorical: '</a:t>
            </a:r>
            <a:r>
              <a:rPr lang="en-GB" sz="1100" dirty="0" err="1"/>
              <a:t>jan</a:t>
            </a:r>
            <a:r>
              <a:rPr lang="en-GB" sz="1100" dirty="0"/>
              <a:t>', '</a:t>
            </a:r>
            <a:r>
              <a:rPr lang="en-GB" sz="1100" dirty="0" err="1"/>
              <a:t>feb</a:t>
            </a:r>
            <a:r>
              <a:rPr lang="en-GB" sz="1100" dirty="0"/>
              <a:t>', 'mar', ..., '</a:t>
            </a:r>
            <a:r>
              <a:rPr lang="en-GB" sz="1100" dirty="0" err="1"/>
              <a:t>nov</a:t>
            </a:r>
            <a:r>
              <a:rPr lang="en-GB" sz="1100" dirty="0"/>
              <a:t>', 'dec')</a:t>
            </a:r>
            <a:br>
              <a:rPr lang="en-GB" sz="1100" dirty="0"/>
            </a:br>
            <a:r>
              <a:rPr lang="en-GB" sz="1100" dirty="0"/>
              <a:t>10 - </a:t>
            </a:r>
            <a:r>
              <a:rPr lang="en-GB" sz="1100" dirty="0" err="1"/>
              <a:t>day_of_week</a:t>
            </a:r>
            <a:r>
              <a:rPr lang="en-GB" sz="1100" dirty="0"/>
              <a:t>:   last contact day of the week (categorical: '</a:t>
            </a:r>
            <a:r>
              <a:rPr lang="en-GB" sz="1100" dirty="0" err="1"/>
              <a:t>mon</a:t>
            </a:r>
            <a:r>
              <a:rPr lang="en-GB" sz="1100" dirty="0"/>
              <a:t>','</a:t>
            </a:r>
            <a:r>
              <a:rPr lang="en-GB" sz="1100" dirty="0" err="1"/>
              <a:t>tue</a:t>
            </a:r>
            <a:r>
              <a:rPr lang="en-GB" sz="1100" dirty="0"/>
              <a:t>','wed','</a:t>
            </a:r>
            <a:r>
              <a:rPr lang="en-GB" sz="1100" dirty="0" err="1"/>
              <a:t>thu</a:t>
            </a:r>
            <a:r>
              <a:rPr lang="en-GB" sz="1100" dirty="0"/>
              <a:t>','</a:t>
            </a:r>
            <a:r>
              <a:rPr lang="en-GB" sz="1100" dirty="0" err="1"/>
              <a:t>fri</a:t>
            </a:r>
            <a:r>
              <a:rPr lang="en-GB" sz="1100" dirty="0"/>
              <a:t>')</a:t>
            </a:r>
            <a:br>
              <a:rPr lang="en-GB" sz="1100" dirty="0"/>
            </a:br>
            <a:r>
              <a:rPr lang="en-GB" sz="1100" dirty="0">
                <a:solidFill>
                  <a:srgbClr val="C00000"/>
                </a:solidFill>
              </a:rPr>
              <a:t>11 - duration:   last contact duration, in seconds (numeric). Important note: this attribute highly affects the output target (e.g., if duration=0 then y='no'). Yet, the duration is not known before a call is performed. Also, after the end of the call y is obviously known. Thus, this input should only be included for benchmark purposes and should be discarded if the intention is to have a realistic predictive model.</a:t>
            </a:r>
            <a:br>
              <a:rPr lang="en-GB" sz="1100" dirty="0"/>
            </a:br>
            <a:r>
              <a:rPr lang="en-GB" sz="1100" dirty="0"/>
              <a:t># other attributes:</a:t>
            </a:r>
            <a:br>
              <a:rPr lang="en-GB" sz="1100" dirty="0"/>
            </a:br>
            <a:r>
              <a:rPr lang="en-GB" sz="1100" dirty="0"/>
              <a:t>12 - campaign:   number of contacts performed during this campaign and for this client (numeric, includes last contact)</a:t>
            </a:r>
            <a:br>
              <a:rPr lang="en-GB" sz="1100" dirty="0"/>
            </a:br>
            <a:r>
              <a:rPr lang="en-GB" sz="1100" dirty="0"/>
              <a:t>13 - </a:t>
            </a:r>
            <a:r>
              <a:rPr lang="en-GB" sz="1100" dirty="0" err="1"/>
              <a:t>pdays</a:t>
            </a:r>
            <a:r>
              <a:rPr lang="en-GB" sz="1100" dirty="0"/>
              <a:t>:   number of days that passed by after the client was last contacted from a previous campaign (numeric; 999 means client was not previously contacted)</a:t>
            </a:r>
            <a:br>
              <a:rPr lang="en-GB" sz="1100" dirty="0"/>
            </a:br>
            <a:r>
              <a:rPr lang="en-GB" sz="1100" dirty="0"/>
              <a:t>14 - previous:   number of contacts performed before this campaign and for this client (numeric)</a:t>
            </a:r>
            <a:br>
              <a:rPr lang="en-GB" sz="1100" dirty="0"/>
            </a:br>
            <a:r>
              <a:rPr lang="en-GB" sz="1100" dirty="0"/>
              <a:t>15 - </a:t>
            </a:r>
            <a:r>
              <a:rPr lang="en-GB" sz="1100" dirty="0" err="1"/>
              <a:t>poutcome</a:t>
            </a:r>
            <a:r>
              <a:rPr lang="en-GB" sz="1100" dirty="0"/>
              <a:t>:   outcome of the previous marketing campaign (categorical: 'failure','</a:t>
            </a:r>
            <a:r>
              <a:rPr lang="en-GB" sz="1100" dirty="0" err="1"/>
              <a:t>nonexistent</a:t>
            </a:r>
            <a:r>
              <a:rPr lang="en-GB" sz="1100" dirty="0"/>
              <a:t>','success')</a:t>
            </a:r>
            <a:br>
              <a:rPr lang="en-GB" sz="1100" dirty="0"/>
            </a:br>
            <a:r>
              <a:rPr lang="en-GB" sz="1100" dirty="0"/>
              <a:t># social and economic context attributes</a:t>
            </a:r>
            <a:br>
              <a:rPr lang="en-GB" sz="1100" dirty="0"/>
            </a:br>
            <a:r>
              <a:rPr lang="en-GB" sz="1100" dirty="0"/>
              <a:t>16 - </a:t>
            </a:r>
            <a:r>
              <a:rPr lang="en-GB" sz="1100" dirty="0" err="1"/>
              <a:t>emp.var.rate</a:t>
            </a:r>
            <a:r>
              <a:rPr lang="en-GB" sz="1100" dirty="0"/>
              <a:t>:   employment variation rate - quarterly indicator (numeric)</a:t>
            </a:r>
            <a:br>
              <a:rPr lang="en-GB" sz="1100" dirty="0"/>
            </a:br>
            <a:r>
              <a:rPr lang="en-GB" sz="1100" dirty="0"/>
              <a:t>17 - </a:t>
            </a:r>
            <a:r>
              <a:rPr lang="en-GB" sz="1100" dirty="0" err="1"/>
              <a:t>cons.price.idx</a:t>
            </a:r>
            <a:r>
              <a:rPr lang="en-GB" sz="1100" dirty="0"/>
              <a:t>:   consumer price index - monthly indicator (numeric) </a:t>
            </a:r>
            <a:br>
              <a:rPr lang="en-GB" sz="1100" dirty="0"/>
            </a:br>
            <a:r>
              <a:rPr lang="en-GB" sz="1100" dirty="0"/>
              <a:t>18 - </a:t>
            </a:r>
            <a:r>
              <a:rPr lang="en-GB" sz="1100" dirty="0" err="1"/>
              <a:t>cons.conf.idx</a:t>
            </a:r>
            <a:r>
              <a:rPr lang="en-GB" sz="1100" dirty="0"/>
              <a:t>:   consumer confidence index - monthly indicator (numeric) </a:t>
            </a:r>
            <a:br>
              <a:rPr lang="en-GB" sz="1100" dirty="0"/>
            </a:br>
            <a:r>
              <a:rPr lang="en-GB" sz="1100" dirty="0"/>
              <a:t>19 - euribor3m:   </a:t>
            </a:r>
            <a:r>
              <a:rPr lang="en-GB" sz="1100" dirty="0" err="1"/>
              <a:t>euribor</a:t>
            </a:r>
            <a:r>
              <a:rPr lang="en-GB" sz="1100" dirty="0"/>
              <a:t> 3 month rate - daily indicator (numeric)</a:t>
            </a:r>
            <a:br>
              <a:rPr lang="en-GB" sz="1100" dirty="0"/>
            </a:br>
            <a:r>
              <a:rPr lang="en-GB" sz="1100" dirty="0"/>
              <a:t>20 - </a:t>
            </a:r>
            <a:r>
              <a:rPr lang="en-GB" sz="1100" dirty="0" err="1"/>
              <a:t>nr.employed</a:t>
            </a:r>
            <a:r>
              <a:rPr lang="en-GB" sz="1100" dirty="0"/>
              <a:t>:   number of employees - quarterly indicator (numeric)</a:t>
            </a:r>
            <a:br>
              <a:rPr lang="en-GB" sz="1100" dirty="0"/>
            </a:br>
            <a:br>
              <a:rPr lang="en-GB" sz="1100" dirty="0"/>
            </a:br>
            <a:r>
              <a:rPr lang="en-GB" sz="1100" dirty="0"/>
              <a:t>Output variable (desired target):</a:t>
            </a:r>
            <a:br>
              <a:rPr lang="en-GB" sz="1100" dirty="0"/>
            </a:br>
            <a:r>
              <a:rPr lang="en-GB" sz="1100" dirty="0"/>
              <a:t>21 - y - has the client subscribed a term deposit? (binary: '</a:t>
            </a:r>
            <a:r>
              <a:rPr lang="en-GB" sz="1100" dirty="0" err="1"/>
              <a:t>yes','no</a:t>
            </a:r>
            <a:r>
              <a:rPr lang="en-GB" sz="1100" dirty="0"/>
              <a:t>')</a:t>
            </a:r>
            <a:endParaRPr lang="en-IE" sz="1100" dirty="0"/>
          </a:p>
        </p:txBody>
      </p:sp>
      <p:sp>
        <p:nvSpPr>
          <p:cNvPr id="4" name="Rectangle 3">
            <a:extLst>
              <a:ext uri="{FF2B5EF4-FFF2-40B4-BE49-F238E27FC236}">
                <a16:creationId xmlns:a16="http://schemas.microsoft.com/office/drawing/2014/main" id="{CBAC869D-BAB6-B497-4F7B-C38E7268BF82}"/>
              </a:ext>
            </a:extLst>
          </p:cNvPr>
          <p:cNvSpPr/>
          <p:nvPr/>
        </p:nvSpPr>
        <p:spPr>
          <a:xfrm>
            <a:off x="350982" y="3906982"/>
            <a:ext cx="11730181" cy="646545"/>
          </a:xfrm>
          <a:custGeom>
            <a:avLst/>
            <a:gdLst>
              <a:gd name="connsiteX0" fmla="*/ 0 w 11730181"/>
              <a:gd name="connsiteY0" fmla="*/ 0 h 646545"/>
              <a:gd name="connsiteX1" fmla="*/ 572709 w 11730181"/>
              <a:gd name="connsiteY1" fmla="*/ 0 h 646545"/>
              <a:gd name="connsiteX2" fmla="*/ 910814 w 11730181"/>
              <a:gd name="connsiteY2" fmla="*/ 0 h 646545"/>
              <a:gd name="connsiteX3" fmla="*/ 1835428 w 11730181"/>
              <a:gd name="connsiteY3" fmla="*/ 0 h 646545"/>
              <a:gd name="connsiteX4" fmla="*/ 2408137 w 11730181"/>
              <a:gd name="connsiteY4" fmla="*/ 0 h 646545"/>
              <a:gd name="connsiteX5" fmla="*/ 2980846 w 11730181"/>
              <a:gd name="connsiteY5" fmla="*/ 0 h 646545"/>
              <a:gd name="connsiteX6" fmla="*/ 3905460 w 11730181"/>
              <a:gd name="connsiteY6" fmla="*/ 0 h 646545"/>
              <a:gd name="connsiteX7" fmla="*/ 4360867 w 11730181"/>
              <a:gd name="connsiteY7" fmla="*/ 0 h 646545"/>
              <a:gd name="connsiteX8" fmla="*/ 5285482 w 11730181"/>
              <a:gd name="connsiteY8" fmla="*/ 0 h 646545"/>
              <a:gd name="connsiteX9" fmla="*/ 6210096 w 11730181"/>
              <a:gd name="connsiteY9" fmla="*/ 0 h 646545"/>
              <a:gd name="connsiteX10" fmla="*/ 6900106 w 11730181"/>
              <a:gd name="connsiteY10" fmla="*/ 0 h 646545"/>
              <a:gd name="connsiteX11" fmla="*/ 7824721 w 11730181"/>
              <a:gd name="connsiteY11" fmla="*/ 0 h 646545"/>
              <a:gd name="connsiteX12" fmla="*/ 8397430 w 11730181"/>
              <a:gd name="connsiteY12" fmla="*/ 0 h 646545"/>
              <a:gd name="connsiteX13" fmla="*/ 8970138 w 11730181"/>
              <a:gd name="connsiteY13" fmla="*/ 0 h 646545"/>
              <a:gd name="connsiteX14" fmla="*/ 9777451 w 11730181"/>
              <a:gd name="connsiteY14" fmla="*/ 0 h 646545"/>
              <a:gd name="connsiteX15" fmla="*/ 10350160 w 11730181"/>
              <a:gd name="connsiteY15" fmla="*/ 0 h 646545"/>
              <a:gd name="connsiteX16" fmla="*/ 11730181 w 11730181"/>
              <a:gd name="connsiteY16" fmla="*/ 0 h 646545"/>
              <a:gd name="connsiteX17" fmla="*/ 11730181 w 11730181"/>
              <a:gd name="connsiteY17" fmla="*/ 646545 h 646545"/>
              <a:gd name="connsiteX18" fmla="*/ 10922869 w 11730181"/>
              <a:gd name="connsiteY18" fmla="*/ 646545 h 646545"/>
              <a:gd name="connsiteX19" fmla="*/ 10584763 w 11730181"/>
              <a:gd name="connsiteY19" fmla="*/ 646545 h 646545"/>
              <a:gd name="connsiteX20" fmla="*/ 10129356 w 11730181"/>
              <a:gd name="connsiteY20" fmla="*/ 646545 h 646545"/>
              <a:gd name="connsiteX21" fmla="*/ 9204742 w 11730181"/>
              <a:gd name="connsiteY21" fmla="*/ 646545 h 646545"/>
              <a:gd name="connsiteX22" fmla="*/ 8514731 w 11730181"/>
              <a:gd name="connsiteY22" fmla="*/ 646545 h 646545"/>
              <a:gd name="connsiteX23" fmla="*/ 8059324 w 11730181"/>
              <a:gd name="connsiteY23" fmla="*/ 646545 h 646545"/>
              <a:gd name="connsiteX24" fmla="*/ 7369314 w 11730181"/>
              <a:gd name="connsiteY24" fmla="*/ 646545 h 646545"/>
              <a:gd name="connsiteX25" fmla="*/ 7031208 w 11730181"/>
              <a:gd name="connsiteY25" fmla="*/ 646545 h 646545"/>
              <a:gd name="connsiteX26" fmla="*/ 6693103 w 11730181"/>
              <a:gd name="connsiteY26" fmla="*/ 646545 h 646545"/>
              <a:gd name="connsiteX27" fmla="*/ 6003093 w 11730181"/>
              <a:gd name="connsiteY27" fmla="*/ 646545 h 646545"/>
              <a:gd name="connsiteX28" fmla="*/ 5547686 w 11730181"/>
              <a:gd name="connsiteY28" fmla="*/ 646545 h 646545"/>
              <a:gd name="connsiteX29" fmla="*/ 4740373 w 11730181"/>
              <a:gd name="connsiteY29" fmla="*/ 646545 h 646545"/>
              <a:gd name="connsiteX30" fmla="*/ 4284966 w 11730181"/>
              <a:gd name="connsiteY30" fmla="*/ 646545 h 646545"/>
              <a:gd name="connsiteX31" fmla="*/ 3477654 w 11730181"/>
              <a:gd name="connsiteY31" fmla="*/ 646545 h 646545"/>
              <a:gd name="connsiteX32" fmla="*/ 3139548 w 11730181"/>
              <a:gd name="connsiteY32" fmla="*/ 646545 h 646545"/>
              <a:gd name="connsiteX33" fmla="*/ 2332236 w 11730181"/>
              <a:gd name="connsiteY33" fmla="*/ 646545 h 646545"/>
              <a:gd name="connsiteX34" fmla="*/ 1876829 w 11730181"/>
              <a:gd name="connsiteY34" fmla="*/ 646545 h 646545"/>
              <a:gd name="connsiteX35" fmla="*/ 1538724 w 11730181"/>
              <a:gd name="connsiteY35" fmla="*/ 646545 h 646545"/>
              <a:gd name="connsiteX36" fmla="*/ 1083317 w 11730181"/>
              <a:gd name="connsiteY36" fmla="*/ 646545 h 646545"/>
              <a:gd name="connsiteX37" fmla="*/ 0 w 11730181"/>
              <a:gd name="connsiteY37" fmla="*/ 646545 h 646545"/>
              <a:gd name="connsiteX38" fmla="*/ 0 w 11730181"/>
              <a:gd name="connsiteY38" fmla="*/ 0 h 64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30181" h="646545" extrusionOk="0">
                <a:moveTo>
                  <a:pt x="0" y="0"/>
                </a:moveTo>
                <a:cubicBezTo>
                  <a:pt x="152097" y="-8628"/>
                  <a:pt x="319126" y="25413"/>
                  <a:pt x="572709" y="0"/>
                </a:cubicBezTo>
                <a:cubicBezTo>
                  <a:pt x="826292" y="-25413"/>
                  <a:pt x="801335" y="1858"/>
                  <a:pt x="910814" y="0"/>
                </a:cubicBezTo>
                <a:cubicBezTo>
                  <a:pt x="1020294" y="-1858"/>
                  <a:pt x="1476987" y="8966"/>
                  <a:pt x="1835428" y="0"/>
                </a:cubicBezTo>
                <a:cubicBezTo>
                  <a:pt x="2193869" y="-8966"/>
                  <a:pt x="2129506" y="8790"/>
                  <a:pt x="2408137" y="0"/>
                </a:cubicBezTo>
                <a:cubicBezTo>
                  <a:pt x="2686768" y="-8790"/>
                  <a:pt x="2811379" y="-22540"/>
                  <a:pt x="2980846" y="0"/>
                </a:cubicBezTo>
                <a:cubicBezTo>
                  <a:pt x="3150313" y="22540"/>
                  <a:pt x="3690879" y="-3887"/>
                  <a:pt x="3905460" y="0"/>
                </a:cubicBezTo>
                <a:cubicBezTo>
                  <a:pt x="4120041" y="3887"/>
                  <a:pt x="4175625" y="22513"/>
                  <a:pt x="4360867" y="0"/>
                </a:cubicBezTo>
                <a:cubicBezTo>
                  <a:pt x="4546109" y="-22513"/>
                  <a:pt x="4873705" y="-29984"/>
                  <a:pt x="5285482" y="0"/>
                </a:cubicBezTo>
                <a:cubicBezTo>
                  <a:pt x="5697260" y="29984"/>
                  <a:pt x="5932716" y="-4323"/>
                  <a:pt x="6210096" y="0"/>
                </a:cubicBezTo>
                <a:cubicBezTo>
                  <a:pt x="6487476" y="4323"/>
                  <a:pt x="6611965" y="32628"/>
                  <a:pt x="6900106" y="0"/>
                </a:cubicBezTo>
                <a:cubicBezTo>
                  <a:pt x="7188247" y="-32628"/>
                  <a:pt x="7417872" y="-10948"/>
                  <a:pt x="7824721" y="0"/>
                </a:cubicBezTo>
                <a:cubicBezTo>
                  <a:pt x="8231570" y="10948"/>
                  <a:pt x="8205829" y="-7879"/>
                  <a:pt x="8397430" y="0"/>
                </a:cubicBezTo>
                <a:cubicBezTo>
                  <a:pt x="8589031" y="7879"/>
                  <a:pt x="8800457" y="13750"/>
                  <a:pt x="8970138" y="0"/>
                </a:cubicBezTo>
                <a:cubicBezTo>
                  <a:pt x="9139819" y="-13750"/>
                  <a:pt x="9602518" y="-10760"/>
                  <a:pt x="9777451" y="0"/>
                </a:cubicBezTo>
                <a:cubicBezTo>
                  <a:pt x="9952384" y="10760"/>
                  <a:pt x="10188093" y="16774"/>
                  <a:pt x="10350160" y="0"/>
                </a:cubicBezTo>
                <a:cubicBezTo>
                  <a:pt x="10512227" y="-16774"/>
                  <a:pt x="11117717" y="-21252"/>
                  <a:pt x="11730181" y="0"/>
                </a:cubicBezTo>
                <a:cubicBezTo>
                  <a:pt x="11723816" y="290382"/>
                  <a:pt x="11730799" y="376951"/>
                  <a:pt x="11730181" y="646545"/>
                </a:cubicBezTo>
                <a:cubicBezTo>
                  <a:pt x="11478591" y="633965"/>
                  <a:pt x="11161400" y="618627"/>
                  <a:pt x="10922869" y="646545"/>
                </a:cubicBezTo>
                <a:cubicBezTo>
                  <a:pt x="10684338" y="674463"/>
                  <a:pt x="10723950" y="641135"/>
                  <a:pt x="10584763" y="646545"/>
                </a:cubicBezTo>
                <a:cubicBezTo>
                  <a:pt x="10445576" y="651955"/>
                  <a:pt x="10303761" y="624415"/>
                  <a:pt x="10129356" y="646545"/>
                </a:cubicBezTo>
                <a:cubicBezTo>
                  <a:pt x="9954951" y="668675"/>
                  <a:pt x="9486810" y="679341"/>
                  <a:pt x="9204742" y="646545"/>
                </a:cubicBezTo>
                <a:cubicBezTo>
                  <a:pt x="8922674" y="613749"/>
                  <a:pt x="8851758" y="661387"/>
                  <a:pt x="8514731" y="646545"/>
                </a:cubicBezTo>
                <a:cubicBezTo>
                  <a:pt x="8177704" y="631703"/>
                  <a:pt x="8223676" y="650296"/>
                  <a:pt x="8059324" y="646545"/>
                </a:cubicBezTo>
                <a:cubicBezTo>
                  <a:pt x="7894972" y="642794"/>
                  <a:pt x="7687551" y="655983"/>
                  <a:pt x="7369314" y="646545"/>
                </a:cubicBezTo>
                <a:cubicBezTo>
                  <a:pt x="7051077" y="637108"/>
                  <a:pt x="7185044" y="659394"/>
                  <a:pt x="7031208" y="646545"/>
                </a:cubicBezTo>
                <a:cubicBezTo>
                  <a:pt x="6877372" y="633696"/>
                  <a:pt x="6766344" y="647999"/>
                  <a:pt x="6693103" y="646545"/>
                </a:cubicBezTo>
                <a:cubicBezTo>
                  <a:pt x="6619862" y="645091"/>
                  <a:pt x="6313467" y="624256"/>
                  <a:pt x="6003093" y="646545"/>
                </a:cubicBezTo>
                <a:cubicBezTo>
                  <a:pt x="5692719" y="668835"/>
                  <a:pt x="5727932" y="646034"/>
                  <a:pt x="5547686" y="646545"/>
                </a:cubicBezTo>
                <a:cubicBezTo>
                  <a:pt x="5367440" y="647056"/>
                  <a:pt x="5088777" y="639338"/>
                  <a:pt x="4740373" y="646545"/>
                </a:cubicBezTo>
                <a:cubicBezTo>
                  <a:pt x="4391969" y="653752"/>
                  <a:pt x="4392200" y="662209"/>
                  <a:pt x="4284966" y="646545"/>
                </a:cubicBezTo>
                <a:cubicBezTo>
                  <a:pt x="4177732" y="630881"/>
                  <a:pt x="3754486" y="619887"/>
                  <a:pt x="3477654" y="646545"/>
                </a:cubicBezTo>
                <a:cubicBezTo>
                  <a:pt x="3200822" y="673203"/>
                  <a:pt x="3264332" y="637556"/>
                  <a:pt x="3139548" y="646545"/>
                </a:cubicBezTo>
                <a:cubicBezTo>
                  <a:pt x="3014764" y="655534"/>
                  <a:pt x="2570246" y="625726"/>
                  <a:pt x="2332236" y="646545"/>
                </a:cubicBezTo>
                <a:cubicBezTo>
                  <a:pt x="2094226" y="667364"/>
                  <a:pt x="2081097" y="655526"/>
                  <a:pt x="1876829" y="646545"/>
                </a:cubicBezTo>
                <a:cubicBezTo>
                  <a:pt x="1672561" y="637564"/>
                  <a:pt x="1646445" y="651406"/>
                  <a:pt x="1538724" y="646545"/>
                </a:cubicBezTo>
                <a:cubicBezTo>
                  <a:pt x="1431003" y="641684"/>
                  <a:pt x="1267235" y="655480"/>
                  <a:pt x="1083317" y="646545"/>
                </a:cubicBezTo>
                <a:cubicBezTo>
                  <a:pt x="899399" y="637610"/>
                  <a:pt x="247104" y="680136"/>
                  <a:pt x="0" y="646545"/>
                </a:cubicBezTo>
                <a:cubicBezTo>
                  <a:pt x="-30520" y="339978"/>
                  <a:pt x="671" y="260866"/>
                  <a:pt x="0" y="0"/>
                </a:cubicBezTo>
                <a:close/>
              </a:path>
            </a:pathLst>
          </a:custGeom>
          <a:noFill/>
          <a:ln w="25400" cap="flat">
            <a:solidFill>
              <a:srgbClr val="C00000"/>
            </a:solidFill>
            <a:prstDash val="solid"/>
            <a:miter lim="400000"/>
            <a:extLst>
              <a:ext uri="{C807C97D-BFC1-408E-A445-0C87EB9F89A2}">
                <ask:lineSketchStyleProp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IE" sz="3600" b="0" i="0" u="none" strike="noStrike" cap="none" spc="0" normalizeH="0" baseline="0">
              <a:ln>
                <a:noFill/>
              </a:ln>
              <a:solidFill>
                <a:srgbClr val="000000"/>
              </a:solidFill>
              <a:effectLst/>
              <a:uFillTx/>
              <a:latin typeface="+mj-lt"/>
              <a:ea typeface="+mj-ea"/>
              <a:cs typeface="+mj-cs"/>
              <a:sym typeface="Helvetica Neue Light"/>
            </a:endParaRPr>
          </a:p>
        </p:txBody>
      </p:sp>
    </p:spTree>
    <p:extLst>
      <p:ext uri="{BB962C8B-B14F-4D97-AF65-F5344CB8AC3E}">
        <p14:creationId xmlns:p14="http://schemas.microsoft.com/office/powerpoint/2010/main" val="1281483484"/>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C2EB-675A-8CB6-9A2B-0306606A1ADA}"/>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89983786-E490-9166-97BD-49A443BC0633}"/>
              </a:ext>
            </a:extLst>
          </p:cNvPr>
          <p:cNvSpPr>
            <a:spLocks noGrp="1"/>
          </p:cNvSpPr>
          <p:nvPr>
            <p:ph type="body" sz="half" idx="1"/>
          </p:nvPr>
        </p:nvSpPr>
        <p:spPr/>
        <p:txBody>
          <a:bodyPr/>
          <a:lstStyle/>
          <a:p>
            <a:pPr marL="0" indent="0" rtl="0">
              <a:buNone/>
            </a:pPr>
            <a:r>
              <a:rPr lang="en-GB" sz="1800" b="0" i="0" u="none" strike="noStrike" dirty="0" err="1">
                <a:solidFill>
                  <a:srgbClr val="000000"/>
                </a:solidFill>
                <a:effectLst/>
                <a:latin typeface="Courier New" panose="02070309020205020404" pitchFamily="49" charset="0"/>
                <a:cs typeface="Courier New" panose="02070309020205020404" pitchFamily="49" charset="0"/>
              </a:rPr>
              <a:t>df</a:t>
            </a:r>
            <a:r>
              <a:rPr lang="en-GB" sz="1800" b="0" i="0" u="none" strike="noStrike" dirty="0">
                <a:solidFill>
                  <a:srgbClr val="000000"/>
                </a:solidFill>
                <a:effectLst/>
                <a:latin typeface="Courier New" panose="02070309020205020404" pitchFamily="49" charset="0"/>
                <a:cs typeface="Courier New" panose="02070309020205020404" pitchFamily="49" charset="0"/>
              </a:rPr>
              <a:t> = </a:t>
            </a:r>
            <a:r>
              <a:rPr lang="en-GB" sz="1800" b="0" i="0" u="none" strike="noStrike" dirty="0" err="1">
                <a:solidFill>
                  <a:srgbClr val="000000"/>
                </a:solidFill>
                <a:effectLst/>
                <a:latin typeface="Courier New" panose="02070309020205020404" pitchFamily="49" charset="0"/>
                <a:cs typeface="Courier New" panose="02070309020205020404" pitchFamily="49" charset="0"/>
              </a:rPr>
              <a:t>df.drop</a:t>
            </a:r>
            <a:r>
              <a:rPr lang="en-GB" sz="1800" b="0" i="0" u="none" strike="noStrike" dirty="0">
                <a:solidFill>
                  <a:srgbClr val="000000"/>
                </a:solidFill>
                <a:effectLst/>
                <a:latin typeface="Courier New" panose="02070309020205020404" pitchFamily="49" charset="0"/>
                <a:cs typeface="Courier New" panose="02070309020205020404" pitchFamily="49" charset="0"/>
              </a:rPr>
              <a:t>('duration', axis=1)</a:t>
            </a:r>
            <a:endParaRPr lang="en-GB" dirty="0">
              <a:effectLst/>
              <a:latin typeface="Courier New" panose="02070309020205020404" pitchFamily="49" charset="0"/>
              <a:cs typeface="Courier New" panose="02070309020205020404" pitchFamily="49" charset="0"/>
            </a:endParaRPr>
          </a:p>
          <a:p>
            <a:pPr marL="0" marR="0" indent="0" algn="l" defTabSz="430289" rtl="0" latinLnBrk="0">
              <a:lnSpc>
                <a:spcPct val="100000"/>
              </a:lnSpc>
              <a:spcBef>
                <a:spcPts val="1200"/>
              </a:spcBef>
              <a:spcAft>
                <a:spcPts val="0"/>
              </a:spcAft>
              <a:buClrTx/>
              <a:buSzPct val="100000"/>
              <a:buNone/>
              <a:tabLst/>
            </a:pPr>
            <a:endParaRPr lang="en-IE"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10305846"/>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27665E-38ED-8220-9D54-341CA38953F7}"/>
              </a:ext>
            </a:extLst>
          </p:cNvPr>
          <p:cNvSpPr>
            <a:spLocks noGrp="1"/>
          </p:cNvSpPr>
          <p:nvPr>
            <p:ph type="title"/>
          </p:nvPr>
        </p:nvSpPr>
        <p:spPr/>
        <p:txBody>
          <a:bodyPr/>
          <a:lstStyle/>
          <a:p>
            <a:r>
              <a:rPr lang="en-IE" dirty="0"/>
              <a:t>Your Toolbox</a:t>
            </a:r>
          </a:p>
        </p:txBody>
      </p:sp>
      <p:pic>
        <p:nvPicPr>
          <p:cNvPr id="4100" name="Picture 4">
            <a:extLst>
              <a:ext uri="{FF2B5EF4-FFF2-40B4-BE49-F238E27FC236}">
                <a16:creationId xmlns:a16="http://schemas.microsoft.com/office/drawing/2014/main" id="{2E3A4312-0550-09B3-C854-E66A81037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147" y="2192884"/>
            <a:ext cx="3997074" cy="33296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5">
            <a:extLst>
              <a:ext uri="{FF2B5EF4-FFF2-40B4-BE49-F238E27FC236}">
                <a16:creationId xmlns:a16="http://schemas.microsoft.com/office/drawing/2014/main" id="{E91E54C1-7CA7-6A9A-5C61-A61E2A01E07B}"/>
              </a:ext>
            </a:extLst>
          </p:cNvPr>
          <p:cNvSpPr>
            <a:spLocks noGrp="1"/>
          </p:cNvSpPr>
          <p:nvPr>
            <p:ph idx="1"/>
          </p:nvPr>
        </p:nvSpPr>
        <p:spPr>
          <a:xfrm>
            <a:off x="678660" y="1553865"/>
            <a:ext cx="8308929" cy="4991596"/>
          </a:xfrm>
        </p:spPr>
        <p:txBody>
          <a:bodyPr/>
          <a:lstStyle/>
          <a:p>
            <a:pPr marL="196437" marR="0" indent="-196437" algn="l" defTabSz="430289" rtl="0" latinLnBrk="0">
              <a:lnSpc>
                <a:spcPct val="100000"/>
              </a:lnSpc>
              <a:spcBef>
                <a:spcPts val="2652"/>
              </a:spcBef>
              <a:spcAft>
                <a:spcPts val="0"/>
              </a:spcAft>
              <a:buClrTx/>
              <a:buSzPct val="100000"/>
              <a:buFontTx/>
              <a:buChar char="•"/>
              <a:tabLst/>
            </a:pPr>
            <a:r>
              <a:rPr lang="en-IE" dirty="0"/>
              <a:t>Lots of possible tasks to do </a:t>
            </a:r>
          </a:p>
          <a:p>
            <a:pPr marL="196437" marR="0" indent="-196437" algn="l" defTabSz="430289" rtl="0" latinLnBrk="0">
              <a:lnSpc>
                <a:spcPct val="100000"/>
              </a:lnSpc>
              <a:spcBef>
                <a:spcPts val="2652"/>
              </a:spcBef>
              <a:spcAft>
                <a:spcPts val="0"/>
              </a:spcAft>
              <a:buClrTx/>
              <a:buSzPct val="100000"/>
              <a:buFontTx/>
              <a:buChar char="•"/>
              <a:tabLst/>
            </a:pPr>
            <a:r>
              <a:rPr lang="en-IE" dirty="0"/>
              <a:t>Sometimes it can be a little confusing what you need to do</a:t>
            </a:r>
          </a:p>
          <a:p>
            <a:pPr marL="196437" marR="0" indent="-196437" algn="l" defTabSz="430289" rtl="0" latinLnBrk="0">
              <a:lnSpc>
                <a:spcPct val="100000"/>
              </a:lnSpc>
              <a:spcBef>
                <a:spcPts val="2652"/>
              </a:spcBef>
              <a:spcAft>
                <a:spcPts val="0"/>
              </a:spcAft>
              <a:buClrTx/>
              <a:buSzPct val="100000"/>
              <a:buFontTx/>
              <a:buChar char="•"/>
              <a:tabLst/>
            </a:pPr>
            <a:r>
              <a:rPr lang="en-IE" dirty="0"/>
              <a:t>Keep it Simple.  Iterate.  Built upon.  Learn</a:t>
            </a:r>
          </a:p>
          <a:p>
            <a:pPr marL="196437" marR="0" indent="-196437" algn="l" defTabSz="430289" rtl="0" latinLnBrk="0">
              <a:lnSpc>
                <a:spcPct val="100000"/>
              </a:lnSpc>
              <a:spcBef>
                <a:spcPts val="2652"/>
              </a:spcBef>
              <a:spcAft>
                <a:spcPts val="0"/>
              </a:spcAft>
              <a:buClrTx/>
              <a:buSzPct val="100000"/>
              <a:buFontTx/>
              <a:buChar char="•"/>
              <a:tabLst/>
            </a:pPr>
            <a:r>
              <a:rPr lang="en-IE" dirty="0"/>
              <a:t>Start simple and learn/experiment</a:t>
            </a:r>
          </a:p>
          <a:p>
            <a:pPr marL="196437" marR="0" indent="-196437" algn="l" defTabSz="430289" rtl="0" latinLnBrk="0">
              <a:lnSpc>
                <a:spcPct val="100000"/>
              </a:lnSpc>
              <a:spcBef>
                <a:spcPts val="2652"/>
              </a:spcBef>
              <a:spcAft>
                <a:spcPts val="0"/>
              </a:spcAft>
              <a:buClrTx/>
              <a:buSzPct val="100000"/>
              <a:buFontTx/>
              <a:buChar char="•"/>
              <a:tabLst/>
            </a:pPr>
            <a:r>
              <a:rPr lang="en-IE" dirty="0"/>
              <a:t>We haven’t covered all possibilities</a:t>
            </a:r>
          </a:p>
          <a:p>
            <a:pPr marL="196437" marR="0" indent="-196437" algn="l" defTabSz="430289" rtl="0" latinLnBrk="0">
              <a:lnSpc>
                <a:spcPct val="100000"/>
              </a:lnSpc>
              <a:spcBef>
                <a:spcPts val="2652"/>
              </a:spcBef>
              <a:spcAft>
                <a:spcPts val="0"/>
              </a:spcAft>
              <a:buClrTx/>
              <a:buSzPct val="100000"/>
              <a:buFontTx/>
              <a:buChar char="•"/>
              <a:tabLst/>
            </a:pPr>
            <a:r>
              <a:rPr lang="en-IE" dirty="0"/>
              <a:t>But we have covered more than enough to get started</a:t>
            </a:r>
          </a:p>
          <a:p>
            <a:pPr marL="196437" marR="0" indent="-196437" algn="l" defTabSz="430289" rtl="0" latinLnBrk="0">
              <a:lnSpc>
                <a:spcPct val="100000"/>
              </a:lnSpc>
              <a:spcBef>
                <a:spcPts val="2652"/>
              </a:spcBef>
              <a:spcAft>
                <a:spcPts val="0"/>
              </a:spcAft>
              <a:buClrTx/>
              <a:buSzPct val="100000"/>
              <a:buFontTx/>
              <a:buChar char="•"/>
              <a:tabLst/>
            </a:pPr>
            <a:r>
              <a:rPr lang="en-IE" dirty="0"/>
              <a:t>Build and Learn from each example</a:t>
            </a:r>
          </a:p>
        </p:txBody>
      </p:sp>
    </p:spTree>
    <p:extLst>
      <p:ext uri="{BB962C8B-B14F-4D97-AF65-F5344CB8AC3E}">
        <p14:creationId xmlns:p14="http://schemas.microsoft.com/office/powerpoint/2010/main" val="23528734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descr="Hand In Hand | Facebook">
            <a:extLst>
              <a:ext uri="{FF2B5EF4-FFF2-40B4-BE49-F238E27FC236}">
                <a16:creationId xmlns:a16="http://schemas.microsoft.com/office/drawing/2014/main" id="{E7D743BB-76E2-D9F3-EB96-6DD393DEE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006" y="30450"/>
            <a:ext cx="1409994" cy="1409994"/>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p:txBody>
          <a:bodyPr/>
          <a:lstStyle/>
          <a:p>
            <a:r>
              <a:rPr lang="en-US"/>
              <a:t>Phase 3 – Data Preparation</a:t>
            </a:r>
          </a:p>
        </p:txBody>
      </p:sp>
      <p:sp>
        <p:nvSpPr>
          <p:cNvPr id="21507" name="Rectangle 3"/>
          <p:cNvSpPr>
            <a:spLocks noGrp="1" noChangeArrowheads="1"/>
          </p:cNvSpPr>
          <p:nvPr>
            <p:ph idx="1"/>
          </p:nvPr>
        </p:nvSpPr>
        <p:spPr>
          <a:xfrm>
            <a:off x="3599723" y="2243140"/>
            <a:ext cx="8256917" cy="4532798"/>
          </a:xfrm>
        </p:spPr>
        <p:txBody>
          <a:bodyPr/>
          <a:lstStyle/>
          <a:p>
            <a:pPr>
              <a:lnSpc>
                <a:spcPct val="80000"/>
              </a:lnSpc>
              <a:buFont typeface="Wingdings" pitchFamily="2" charset="2"/>
              <a:buNone/>
            </a:pPr>
            <a:r>
              <a:rPr lang="en-US" sz="1800" dirty="0"/>
              <a:t>Data preparation:</a:t>
            </a:r>
          </a:p>
          <a:p>
            <a:pPr lvl="1">
              <a:lnSpc>
                <a:spcPct val="80000"/>
              </a:lnSpc>
            </a:pPr>
            <a:r>
              <a:rPr lang="en-US" sz="1800" dirty="0"/>
              <a:t>Collection</a:t>
            </a:r>
          </a:p>
          <a:p>
            <a:pPr lvl="1">
              <a:lnSpc>
                <a:spcPct val="80000"/>
              </a:lnSpc>
            </a:pPr>
            <a:r>
              <a:rPr lang="en-US" sz="1800" dirty="0"/>
              <a:t>Assessment</a:t>
            </a:r>
          </a:p>
          <a:p>
            <a:pPr lvl="1">
              <a:lnSpc>
                <a:spcPct val="80000"/>
              </a:lnSpc>
            </a:pPr>
            <a:r>
              <a:rPr lang="en-US" sz="1800" dirty="0"/>
              <a:t>Consolidation and Cleaning</a:t>
            </a:r>
          </a:p>
          <a:p>
            <a:pPr lvl="2">
              <a:lnSpc>
                <a:spcPct val="80000"/>
              </a:lnSpc>
            </a:pPr>
            <a:r>
              <a:rPr lang="en-US" sz="1400" dirty="0"/>
              <a:t>table links, aggregation level, missing values, </a:t>
            </a:r>
            <a:r>
              <a:rPr lang="en-US" sz="1400" dirty="0" err="1"/>
              <a:t>etc</a:t>
            </a:r>
            <a:endParaRPr lang="en-US" sz="1400" dirty="0"/>
          </a:p>
          <a:p>
            <a:pPr lvl="1">
              <a:lnSpc>
                <a:spcPct val="80000"/>
              </a:lnSpc>
            </a:pPr>
            <a:r>
              <a:rPr lang="en-US" sz="1800" dirty="0"/>
              <a:t>Data selection</a:t>
            </a:r>
          </a:p>
          <a:p>
            <a:pPr lvl="2">
              <a:lnSpc>
                <a:spcPct val="80000"/>
              </a:lnSpc>
            </a:pPr>
            <a:r>
              <a:rPr lang="en-US" sz="1400" dirty="0"/>
              <a:t>active role in ignoring non-contributory data?</a:t>
            </a:r>
          </a:p>
          <a:p>
            <a:pPr lvl="2">
              <a:lnSpc>
                <a:spcPct val="80000"/>
              </a:lnSpc>
            </a:pPr>
            <a:r>
              <a:rPr lang="en-US" sz="1400" dirty="0"/>
              <a:t>outliers?</a:t>
            </a:r>
          </a:p>
          <a:p>
            <a:pPr lvl="2">
              <a:lnSpc>
                <a:spcPct val="80000"/>
              </a:lnSpc>
            </a:pPr>
            <a:r>
              <a:rPr lang="en-US" sz="1400" dirty="0"/>
              <a:t>Use of samples</a:t>
            </a:r>
          </a:p>
          <a:p>
            <a:pPr lvl="2">
              <a:lnSpc>
                <a:spcPct val="80000"/>
              </a:lnSpc>
            </a:pPr>
            <a:r>
              <a:rPr lang="en-US" sz="1400" dirty="0"/>
              <a:t>visualization tools</a:t>
            </a:r>
          </a:p>
          <a:p>
            <a:pPr lvl="1">
              <a:lnSpc>
                <a:spcPct val="80000"/>
              </a:lnSpc>
            </a:pPr>
            <a:r>
              <a:rPr lang="en-US" sz="1800" dirty="0"/>
              <a:t>Transformations - create new variables</a:t>
            </a:r>
          </a:p>
          <a:p>
            <a:r>
              <a:rPr lang="en-US" sz="1800" dirty="0"/>
              <a:t>Covers all activities to construct the final dataset from the initial raw data. Data preparation tasks are likely to be performed multiple times and not in any prescribed order. Tasks include table, record and attribute selection as well as transformation and cleaning of data for modeling tools.</a:t>
            </a:r>
          </a:p>
          <a:p>
            <a:pPr lvl="1">
              <a:lnSpc>
                <a:spcPct val="80000"/>
              </a:lnSpc>
            </a:pPr>
            <a:endParaRPr lang="en-US" sz="1867" dirty="0"/>
          </a:p>
        </p:txBody>
      </p:sp>
      <p:sp>
        <p:nvSpPr>
          <p:cNvPr id="21508" name="Slide Number Placeholder 4"/>
          <p:cNvSpPr>
            <a:spLocks noGrp="1"/>
          </p:cNvSpPr>
          <p:nvPr>
            <p:ph type="sldNum" sz="quarter" idx="12"/>
          </p:nvPr>
        </p:nvSpPr>
        <p:spPr>
          <a:xfrm>
            <a:off x="11577263" y="6465096"/>
            <a:ext cx="216690" cy="4448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b="1">
                <a:solidFill>
                  <a:schemeClr val="tx1"/>
                </a:solidFill>
                <a:latin typeface="Arial Narrow" pitchFamily="34" charset="0"/>
              </a:defRPr>
            </a:lvl1pPr>
            <a:lvl2pPr marL="844168" indent="-324680">
              <a:defRPr sz="1200" b="1">
                <a:solidFill>
                  <a:schemeClr val="tx1"/>
                </a:solidFill>
                <a:latin typeface="Arial Narrow" pitchFamily="34" charset="0"/>
              </a:defRPr>
            </a:lvl2pPr>
            <a:lvl3pPr marL="1298721" indent="-259744">
              <a:defRPr sz="1200" b="1">
                <a:solidFill>
                  <a:schemeClr val="tx1"/>
                </a:solidFill>
                <a:latin typeface="Arial Narrow" pitchFamily="34" charset="0"/>
              </a:defRPr>
            </a:lvl3pPr>
            <a:lvl4pPr marL="1818208" indent="-259744">
              <a:defRPr sz="1200" b="1">
                <a:solidFill>
                  <a:schemeClr val="tx1"/>
                </a:solidFill>
                <a:latin typeface="Arial Narrow" pitchFamily="34" charset="0"/>
              </a:defRPr>
            </a:lvl4pPr>
            <a:lvl5pPr marL="2337696" indent="-259744">
              <a:defRPr sz="1200" b="1">
                <a:solidFill>
                  <a:schemeClr val="tx1"/>
                </a:solidFill>
                <a:latin typeface="Arial Narrow" pitchFamily="34" charset="0"/>
              </a:defRPr>
            </a:lvl5pPr>
            <a:lvl6pPr marL="2857185" indent="-259744" algn="ctr" eaLnBrk="0" fontAlgn="base" hangingPunct="0">
              <a:lnSpc>
                <a:spcPct val="90000"/>
              </a:lnSpc>
              <a:spcBef>
                <a:spcPct val="0"/>
              </a:spcBef>
              <a:spcAft>
                <a:spcPct val="0"/>
              </a:spcAft>
              <a:defRPr sz="1200" b="1">
                <a:solidFill>
                  <a:schemeClr val="tx1"/>
                </a:solidFill>
                <a:latin typeface="Arial Narrow" pitchFamily="34" charset="0"/>
              </a:defRPr>
            </a:lvl6pPr>
            <a:lvl7pPr marL="3376673" indent="-259744" algn="ctr" eaLnBrk="0" fontAlgn="base" hangingPunct="0">
              <a:lnSpc>
                <a:spcPct val="90000"/>
              </a:lnSpc>
              <a:spcBef>
                <a:spcPct val="0"/>
              </a:spcBef>
              <a:spcAft>
                <a:spcPct val="0"/>
              </a:spcAft>
              <a:defRPr sz="1200" b="1">
                <a:solidFill>
                  <a:schemeClr val="tx1"/>
                </a:solidFill>
                <a:latin typeface="Arial Narrow" pitchFamily="34" charset="0"/>
              </a:defRPr>
            </a:lvl7pPr>
            <a:lvl8pPr marL="3896161" indent="-259744" algn="ctr" eaLnBrk="0" fontAlgn="base" hangingPunct="0">
              <a:lnSpc>
                <a:spcPct val="90000"/>
              </a:lnSpc>
              <a:spcBef>
                <a:spcPct val="0"/>
              </a:spcBef>
              <a:spcAft>
                <a:spcPct val="0"/>
              </a:spcAft>
              <a:defRPr sz="1200" b="1">
                <a:solidFill>
                  <a:schemeClr val="tx1"/>
                </a:solidFill>
                <a:latin typeface="Arial Narrow" pitchFamily="34" charset="0"/>
              </a:defRPr>
            </a:lvl8pPr>
            <a:lvl9pPr marL="4415650" indent="-259744" algn="ctr" eaLnBrk="0" fontAlgn="base" hangingPunct="0">
              <a:lnSpc>
                <a:spcPct val="90000"/>
              </a:lnSpc>
              <a:spcBef>
                <a:spcPct val="0"/>
              </a:spcBef>
              <a:spcAft>
                <a:spcPct val="0"/>
              </a:spcAft>
              <a:defRPr sz="1200" b="1">
                <a:solidFill>
                  <a:schemeClr val="tx1"/>
                </a:solidFill>
                <a:latin typeface="Arial Narrow" pitchFamily="34" charset="0"/>
              </a:defRPr>
            </a:lvl9pPr>
          </a:lstStyle>
          <a:p>
            <a:endParaRPr lang="en-US" b="0"/>
          </a:p>
          <a:p>
            <a:fld id="{D8AAC9F3-09CA-42C3-AFD2-A24603227A07}" type="slidenum">
              <a:rPr lang="en-US" b="0" smtClean="0"/>
              <a:pPr/>
              <a:t>9</a:t>
            </a:fld>
            <a:endParaRPr lang="en-US" b="0"/>
          </a:p>
        </p:txBody>
      </p:sp>
      <p:sp>
        <p:nvSpPr>
          <p:cNvPr id="8" name="AutoShape 10"/>
          <p:cNvSpPr>
            <a:spLocks noChangeArrowheads="1"/>
          </p:cNvSpPr>
          <p:nvPr/>
        </p:nvSpPr>
        <p:spPr bwMode="auto">
          <a:xfrm>
            <a:off x="626209" y="1239839"/>
            <a:ext cx="2188308" cy="762000"/>
          </a:xfrm>
          <a:prstGeom prst="homePlate">
            <a:avLst>
              <a:gd name="adj" fmla="val 60052"/>
            </a:avLst>
          </a:prstGeom>
          <a:solidFill>
            <a:srgbClr val="0365C0"/>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Business</a:t>
            </a:r>
          </a:p>
          <a:p>
            <a:pPr latinLnBrk="1">
              <a:defRPr/>
            </a:pPr>
            <a:r>
              <a:rPr kumimoji="1" lang="en-US" altLang="ko-KR" sz="1333">
                <a:solidFill>
                  <a:srgbClr val="FFFFFF"/>
                </a:solidFill>
                <a:latin typeface="+mn-lt"/>
                <a:ea typeface="Gulim" pitchFamily="34" charset="-127"/>
              </a:rPr>
              <a:t>Understanding</a:t>
            </a:r>
          </a:p>
        </p:txBody>
      </p:sp>
      <p:sp>
        <p:nvSpPr>
          <p:cNvPr id="9" name="AutoShape 11"/>
          <p:cNvSpPr>
            <a:spLocks noChangeArrowheads="1"/>
          </p:cNvSpPr>
          <p:nvPr/>
        </p:nvSpPr>
        <p:spPr bwMode="auto">
          <a:xfrm>
            <a:off x="2367087" y="1239839"/>
            <a:ext cx="2096476" cy="763587"/>
          </a:xfrm>
          <a:prstGeom prst="chevron">
            <a:avLst>
              <a:gd name="adj" fmla="val 57432"/>
            </a:avLst>
          </a:prstGeom>
          <a:solidFill>
            <a:srgbClr val="0365C0"/>
          </a:solidFill>
          <a:ln w="9525">
            <a:solidFill>
              <a:schemeClr val="tx1"/>
            </a:solidFill>
            <a:miter lim="800000"/>
            <a:headEnd/>
            <a:tailEnd/>
          </a:ln>
        </p:spPr>
        <p:txBody>
          <a:bodyPr wrap="none" lIns="103900" tIns="51951" rIns="103900" bIns="51951" anchor="ctr"/>
          <a:lstStyle/>
          <a:p>
            <a:pPr latinLnBrk="1">
              <a:defRPr/>
            </a:pPr>
            <a:r>
              <a:rPr kumimoji="1" lang="en-US" altLang="ko-KR" sz="1333" dirty="0">
                <a:solidFill>
                  <a:srgbClr val="FFFFFF"/>
                </a:solidFill>
                <a:latin typeface="+mn-lt"/>
                <a:ea typeface="Gulim" pitchFamily="34" charset="-127"/>
              </a:rPr>
              <a:t>     Data</a:t>
            </a:r>
          </a:p>
          <a:p>
            <a:pPr latinLnBrk="1">
              <a:defRPr/>
            </a:pPr>
            <a:r>
              <a:rPr kumimoji="1" lang="en-US" altLang="ko-KR" sz="1333" dirty="0">
                <a:solidFill>
                  <a:srgbClr val="FFFFFF"/>
                </a:solidFill>
                <a:latin typeface="+mn-lt"/>
                <a:ea typeface="Gulim" pitchFamily="34" charset="-127"/>
              </a:rPr>
              <a:t>       Understanding</a:t>
            </a:r>
          </a:p>
        </p:txBody>
      </p:sp>
      <p:sp>
        <p:nvSpPr>
          <p:cNvPr id="10" name="AutoShape 12"/>
          <p:cNvSpPr>
            <a:spLocks noChangeArrowheads="1"/>
          </p:cNvSpPr>
          <p:nvPr/>
        </p:nvSpPr>
        <p:spPr bwMode="auto">
          <a:xfrm>
            <a:off x="4016133" y="1239839"/>
            <a:ext cx="2096476" cy="763587"/>
          </a:xfrm>
          <a:prstGeom prst="chevron">
            <a:avLst>
              <a:gd name="adj" fmla="val 57432"/>
            </a:avLst>
          </a:prstGeom>
          <a:solidFill>
            <a:srgbClr val="0365C0"/>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Data</a:t>
            </a:r>
          </a:p>
          <a:p>
            <a:pPr latinLnBrk="1">
              <a:defRPr/>
            </a:pPr>
            <a:r>
              <a:rPr kumimoji="1" lang="en-US" altLang="ko-KR" sz="1333">
                <a:solidFill>
                  <a:srgbClr val="FFFFFF"/>
                </a:solidFill>
                <a:latin typeface="+mn-lt"/>
                <a:ea typeface="Gulim" pitchFamily="34" charset="-127"/>
              </a:rPr>
              <a:t>     Preparation</a:t>
            </a:r>
          </a:p>
        </p:txBody>
      </p:sp>
      <p:sp>
        <p:nvSpPr>
          <p:cNvPr id="11" name="AutoShape 13"/>
          <p:cNvSpPr>
            <a:spLocks noChangeArrowheads="1"/>
          </p:cNvSpPr>
          <p:nvPr/>
        </p:nvSpPr>
        <p:spPr bwMode="auto">
          <a:xfrm>
            <a:off x="5663223" y="1239839"/>
            <a:ext cx="2096477" cy="763587"/>
          </a:xfrm>
          <a:prstGeom prst="chevron">
            <a:avLst>
              <a:gd name="adj" fmla="val 57432"/>
            </a:avLst>
          </a:prstGeom>
          <a:solidFill>
            <a:srgbClr val="0365C0"/>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Modeling</a:t>
            </a:r>
          </a:p>
        </p:txBody>
      </p:sp>
      <p:sp>
        <p:nvSpPr>
          <p:cNvPr id="12" name="AutoShape 14"/>
          <p:cNvSpPr>
            <a:spLocks noChangeArrowheads="1"/>
          </p:cNvSpPr>
          <p:nvPr/>
        </p:nvSpPr>
        <p:spPr bwMode="auto">
          <a:xfrm>
            <a:off x="8959363" y="1239839"/>
            <a:ext cx="2096476" cy="763587"/>
          </a:xfrm>
          <a:prstGeom prst="chevron">
            <a:avLst>
              <a:gd name="adj" fmla="val 57432"/>
            </a:avLst>
          </a:prstGeom>
          <a:solidFill>
            <a:srgbClr val="0365C0"/>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Deployment</a:t>
            </a:r>
          </a:p>
        </p:txBody>
      </p:sp>
      <p:sp>
        <p:nvSpPr>
          <p:cNvPr id="13" name="AutoShape 15"/>
          <p:cNvSpPr>
            <a:spLocks noChangeArrowheads="1"/>
          </p:cNvSpPr>
          <p:nvPr/>
        </p:nvSpPr>
        <p:spPr bwMode="auto">
          <a:xfrm>
            <a:off x="7312270" y="1239839"/>
            <a:ext cx="2096477" cy="763587"/>
          </a:xfrm>
          <a:prstGeom prst="chevron">
            <a:avLst>
              <a:gd name="adj" fmla="val 57432"/>
            </a:avLst>
          </a:prstGeom>
          <a:solidFill>
            <a:srgbClr val="0365C0"/>
          </a:solidFill>
          <a:ln w="9525">
            <a:solidFill>
              <a:schemeClr val="tx1"/>
            </a:solidFill>
            <a:miter lim="800000"/>
            <a:headEnd/>
            <a:tailEnd/>
          </a:ln>
        </p:spPr>
        <p:txBody>
          <a:bodyPr wrap="none" lIns="103900" tIns="51951" rIns="103900" bIns="51951" anchor="ctr"/>
          <a:lstStyle/>
          <a:p>
            <a:pPr latinLnBrk="1">
              <a:defRPr/>
            </a:pPr>
            <a:r>
              <a:rPr kumimoji="1" lang="en-US" altLang="ko-KR" sz="1333">
                <a:solidFill>
                  <a:srgbClr val="FFFFFF"/>
                </a:solidFill>
                <a:latin typeface="+mn-lt"/>
                <a:ea typeface="Gulim" pitchFamily="34" charset="-127"/>
              </a:rPr>
              <a:t>     Evaluation</a:t>
            </a:r>
          </a:p>
        </p:txBody>
      </p:sp>
      <p:sp>
        <p:nvSpPr>
          <p:cNvPr id="14" name="AutoShape 21"/>
          <p:cNvSpPr>
            <a:spLocks noChangeArrowheads="1"/>
          </p:cNvSpPr>
          <p:nvPr/>
        </p:nvSpPr>
        <p:spPr bwMode="auto">
          <a:xfrm>
            <a:off x="851882" y="2243140"/>
            <a:ext cx="1850293" cy="719137"/>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a:solidFill>
                  <a:schemeClr val="bg1"/>
                </a:solidFill>
                <a:latin typeface="+mn-lt"/>
                <a:ea typeface="Gulim" pitchFamily="34" charset="-127"/>
              </a:rPr>
              <a:t>Select</a:t>
            </a:r>
          </a:p>
          <a:p>
            <a:pPr latinLnBrk="1">
              <a:defRPr/>
            </a:pPr>
            <a:r>
              <a:rPr kumimoji="1" lang="en-US" altLang="ko-KR" sz="1600">
                <a:solidFill>
                  <a:schemeClr val="bg1"/>
                </a:solidFill>
                <a:latin typeface="+mn-lt"/>
                <a:ea typeface="Gulim" pitchFamily="34" charset="-127"/>
              </a:rPr>
              <a:t>Data</a:t>
            </a:r>
          </a:p>
        </p:txBody>
      </p:sp>
      <p:sp>
        <p:nvSpPr>
          <p:cNvPr id="15" name="AutoShape 33"/>
          <p:cNvSpPr>
            <a:spLocks noChangeArrowheads="1"/>
          </p:cNvSpPr>
          <p:nvPr/>
        </p:nvSpPr>
        <p:spPr bwMode="auto">
          <a:xfrm>
            <a:off x="851882" y="3143249"/>
            <a:ext cx="1850293" cy="719139"/>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a:solidFill>
                  <a:schemeClr val="bg1"/>
                </a:solidFill>
                <a:latin typeface="+mn-lt"/>
                <a:ea typeface="Gulim" pitchFamily="34" charset="-127"/>
              </a:rPr>
              <a:t>Clean</a:t>
            </a:r>
          </a:p>
          <a:p>
            <a:pPr latinLnBrk="1">
              <a:defRPr/>
            </a:pPr>
            <a:r>
              <a:rPr kumimoji="1" lang="en-US" altLang="ko-KR" sz="1600">
                <a:solidFill>
                  <a:schemeClr val="bg1"/>
                </a:solidFill>
                <a:latin typeface="+mn-lt"/>
                <a:ea typeface="Gulim" pitchFamily="34" charset="-127"/>
              </a:rPr>
              <a:t>Data</a:t>
            </a:r>
          </a:p>
        </p:txBody>
      </p:sp>
      <p:sp>
        <p:nvSpPr>
          <p:cNvPr id="16" name="AutoShape 37"/>
          <p:cNvSpPr>
            <a:spLocks noChangeArrowheads="1"/>
          </p:cNvSpPr>
          <p:nvPr/>
        </p:nvSpPr>
        <p:spPr bwMode="auto">
          <a:xfrm>
            <a:off x="851882" y="4044949"/>
            <a:ext cx="1850293" cy="719139"/>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a:solidFill>
                  <a:schemeClr val="bg1"/>
                </a:solidFill>
                <a:latin typeface="+mn-lt"/>
                <a:ea typeface="Gulim" pitchFamily="34" charset="-127"/>
              </a:rPr>
              <a:t>Construct</a:t>
            </a:r>
          </a:p>
          <a:p>
            <a:pPr latinLnBrk="1">
              <a:defRPr/>
            </a:pPr>
            <a:r>
              <a:rPr kumimoji="1" lang="en-US" altLang="ko-KR" sz="1600">
                <a:solidFill>
                  <a:schemeClr val="bg1"/>
                </a:solidFill>
                <a:latin typeface="+mn-lt"/>
                <a:ea typeface="Gulim" pitchFamily="34" charset="-127"/>
              </a:rPr>
              <a:t>Data</a:t>
            </a:r>
          </a:p>
        </p:txBody>
      </p:sp>
      <p:sp>
        <p:nvSpPr>
          <p:cNvPr id="17" name="AutoShape 39"/>
          <p:cNvSpPr>
            <a:spLocks noChangeArrowheads="1"/>
          </p:cNvSpPr>
          <p:nvPr/>
        </p:nvSpPr>
        <p:spPr bwMode="auto">
          <a:xfrm>
            <a:off x="851882" y="4945065"/>
            <a:ext cx="1850293" cy="719137"/>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a:solidFill>
                  <a:schemeClr val="bg1"/>
                </a:solidFill>
                <a:latin typeface="+mn-lt"/>
                <a:ea typeface="Gulim" pitchFamily="34" charset="-127"/>
              </a:rPr>
              <a:t>Integrate</a:t>
            </a:r>
          </a:p>
          <a:p>
            <a:pPr latinLnBrk="1">
              <a:defRPr/>
            </a:pPr>
            <a:r>
              <a:rPr kumimoji="1" lang="en-US" altLang="ko-KR" sz="1600">
                <a:solidFill>
                  <a:schemeClr val="bg1"/>
                </a:solidFill>
                <a:latin typeface="+mn-lt"/>
                <a:ea typeface="Gulim" pitchFamily="34" charset="-127"/>
              </a:rPr>
              <a:t>Data</a:t>
            </a:r>
          </a:p>
        </p:txBody>
      </p:sp>
      <p:cxnSp>
        <p:nvCxnSpPr>
          <p:cNvPr id="21519" name="AutoShape 41"/>
          <p:cNvCxnSpPr>
            <a:cxnSpLocks noChangeShapeType="1"/>
            <a:stCxn id="10" idx="2"/>
            <a:endCxn id="14" idx="0"/>
          </p:cNvCxnSpPr>
          <p:nvPr/>
        </p:nvCxnSpPr>
        <p:spPr bwMode="auto">
          <a:xfrm rot="5400000">
            <a:off x="3191207" y="589248"/>
            <a:ext cx="239714" cy="306807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cxnSp>
      <p:cxnSp>
        <p:nvCxnSpPr>
          <p:cNvPr id="21520" name="AutoShape 42"/>
          <p:cNvCxnSpPr>
            <a:cxnSpLocks noChangeShapeType="1"/>
            <a:stCxn id="14" idx="2"/>
            <a:endCxn id="15" idx="0"/>
          </p:cNvCxnSpPr>
          <p:nvPr/>
        </p:nvCxnSpPr>
        <p:spPr bwMode="auto">
          <a:xfrm>
            <a:off x="1779959" y="2962277"/>
            <a:ext cx="0" cy="180975"/>
          </a:xfrm>
          <a:prstGeom prst="straightConnector1">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cxnSp>
      <p:cxnSp>
        <p:nvCxnSpPr>
          <p:cNvPr id="21521" name="AutoShape 43"/>
          <p:cNvCxnSpPr>
            <a:cxnSpLocks noChangeShapeType="1"/>
            <a:stCxn id="15" idx="2"/>
            <a:endCxn id="16" idx="0"/>
          </p:cNvCxnSpPr>
          <p:nvPr/>
        </p:nvCxnSpPr>
        <p:spPr bwMode="auto">
          <a:xfrm>
            <a:off x="1779959" y="3862388"/>
            <a:ext cx="0" cy="182563"/>
          </a:xfrm>
          <a:prstGeom prst="straightConnector1">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cxnSp>
      <p:cxnSp>
        <p:nvCxnSpPr>
          <p:cNvPr id="21522" name="AutoShape 44"/>
          <p:cNvCxnSpPr>
            <a:cxnSpLocks noChangeShapeType="1"/>
            <a:stCxn id="16" idx="2"/>
            <a:endCxn id="17" idx="0"/>
          </p:cNvCxnSpPr>
          <p:nvPr/>
        </p:nvCxnSpPr>
        <p:spPr bwMode="auto">
          <a:xfrm>
            <a:off x="1779959" y="4764090"/>
            <a:ext cx="0" cy="180975"/>
          </a:xfrm>
          <a:prstGeom prst="straightConnector1">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cxnSp>
      <p:sp>
        <p:nvSpPr>
          <p:cNvPr id="22" name="AutoShape 66"/>
          <p:cNvSpPr>
            <a:spLocks noChangeArrowheads="1"/>
          </p:cNvSpPr>
          <p:nvPr/>
        </p:nvSpPr>
        <p:spPr bwMode="auto">
          <a:xfrm>
            <a:off x="851882" y="5846765"/>
            <a:ext cx="1850293" cy="719137"/>
          </a:xfrm>
          <a:prstGeom prst="flowChartProcess">
            <a:avLst/>
          </a:prstGeom>
          <a:solidFill>
            <a:schemeClr val="bg1">
              <a:lumMod val="65000"/>
            </a:schemeClr>
          </a:solidFill>
          <a:ln w="9525">
            <a:solidFill>
              <a:srgbClr val="000000"/>
            </a:solidFill>
            <a:miter lim="800000"/>
            <a:headEnd/>
            <a:tailEnd/>
          </a:ln>
        </p:spPr>
        <p:txBody>
          <a:bodyPr wrap="none" lIns="103900" tIns="51951" rIns="103900" bIns="51951" anchor="ctr"/>
          <a:lstStyle/>
          <a:p>
            <a:pPr latinLnBrk="1">
              <a:defRPr/>
            </a:pPr>
            <a:r>
              <a:rPr kumimoji="1" lang="en-US" altLang="ko-KR" sz="1600">
                <a:solidFill>
                  <a:schemeClr val="bg1"/>
                </a:solidFill>
                <a:latin typeface="+mn-lt"/>
                <a:ea typeface="Gulim" pitchFamily="34" charset="-127"/>
              </a:rPr>
              <a:t>Format</a:t>
            </a:r>
          </a:p>
          <a:p>
            <a:pPr latinLnBrk="1">
              <a:defRPr/>
            </a:pPr>
            <a:r>
              <a:rPr kumimoji="1" lang="en-US" altLang="ko-KR" sz="1600">
                <a:solidFill>
                  <a:schemeClr val="bg1"/>
                </a:solidFill>
                <a:latin typeface="+mn-lt"/>
                <a:ea typeface="Gulim" pitchFamily="34" charset="-127"/>
              </a:rPr>
              <a:t>Data</a:t>
            </a:r>
          </a:p>
        </p:txBody>
      </p:sp>
      <p:cxnSp>
        <p:nvCxnSpPr>
          <p:cNvPr id="21524" name="AutoShape 69"/>
          <p:cNvCxnSpPr>
            <a:cxnSpLocks noChangeShapeType="1"/>
            <a:stCxn id="17" idx="2"/>
            <a:endCxn id="22" idx="0"/>
          </p:cNvCxnSpPr>
          <p:nvPr/>
        </p:nvCxnSpPr>
        <p:spPr bwMode="auto">
          <a:xfrm>
            <a:off x="1779959" y="5664201"/>
            <a:ext cx="0" cy="182563"/>
          </a:xfrm>
          <a:prstGeom prst="straightConnector1">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cxn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7D1D-F513-7C42-802B-40D94CCED3BC}"/>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76F3861B-46AA-684C-9019-4F01DDC6D982}"/>
              </a:ext>
            </a:extLst>
          </p:cNvPr>
          <p:cNvSpPr>
            <a:spLocks noGrp="1"/>
          </p:cNvSpPr>
          <p:nvPr>
            <p:ph type="body" sz="half" idx="1"/>
          </p:nvPr>
        </p:nvSpPr>
        <p:spPr/>
        <p:txBody>
          <a:bodyPr/>
          <a:lstStyle/>
          <a:p>
            <a:pPr marL="196437" marR="0" indent="-196437" algn="l" defTabSz="430289" rtl="0" latinLnBrk="0">
              <a:lnSpc>
                <a:spcPct val="100000"/>
              </a:lnSpc>
              <a:spcBef>
                <a:spcPts val="1200"/>
              </a:spcBef>
              <a:spcAft>
                <a:spcPts val="0"/>
              </a:spcAft>
              <a:buClrTx/>
              <a:buSzPct val="100000"/>
              <a:buFontTx/>
              <a:buChar char="•"/>
              <a:tabLst/>
            </a:pPr>
            <a:endParaRPr lang="en-IE" dirty="0"/>
          </a:p>
        </p:txBody>
      </p:sp>
      <p:sp>
        <p:nvSpPr>
          <p:cNvPr id="4" name="TextBox 3">
            <a:extLst>
              <a:ext uri="{FF2B5EF4-FFF2-40B4-BE49-F238E27FC236}">
                <a16:creationId xmlns:a16="http://schemas.microsoft.com/office/drawing/2014/main" id="{0D9EE470-FA87-EC46-A776-AC51DC012C69}"/>
              </a:ext>
            </a:extLst>
          </p:cNvPr>
          <p:cNvSpPr txBox="1"/>
          <p:nvPr/>
        </p:nvSpPr>
        <p:spPr>
          <a:xfrm>
            <a:off x="3606536" y="1862401"/>
            <a:ext cx="4978927"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IE" sz="5400" b="1" dirty="0">
                <a:solidFill>
                  <a:srgbClr val="C00000"/>
                </a:solidFill>
                <a:latin typeface="Bradley Hand ITC" panose="03070402050302030203" pitchFamily="66" charset="77"/>
              </a:rPr>
              <a:t>Any Questions ?</a:t>
            </a:r>
          </a:p>
          <a:p>
            <a:pPr marL="0" marR="0" indent="0" algn="ctr" defTabSz="584200" rtl="0" fontAlgn="auto" latinLnBrk="0" hangingPunct="0">
              <a:lnSpc>
                <a:spcPct val="100000"/>
              </a:lnSpc>
              <a:spcBef>
                <a:spcPts val="0"/>
              </a:spcBef>
              <a:spcAft>
                <a:spcPts val="0"/>
              </a:spcAft>
              <a:buClrTx/>
              <a:buSzTx/>
              <a:buFontTx/>
              <a:buNone/>
              <a:tabLst/>
            </a:pPr>
            <a:endParaRPr kumimoji="0" lang="en-IE" sz="5400" b="1" i="0" u="none" strike="noStrike" cap="none" spc="0" normalizeH="0" baseline="0" dirty="0">
              <a:ln>
                <a:noFill/>
              </a:ln>
              <a:solidFill>
                <a:srgbClr val="C00000"/>
              </a:solidFill>
              <a:effectLst/>
              <a:uFillTx/>
              <a:latin typeface="Bradley Hand ITC" panose="03070402050302030203" pitchFamily="66" charset="77"/>
              <a:sym typeface="Helvetica Neue Light"/>
            </a:endParaRPr>
          </a:p>
        </p:txBody>
      </p:sp>
      <p:sp>
        <p:nvSpPr>
          <p:cNvPr id="5" name="Rectangle 4">
            <a:extLst>
              <a:ext uri="{FF2B5EF4-FFF2-40B4-BE49-F238E27FC236}">
                <a16:creationId xmlns:a16="http://schemas.microsoft.com/office/drawing/2014/main" id="{0A3F8B67-CAE8-C941-AF67-8467BF044409}"/>
              </a:ext>
            </a:extLst>
          </p:cNvPr>
          <p:cNvSpPr/>
          <p:nvPr/>
        </p:nvSpPr>
        <p:spPr>
          <a:xfrm>
            <a:off x="2965703" y="3784722"/>
            <a:ext cx="6096000" cy="769441"/>
          </a:xfrm>
          <a:prstGeom prst="rect">
            <a:avLst/>
          </a:prstGeom>
        </p:spPr>
        <p:txBody>
          <a:bodyPr>
            <a:spAutoFit/>
          </a:bodyPr>
          <a:lstStyle/>
          <a:p>
            <a:pPr defTabSz="584200"/>
            <a:r>
              <a:rPr lang="en-IE" sz="4400" dirty="0">
                <a:solidFill>
                  <a:srgbClr val="0070C0"/>
                </a:solidFill>
                <a:latin typeface="Bradley Hand ITC" panose="03070402050302030203" pitchFamily="66" charset="77"/>
              </a:rPr>
              <a:t>What Now/Next ?</a:t>
            </a:r>
          </a:p>
        </p:txBody>
      </p:sp>
    </p:spTree>
    <p:extLst>
      <p:ext uri="{BB962C8B-B14F-4D97-AF65-F5344CB8AC3E}">
        <p14:creationId xmlns:p14="http://schemas.microsoft.com/office/powerpoint/2010/main" val="315702461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CBCB"/>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CBCB"/>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36289</TotalTime>
  <Words>6852</Words>
  <Application>Microsoft Macintosh PowerPoint</Application>
  <PresentationFormat>Widescreen</PresentationFormat>
  <Paragraphs>981</Paragraphs>
  <Slides>90</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90</vt:i4>
      </vt:variant>
    </vt:vector>
  </HeadingPairs>
  <TitlesOfParts>
    <vt:vector size="104" baseType="lpstr">
      <vt:lpstr>Arial</vt:lpstr>
      <vt:lpstr>Arial Narrow</vt:lpstr>
      <vt:lpstr>Bradley Hand ITC</vt:lpstr>
      <vt:lpstr>Calibri Light</vt:lpstr>
      <vt:lpstr>Courier New</vt:lpstr>
      <vt:lpstr>Dreaming Outloud Pro</vt:lpstr>
      <vt:lpstr>Helvetica</vt:lpstr>
      <vt:lpstr>Helvetica Neue</vt:lpstr>
      <vt:lpstr>Helvetica Neue Light</vt:lpstr>
      <vt:lpstr>Lucida Grande</vt:lpstr>
      <vt:lpstr>Source Code Pro</vt:lpstr>
      <vt:lpstr>Times New Roman</vt:lpstr>
      <vt:lpstr>Wingdings</vt:lpstr>
      <vt:lpstr>White</vt:lpstr>
      <vt:lpstr>TU 257 – Fundamentals of Data Science  Data Analytics   L3 – Data Exploration &amp; Preparation  Brendan Tierney</vt:lpstr>
      <vt:lpstr>PowerPoint Presentation</vt:lpstr>
      <vt:lpstr>Agenda</vt:lpstr>
      <vt:lpstr>       Data Wrangling module     vs        This Module     </vt:lpstr>
      <vt:lpstr>       Data Wrangling module     vs        This Module     </vt:lpstr>
      <vt:lpstr>PowerPoint Presentation</vt:lpstr>
      <vt:lpstr>PowerPoint Presentation</vt:lpstr>
      <vt:lpstr>Phase 2 – Data Understanding</vt:lpstr>
      <vt:lpstr>Phase 3 – Data Preparation</vt:lpstr>
      <vt:lpstr>Why do we explore the data ? </vt:lpstr>
      <vt:lpstr>Need to know and understand you Data</vt:lpstr>
      <vt:lpstr>PowerPoint Presentation</vt:lpstr>
      <vt:lpstr>Data Audit &amp; Quality Report</vt:lpstr>
      <vt:lpstr>Data Audit &amp; Quality Report</vt:lpstr>
      <vt:lpstr>PowerPoint Presentation</vt:lpstr>
      <vt:lpstr>Low hanging fruits  </vt:lpstr>
      <vt:lpstr>Pick the Low Hanging Fruits</vt:lpstr>
      <vt:lpstr>Pick the Low Hanging Fruits</vt:lpstr>
      <vt:lpstr>PowerPoint Presentation</vt:lpstr>
      <vt:lpstr>PowerPoint Presentation</vt:lpstr>
      <vt:lpstr>Preparing Data – You have many tools in the toolbox </vt:lpstr>
      <vt:lpstr>Your Toolbox</vt:lpstr>
      <vt:lpstr>Your Toolbox</vt:lpstr>
      <vt:lpstr>Explore your Data</vt:lpstr>
      <vt:lpstr>Last Week Lab Exercise</vt:lpstr>
      <vt:lpstr>PowerPoint Presentation</vt:lpstr>
      <vt:lpstr>PowerPoint Presentation</vt:lpstr>
      <vt:lpstr>Handing Missing Data</vt:lpstr>
      <vt:lpstr>Data can be Dirty </vt:lpstr>
      <vt:lpstr>Missing Data</vt:lpstr>
      <vt:lpstr>Missing Data</vt:lpstr>
      <vt:lpstr>Fixing Missing Data</vt:lpstr>
      <vt:lpstr>Fixing Missing Data</vt:lpstr>
      <vt:lpstr>Fixing Missing Data</vt:lpstr>
      <vt:lpstr>Recoding Data (Transformations)  Categorical &amp; Numerical</vt:lpstr>
      <vt:lpstr>Cleaning Data</vt:lpstr>
      <vt:lpstr>Data Cleaning Problem</vt:lpstr>
      <vt:lpstr>Data Cleaning Problem</vt:lpstr>
      <vt:lpstr>Converting Data</vt:lpstr>
      <vt:lpstr>Converting Text Data</vt:lpstr>
      <vt:lpstr>One-Hot Coding</vt:lpstr>
      <vt:lpstr>One-Hot Coding</vt:lpstr>
      <vt:lpstr>Find/Replace (Manual Coding)</vt:lpstr>
      <vt:lpstr>Find/Replace (Manual Coding)</vt:lpstr>
      <vt:lpstr>Label Encodings</vt:lpstr>
      <vt:lpstr>PowerPoint Presentation</vt:lpstr>
      <vt:lpstr>Label Encodings – Using SciKit-Learn</vt:lpstr>
      <vt:lpstr>What about Numerical Data</vt:lpstr>
      <vt:lpstr>What about Numerical Data</vt:lpstr>
      <vt:lpstr>PowerPoint Presentation</vt:lpstr>
      <vt:lpstr>PowerPoint Presentation</vt:lpstr>
      <vt:lpstr>Lots of functions available</vt:lpstr>
      <vt:lpstr>Correlated Data</vt:lpstr>
      <vt:lpstr>Correlated Data</vt:lpstr>
      <vt:lpstr>Correlated Data</vt:lpstr>
      <vt:lpstr>Correlated Data</vt:lpstr>
      <vt:lpstr>PowerPoint Presentation</vt:lpstr>
      <vt:lpstr>PowerPoint Presentation</vt:lpstr>
      <vt:lpstr>Splitting Data, Sampling and Final Steps</vt:lpstr>
      <vt:lpstr>Are we nearly there?</vt:lpstr>
      <vt:lpstr>For Supervised Machine Learning</vt:lpstr>
      <vt:lpstr>Example – train_test_split</vt:lpstr>
      <vt:lpstr>Example – Using proportional sampling</vt:lpstr>
      <vt:lpstr>PowerPoint Presentation</vt:lpstr>
      <vt:lpstr>Example – Using proportional sampling</vt:lpstr>
      <vt:lpstr>Example – Using proportional sampling</vt:lpstr>
      <vt:lpstr>PowerPoint Presentation</vt:lpstr>
      <vt:lpstr>For Un-Supervised Machine Learning</vt:lpstr>
      <vt:lpstr>Imbalanced Data Sets</vt:lpstr>
      <vt:lpstr>For Classification &amp; Regression Algorithms</vt:lpstr>
      <vt:lpstr>Imbalanced Data Sets</vt:lpstr>
      <vt:lpstr>Imbalanced Data Sets</vt:lpstr>
      <vt:lpstr>How to manage Imbalanced Data Sets</vt:lpstr>
      <vt:lpstr>How to manage Imbalanced Data Sets</vt:lpstr>
      <vt:lpstr>PowerPoint Presentation</vt:lpstr>
      <vt:lpstr>PowerPoint Presentation</vt:lpstr>
      <vt:lpstr>PowerPoint Presentation</vt:lpstr>
      <vt:lpstr>Iterative in Nature</vt:lpstr>
      <vt:lpstr>PowerPoint Presentation</vt:lpstr>
      <vt:lpstr>PowerPoint Presentation</vt:lpstr>
      <vt:lpstr>PowerPoint Presentation</vt:lpstr>
      <vt:lpstr>Data Leakage</vt:lpstr>
      <vt:lpstr>Data Leakage</vt:lpstr>
      <vt:lpstr>Data Leakage</vt:lpstr>
      <vt:lpstr>Data Leakage</vt:lpstr>
      <vt:lpstr>Data Leakage - Example</vt:lpstr>
      <vt:lpstr>Data Leakage - Example</vt:lpstr>
      <vt:lpstr>PowerPoint Presentation</vt:lpstr>
      <vt:lpstr>Your Toolbox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Analysis using Hadoop  Lecture 4  Hadoop EcoSystem</dc:title>
  <dc:creator>Brendan Tierney</dc:creator>
  <cp:lastModifiedBy>Brendan Tierney</cp:lastModifiedBy>
  <cp:revision>174</cp:revision>
  <cp:lastPrinted>2021-02-16T11:38:11Z</cp:lastPrinted>
  <dcterms:created xsi:type="dcterms:W3CDTF">2020-12-11T11:51:51Z</dcterms:created>
  <dcterms:modified xsi:type="dcterms:W3CDTF">2023-01-13T17:44:36Z</dcterms:modified>
</cp:coreProperties>
</file>