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96" r:id="rId2"/>
    <p:sldId id="325" r:id="rId3"/>
    <p:sldId id="327" r:id="rId4"/>
    <p:sldId id="328" r:id="rId5"/>
    <p:sldId id="330" r:id="rId6"/>
    <p:sldId id="332" r:id="rId7"/>
    <p:sldId id="333" r:id="rId8"/>
    <p:sldId id="334" r:id="rId9"/>
    <p:sldId id="335" r:id="rId10"/>
    <p:sldId id="331" r:id="rId11"/>
  </p:sldIdLst>
  <p:sldSz cx="10799763" cy="6988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354F"/>
    <a:srgbClr val="3B6289"/>
    <a:srgbClr val="80A1D6"/>
    <a:srgbClr val="94B2D0"/>
    <a:srgbClr val="192A3B"/>
    <a:srgbClr val="1E3246"/>
    <a:srgbClr val="0F19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304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C64152-579E-4A95-B490-5F7ED32D872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3CB5260-889A-4F3C-8EED-8434B1CB67D4}">
      <dgm:prSet phldrT="[Text]"/>
      <dgm:spPr>
        <a:noFill/>
      </dgm:spPr>
      <dgm:t>
        <a:bodyPr/>
        <a:lstStyle/>
        <a:p>
          <a:r>
            <a:rPr lang="de-DE" altLang="de-DE" dirty="0">
              <a:solidFill>
                <a:schemeClr val="bg1">
                  <a:lumMod val="95000"/>
                </a:schemeClr>
              </a:solidFill>
              <a:latin typeface="+mn-lt"/>
              <a:ea typeface="Calibri" panose="020F0502020204030204" pitchFamily="34" charset="0"/>
            </a:rPr>
            <a:t>Übersetzungen</a:t>
          </a:r>
          <a:endParaRPr lang="de-DE" dirty="0"/>
        </a:p>
      </dgm:t>
    </dgm:pt>
    <dgm:pt modelId="{E81D3D1A-CA14-483A-A1B1-FE5C372E7EC4}" type="parTrans" cxnId="{C5A03D8E-B35B-4537-B308-72AA9BD6C8D7}">
      <dgm:prSet/>
      <dgm:spPr/>
      <dgm:t>
        <a:bodyPr/>
        <a:lstStyle/>
        <a:p>
          <a:endParaRPr lang="de-DE"/>
        </a:p>
      </dgm:t>
    </dgm:pt>
    <dgm:pt modelId="{01DB6E0C-18A0-45D2-8457-BA495F279B32}" type="sibTrans" cxnId="{C5A03D8E-B35B-4537-B308-72AA9BD6C8D7}">
      <dgm:prSet/>
      <dgm:spPr/>
      <dgm:t>
        <a:bodyPr/>
        <a:lstStyle/>
        <a:p>
          <a:endParaRPr lang="de-DE"/>
        </a:p>
      </dgm:t>
    </dgm:pt>
    <dgm:pt modelId="{92DB95E0-F607-408D-983F-4E6CA6EDBE4F}">
      <dgm:prSet phldrT="[Text]"/>
      <dgm:spPr>
        <a:noFill/>
      </dgm:spPr>
      <dgm:t>
        <a:bodyPr/>
        <a:lstStyle/>
        <a:p>
          <a:r>
            <a:rPr lang="de-DE" dirty="0"/>
            <a:t>Bilder-Generation</a:t>
          </a:r>
        </a:p>
      </dgm:t>
    </dgm:pt>
    <dgm:pt modelId="{310FF222-976F-4C17-A0FB-3D1AF73BBC51}" type="parTrans" cxnId="{FFDD30D5-5295-4967-86A0-6F742F1F9B76}">
      <dgm:prSet/>
      <dgm:spPr/>
      <dgm:t>
        <a:bodyPr/>
        <a:lstStyle/>
        <a:p>
          <a:endParaRPr lang="de-DE"/>
        </a:p>
      </dgm:t>
    </dgm:pt>
    <dgm:pt modelId="{73204221-3C69-43CA-8207-1776E7E0F345}" type="sibTrans" cxnId="{FFDD30D5-5295-4967-86A0-6F742F1F9B76}">
      <dgm:prSet/>
      <dgm:spPr/>
      <dgm:t>
        <a:bodyPr/>
        <a:lstStyle/>
        <a:p>
          <a:endParaRPr lang="de-DE"/>
        </a:p>
      </dgm:t>
    </dgm:pt>
    <dgm:pt modelId="{40397059-66D5-4AB8-8B09-E471720AB387}">
      <dgm:prSet/>
      <dgm:spPr>
        <a:noFill/>
      </dgm:spPr>
      <dgm:t>
        <a:bodyPr/>
        <a:lstStyle/>
        <a:p>
          <a:r>
            <a:rPr lang="de-DE" altLang="de-DE" dirty="0">
              <a:solidFill>
                <a:schemeClr val="bg1">
                  <a:lumMod val="95000"/>
                </a:schemeClr>
              </a:solidFill>
              <a:latin typeface="+mn-lt"/>
              <a:ea typeface="Calibri" panose="020F0502020204030204" pitchFamily="34" charset="0"/>
            </a:rPr>
            <a:t>Text-Generation</a:t>
          </a:r>
        </a:p>
      </dgm:t>
    </dgm:pt>
    <dgm:pt modelId="{E5956A4E-9CDD-4F57-AE91-F7E276AFFF3D}" type="parTrans" cxnId="{ECC4DB43-C2DD-461A-AC37-155A203BA670}">
      <dgm:prSet/>
      <dgm:spPr/>
      <dgm:t>
        <a:bodyPr/>
        <a:lstStyle/>
        <a:p>
          <a:endParaRPr lang="de-DE"/>
        </a:p>
      </dgm:t>
    </dgm:pt>
    <dgm:pt modelId="{B95C1CCF-E125-40A5-B3BA-3C12897871FA}" type="sibTrans" cxnId="{ECC4DB43-C2DD-461A-AC37-155A203BA670}">
      <dgm:prSet/>
      <dgm:spPr/>
      <dgm:t>
        <a:bodyPr/>
        <a:lstStyle/>
        <a:p>
          <a:endParaRPr lang="de-DE"/>
        </a:p>
      </dgm:t>
    </dgm:pt>
    <dgm:pt modelId="{A65910C0-6712-498A-A2FF-9988B744FC9A}">
      <dgm:prSet/>
      <dgm:spPr>
        <a:noFill/>
      </dgm:spPr>
      <dgm:t>
        <a:bodyPr/>
        <a:lstStyle/>
        <a:p>
          <a:r>
            <a:rPr lang="de-DE" altLang="de-DE" dirty="0">
              <a:solidFill>
                <a:schemeClr val="bg1">
                  <a:lumMod val="95000"/>
                </a:schemeClr>
              </a:solidFill>
              <a:latin typeface="+mn-lt"/>
              <a:ea typeface="Calibri" panose="020F0502020204030204" pitchFamily="34" charset="0"/>
            </a:rPr>
            <a:t>Bildbeschriftung</a:t>
          </a:r>
        </a:p>
      </dgm:t>
    </dgm:pt>
    <dgm:pt modelId="{0A73738D-DED1-4BA4-A353-201C30A4EDBB}" type="parTrans" cxnId="{192C55BC-1405-4542-A97A-528ADF7266AD}">
      <dgm:prSet/>
      <dgm:spPr/>
      <dgm:t>
        <a:bodyPr/>
        <a:lstStyle/>
        <a:p>
          <a:endParaRPr lang="de-DE"/>
        </a:p>
      </dgm:t>
    </dgm:pt>
    <dgm:pt modelId="{9617252A-2F11-40B4-8709-43591D26C088}" type="sibTrans" cxnId="{192C55BC-1405-4542-A97A-528ADF7266AD}">
      <dgm:prSet/>
      <dgm:spPr/>
      <dgm:t>
        <a:bodyPr/>
        <a:lstStyle/>
        <a:p>
          <a:endParaRPr lang="de-DE"/>
        </a:p>
      </dgm:t>
    </dgm:pt>
    <dgm:pt modelId="{A6857AB8-8D0E-41D9-AE3B-205F2270ED92}">
      <dgm:prSet phldrT="[Text]"/>
      <dgm:spPr>
        <a:noFill/>
      </dgm:spPr>
      <dgm:t>
        <a:bodyPr/>
        <a:lstStyle/>
        <a:p>
          <a:r>
            <a:rPr lang="de-DE" altLang="de-DE" dirty="0">
              <a:solidFill>
                <a:schemeClr val="bg1">
                  <a:lumMod val="95000"/>
                </a:schemeClr>
              </a:solidFill>
              <a:latin typeface="+mn-lt"/>
              <a:ea typeface="Calibri" panose="020F0502020204030204" pitchFamily="34" charset="0"/>
            </a:rPr>
            <a:t>Text-Zusammenfassung</a:t>
          </a:r>
          <a:endParaRPr lang="de-DE" dirty="0"/>
        </a:p>
      </dgm:t>
    </dgm:pt>
    <dgm:pt modelId="{4254EB20-E9BA-4561-BB74-3DC3FCCC7179}" type="parTrans" cxnId="{93EFB4EB-C33E-413E-B5CA-A513E2B98322}">
      <dgm:prSet/>
      <dgm:spPr/>
      <dgm:t>
        <a:bodyPr/>
        <a:lstStyle/>
        <a:p>
          <a:endParaRPr lang="de-DE"/>
        </a:p>
      </dgm:t>
    </dgm:pt>
    <dgm:pt modelId="{844126AD-D926-44A8-BABF-96C3EEB017A1}" type="sibTrans" cxnId="{93EFB4EB-C33E-413E-B5CA-A513E2B98322}">
      <dgm:prSet/>
      <dgm:spPr/>
      <dgm:t>
        <a:bodyPr/>
        <a:lstStyle/>
        <a:p>
          <a:endParaRPr lang="de-DE"/>
        </a:p>
      </dgm:t>
    </dgm:pt>
    <dgm:pt modelId="{AFF35359-6E38-4707-8D0F-0925EC494475}">
      <dgm:prSet phldrT="[Text]"/>
      <dgm:spPr>
        <a:noFill/>
      </dgm:spPr>
      <dgm:t>
        <a:bodyPr/>
        <a:lstStyle/>
        <a:p>
          <a:r>
            <a:rPr lang="de-DE" altLang="de-DE" dirty="0">
              <a:solidFill>
                <a:schemeClr val="bg1">
                  <a:lumMod val="95000"/>
                </a:schemeClr>
              </a:solidFill>
              <a:latin typeface="+mn-lt"/>
              <a:ea typeface="Calibri" panose="020F0502020204030204" pitchFamily="34" charset="0"/>
            </a:rPr>
            <a:t>Fragen beantworten</a:t>
          </a:r>
          <a:endParaRPr lang="de-DE" dirty="0"/>
        </a:p>
      </dgm:t>
    </dgm:pt>
    <dgm:pt modelId="{771AD3AD-22D1-42BB-AFE5-4DB0A15D7877}" type="parTrans" cxnId="{AA703E0B-E53B-456C-B8CE-7CDB8901648B}">
      <dgm:prSet/>
      <dgm:spPr/>
      <dgm:t>
        <a:bodyPr/>
        <a:lstStyle/>
        <a:p>
          <a:endParaRPr lang="de-DE"/>
        </a:p>
      </dgm:t>
    </dgm:pt>
    <dgm:pt modelId="{CCA6AAF0-F5DA-419D-A31D-7C4E0F467FF5}" type="sibTrans" cxnId="{AA703E0B-E53B-456C-B8CE-7CDB8901648B}">
      <dgm:prSet/>
      <dgm:spPr/>
      <dgm:t>
        <a:bodyPr/>
        <a:lstStyle/>
        <a:p>
          <a:endParaRPr lang="de-DE"/>
        </a:p>
      </dgm:t>
    </dgm:pt>
    <dgm:pt modelId="{C8B3F3E7-1C9E-42D7-A872-AED26F5FFE6E}">
      <dgm:prSet phldrT="[Text]"/>
      <dgm:spPr>
        <a:noFill/>
      </dgm:spPr>
      <dgm:t>
        <a:bodyPr/>
        <a:lstStyle/>
        <a:p>
          <a:r>
            <a:rPr lang="de-DE" altLang="de-DE">
              <a:solidFill>
                <a:schemeClr val="bg1">
                  <a:lumMod val="95000"/>
                </a:schemeClr>
              </a:solidFill>
              <a:latin typeface="+mn-lt"/>
              <a:ea typeface="Calibri" panose="020F0502020204030204" pitchFamily="34" charset="0"/>
            </a:rPr>
            <a:t>Ähnlichkeitssuche</a:t>
          </a:r>
          <a:endParaRPr lang="de-DE" dirty="0"/>
        </a:p>
      </dgm:t>
    </dgm:pt>
    <dgm:pt modelId="{E288DE13-67B7-47A9-BD5A-E25D5A75B9D2}" type="parTrans" cxnId="{FA69063D-D0BA-4655-915B-FD2FD29575F6}">
      <dgm:prSet/>
      <dgm:spPr/>
      <dgm:t>
        <a:bodyPr/>
        <a:lstStyle/>
        <a:p>
          <a:endParaRPr lang="de-DE"/>
        </a:p>
      </dgm:t>
    </dgm:pt>
    <dgm:pt modelId="{08AB5BF6-C298-4075-9AE9-AFC7451CC2AD}" type="sibTrans" cxnId="{FA69063D-D0BA-4655-915B-FD2FD29575F6}">
      <dgm:prSet/>
      <dgm:spPr/>
      <dgm:t>
        <a:bodyPr/>
        <a:lstStyle/>
        <a:p>
          <a:endParaRPr lang="de-DE"/>
        </a:p>
      </dgm:t>
    </dgm:pt>
    <dgm:pt modelId="{66A88BF0-B4A3-4E14-A9C6-6A7CD20ED36A}">
      <dgm:prSet/>
      <dgm:spPr>
        <a:noFill/>
      </dgm:spPr>
      <dgm:t>
        <a:bodyPr/>
        <a:lstStyle/>
        <a:p>
          <a:r>
            <a:rPr lang="de-DE" altLang="de-DE" dirty="0" err="1">
              <a:solidFill>
                <a:schemeClr val="bg1">
                  <a:lumMod val="95000"/>
                </a:schemeClr>
              </a:solidFill>
              <a:latin typeface="+mn-lt"/>
              <a:ea typeface="Calibri" panose="020F0502020204030204" pitchFamily="34" charset="0"/>
            </a:rPr>
            <a:t>Chatbots</a:t>
          </a:r>
          <a:endParaRPr lang="de-DE" altLang="de-DE" dirty="0">
            <a:solidFill>
              <a:schemeClr val="bg1">
                <a:lumMod val="95000"/>
              </a:schemeClr>
            </a:solidFill>
            <a:latin typeface="+mn-lt"/>
            <a:ea typeface="Calibri" panose="020F0502020204030204" pitchFamily="34" charset="0"/>
          </a:endParaRPr>
        </a:p>
      </dgm:t>
    </dgm:pt>
    <dgm:pt modelId="{3934398D-0570-439C-8184-E8C2B7E2A3BE}" type="parTrans" cxnId="{C2B9A999-722A-4CF6-B120-F9DB6E09FD44}">
      <dgm:prSet/>
      <dgm:spPr/>
      <dgm:t>
        <a:bodyPr/>
        <a:lstStyle/>
        <a:p>
          <a:endParaRPr lang="de-DE"/>
        </a:p>
      </dgm:t>
    </dgm:pt>
    <dgm:pt modelId="{4A828E4C-0799-4711-9A0B-D74D92A83322}" type="sibTrans" cxnId="{C2B9A999-722A-4CF6-B120-F9DB6E09FD44}">
      <dgm:prSet/>
      <dgm:spPr/>
      <dgm:t>
        <a:bodyPr/>
        <a:lstStyle/>
        <a:p>
          <a:endParaRPr lang="de-DE"/>
        </a:p>
      </dgm:t>
    </dgm:pt>
    <dgm:pt modelId="{55B43934-A74B-4D2B-82A6-B9723E491B0A}">
      <dgm:prSet/>
      <dgm:spPr>
        <a:noFill/>
      </dgm:spPr>
      <dgm:t>
        <a:bodyPr/>
        <a:lstStyle/>
        <a:p>
          <a:r>
            <a:rPr lang="de-DE" altLang="de-DE" dirty="0">
              <a:solidFill>
                <a:schemeClr val="bg1">
                  <a:lumMod val="95000"/>
                </a:schemeClr>
              </a:solidFill>
              <a:latin typeface="+mn-lt"/>
              <a:ea typeface="Calibri" panose="020F0502020204030204" pitchFamily="34" charset="0"/>
            </a:rPr>
            <a:t>Text-Klassifikation</a:t>
          </a:r>
        </a:p>
      </dgm:t>
    </dgm:pt>
    <dgm:pt modelId="{5557AEE7-0403-4C03-8686-73483682389F}" type="parTrans" cxnId="{0FA52DA2-16A9-4DA4-9EA4-08FC6D581969}">
      <dgm:prSet/>
      <dgm:spPr/>
      <dgm:t>
        <a:bodyPr/>
        <a:lstStyle/>
        <a:p>
          <a:endParaRPr lang="de-DE"/>
        </a:p>
      </dgm:t>
    </dgm:pt>
    <dgm:pt modelId="{1419D7B2-920A-4E50-9044-22D2B5499473}" type="sibTrans" cxnId="{0FA52DA2-16A9-4DA4-9EA4-08FC6D581969}">
      <dgm:prSet/>
      <dgm:spPr/>
      <dgm:t>
        <a:bodyPr/>
        <a:lstStyle/>
        <a:p>
          <a:endParaRPr lang="de-DE"/>
        </a:p>
      </dgm:t>
    </dgm:pt>
    <dgm:pt modelId="{CC400C2D-7EBF-450C-9A73-1583396D9B1C}">
      <dgm:prSet/>
      <dgm:spPr>
        <a:noFill/>
      </dgm:spPr>
      <dgm:t>
        <a:bodyPr/>
        <a:lstStyle/>
        <a:p>
          <a:r>
            <a:rPr lang="de-DE" altLang="de-DE" dirty="0">
              <a:solidFill>
                <a:schemeClr val="bg1">
                  <a:lumMod val="95000"/>
                </a:schemeClr>
              </a:solidFill>
              <a:latin typeface="+mn-lt"/>
              <a:ea typeface="Calibri" panose="020F0502020204030204" pitchFamily="34" charset="0"/>
            </a:rPr>
            <a:t>Sprachassistenten</a:t>
          </a:r>
        </a:p>
      </dgm:t>
    </dgm:pt>
    <dgm:pt modelId="{9390CED9-3BCA-4C98-8552-8E2CB6F40161}" type="parTrans" cxnId="{9510DB08-EB48-474D-9785-EB72A4059C53}">
      <dgm:prSet/>
      <dgm:spPr/>
      <dgm:t>
        <a:bodyPr/>
        <a:lstStyle/>
        <a:p>
          <a:endParaRPr lang="de-DE"/>
        </a:p>
      </dgm:t>
    </dgm:pt>
    <dgm:pt modelId="{76747B01-B4E4-474F-9DA0-ABB8430E8798}" type="sibTrans" cxnId="{9510DB08-EB48-474D-9785-EB72A4059C53}">
      <dgm:prSet/>
      <dgm:spPr/>
      <dgm:t>
        <a:bodyPr/>
        <a:lstStyle/>
        <a:p>
          <a:endParaRPr lang="de-DE"/>
        </a:p>
      </dgm:t>
    </dgm:pt>
    <dgm:pt modelId="{42407151-A0B9-4BCE-BD59-7F704AC931DA}" type="pres">
      <dgm:prSet presAssocID="{DDC64152-579E-4A95-B490-5F7ED32D8725}" presName="diagram" presStyleCnt="0">
        <dgm:presLayoutVars>
          <dgm:dir/>
          <dgm:resizeHandles val="exact"/>
        </dgm:presLayoutVars>
      </dgm:prSet>
      <dgm:spPr/>
    </dgm:pt>
    <dgm:pt modelId="{DE0AAE87-ADCC-4F03-8525-961CC115F229}" type="pres">
      <dgm:prSet presAssocID="{83CB5260-889A-4F3C-8EED-8434B1CB67D4}" presName="node" presStyleLbl="node1" presStyleIdx="0" presStyleCnt="10" custScaleX="99106" custScaleY="93335">
        <dgm:presLayoutVars>
          <dgm:bulletEnabled val="1"/>
        </dgm:presLayoutVars>
      </dgm:prSet>
      <dgm:spPr/>
    </dgm:pt>
    <dgm:pt modelId="{C9E3CAB9-9419-4B0C-9719-3B22C0B4C8AE}" type="pres">
      <dgm:prSet presAssocID="{01DB6E0C-18A0-45D2-8457-BA495F279B32}" presName="sibTrans" presStyleCnt="0"/>
      <dgm:spPr/>
    </dgm:pt>
    <dgm:pt modelId="{D5197479-8CF2-41B2-B9A7-DB6B25FED243}" type="pres">
      <dgm:prSet presAssocID="{A6857AB8-8D0E-41D9-AE3B-205F2270ED92}" presName="node" presStyleLbl="node1" presStyleIdx="1" presStyleCnt="10" custScaleX="99106" custScaleY="93335">
        <dgm:presLayoutVars>
          <dgm:bulletEnabled val="1"/>
        </dgm:presLayoutVars>
      </dgm:prSet>
      <dgm:spPr/>
    </dgm:pt>
    <dgm:pt modelId="{DB4995C5-0019-460D-9340-871159B46C29}" type="pres">
      <dgm:prSet presAssocID="{844126AD-D926-44A8-BABF-96C3EEB017A1}" presName="sibTrans" presStyleCnt="0"/>
      <dgm:spPr/>
    </dgm:pt>
    <dgm:pt modelId="{1209C327-1B28-4570-9948-9B386E79A7EB}" type="pres">
      <dgm:prSet presAssocID="{AFF35359-6E38-4707-8D0F-0925EC494475}" presName="node" presStyleLbl="node1" presStyleIdx="2" presStyleCnt="10" custScaleX="99106" custScaleY="93335">
        <dgm:presLayoutVars>
          <dgm:bulletEnabled val="1"/>
        </dgm:presLayoutVars>
      </dgm:prSet>
      <dgm:spPr/>
    </dgm:pt>
    <dgm:pt modelId="{DE69B489-741F-464E-BC15-7BF3FC169F90}" type="pres">
      <dgm:prSet presAssocID="{CCA6AAF0-F5DA-419D-A31D-7C4E0F467FF5}" presName="sibTrans" presStyleCnt="0"/>
      <dgm:spPr/>
    </dgm:pt>
    <dgm:pt modelId="{9D864B89-E50E-4F3E-9B71-C299DC46B6E2}" type="pres">
      <dgm:prSet presAssocID="{C8B3F3E7-1C9E-42D7-A872-AED26F5FFE6E}" presName="node" presStyleLbl="node1" presStyleIdx="3" presStyleCnt="10" custScaleX="99106" custScaleY="93335">
        <dgm:presLayoutVars>
          <dgm:bulletEnabled val="1"/>
        </dgm:presLayoutVars>
      </dgm:prSet>
      <dgm:spPr/>
    </dgm:pt>
    <dgm:pt modelId="{9D5120F5-3E4E-46BB-B69A-4E0700ED873A}" type="pres">
      <dgm:prSet presAssocID="{08AB5BF6-C298-4075-9AE9-AFC7451CC2AD}" presName="sibTrans" presStyleCnt="0"/>
      <dgm:spPr/>
    </dgm:pt>
    <dgm:pt modelId="{29EDF7D8-172F-40AB-BB3E-5DB6F4BCBE4C}" type="pres">
      <dgm:prSet presAssocID="{40397059-66D5-4AB8-8B09-E471720AB387}" presName="node" presStyleLbl="node1" presStyleIdx="4" presStyleCnt="10" custScaleX="99106" custScaleY="93335">
        <dgm:presLayoutVars>
          <dgm:bulletEnabled val="1"/>
        </dgm:presLayoutVars>
      </dgm:prSet>
      <dgm:spPr/>
    </dgm:pt>
    <dgm:pt modelId="{6402ECF3-DEFD-498E-8EA7-72C610762764}" type="pres">
      <dgm:prSet presAssocID="{B95C1CCF-E125-40A5-B3BA-3C12897871FA}" presName="sibTrans" presStyleCnt="0"/>
      <dgm:spPr/>
    </dgm:pt>
    <dgm:pt modelId="{8BE14438-6566-41FA-95EB-09573EB10133}" type="pres">
      <dgm:prSet presAssocID="{66A88BF0-B4A3-4E14-A9C6-6A7CD20ED36A}" presName="node" presStyleLbl="node1" presStyleIdx="5" presStyleCnt="10" custScaleX="99106" custScaleY="93335">
        <dgm:presLayoutVars>
          <dgm:bulletEnabled val="1"/>
        </dgm:presLayoutVars>
      </dgm:prSet>
      <dgm:spPr/>
    </dgm:pt>
    <dgm:pt modelId="{4B1E0D35-F351-47EA-8CA9-9B8EEC42E8A0}" type="pres">
      <dgm:prSet presAssocID="{4A828E4C-0799-4711-9A0B-D74D92A83322}" presName="sibTrans" presStyleCnt="0"/>
      <dgm:spPr/>
    </dgm:pt>
    <dgm:pt modelId="{755579A6-F879-4D6C-8F2A-AC90BBD9AA85}" type="pres">
      <dgm:prSet presAssocID="{55B43934-A74B-4D2B-82A6-B9723E491B0A}" presName="node" presStyleLbl="node1" presStyleIdx="6" presStyleCnt="10" custScaleX="99106" custScaleY="93335">
        <dgm:presLayoutVars>
          <dgm:bulletEnabled val="1"/>
        </dgm:presLayoutVars>
      </dgm:prSet>
      <dgm:spPr/>
    </dgm:pt>
    <dgm:pt modelId="{58B7CE3B-EB94-4B87-B99F-5C7BCDD653AE}" type="pres">
      <dgm:prSet presAssocID="{1419D7B2-920A-4E50-9044-22D2B5499473}" presName="sibTrans" presStyleCnt="0"/>
      <dgm:spPr/>
    </dgm:pt>
    <dgm:pt modelId="{7A59D61D-FC3B-4E7B-8DC0-BFA2953CF081}" type="pres">
      <dgm:prSet presAssocID="{CC400C2D-7EBF-450C-9A73-1583396D9B1C}" presName="node" presStyleLbl="node1" presStyleIdx="7" presStyleCnt="10" custScaleX="99106" custScaleY="93335">
        <dgm:presLayoutVars>
          <dgm:bulletEnabled val="1"/>
        </dgm:presLayoutVars>
      </dgm:prSet>
      <dgm:spPr/>
    </dgm:pt>
    <dgm:pt modelId="{106D463E-1582-4402-A0D9-A7D78997CCCD}" type="pres">
      <dgm:prSet presAssocID="{76747B01-B4E4-474F-9DA0-ABB8430E8798}" presName="sibTrans" presStyleCnt="0"/>
      <dgm:spPr/>
    </dgm:pt>
    <dgm:pt modelId="{FC36A365-9874-4FE6-AE29-9D66679E9A19}" type="pres">
      <dgm:prSet presAssocID="{A65910C0-6712-498A-A2FF-9988B744FC9A}" presName="node" presStyleLbl="node1" presStyleIdx="8" presStyleCnt="10" custScaleX="99106" custScaleY="93335">
        <dgm:presLayoutVars>
          <dgm:bulletEnabled val="1"/>
        </dgm:presLayoutVars>
      </dgm:prSet>
      <dgm:spPr/>
    </dgm:pt>
    <dgm:pt modelId="{D0519EA8-D723-42B2-BA1D-16A403AF6675}" type="pres">
      <dgm:prSet presAssocID="{9617252A-2F11-40B4-8709-43591D26C088}" presName="sibTrans" presStyleCnt="0"/>
      <dgm:spPr/>
    </dgm:pt>
    <dgm:pt modelId="{B0AD3733-0652-4E0B-A050-3410BC3A356B}" type="pres">
      <dgm:prSet presAssocID="{92DB95E0-F607-408D-983F-4E6CA6EDBE4F}" presName="node" presStyleLbl="node1" presStyleIdx="9" presStyleCnt="10" custScaleX="99106" custScaleY="93335">
        <dgm:presLayoutVars>
          <dgm:bulletEnabled val="1"/>
        </dgm:presLayoutVars>
      </dgm:prSet>
      <dgm:spPr/>
    </dgm:pt>
  </dgm:ptLst>
  <dgm:cxnLst>
    <dgm:cxn modelId="{9510DB08-EB48-474D-9785-EB72A4059C53}" srcId="{DDC64152-579E-4A95-B490-5F7ED32D8725}" destId="{CC400C2D-7EBF-450C-9A73-1583396D9B1C}" srcOrd="7" destOrd="0" parTransId="{9390CED9-3BCA-4C98-8552-8E2CB6F40161}" sibTransId="{76747B01-B4E4-474F-9DA0-ABB8430E8798}"/>
    <dgm:cxn modelId="{AA703E0B-E53B-456C-B8CE-7CDB8901648B}" srcId="{DDC64152-579E-4A95-B490-5F7ED32D8725}" destId="{AFF35359-6E38-4707-8D0F-0925EC494475}" srcOrd="2" destOrd="0" parTransId="{771AD3AD-22D1-42BB-AFE5-4DB0A15D7877}" sibTransId="{CCA6AAF0-F5DA-419D-A31D-7C4E0F467FF5}"/>
    <dgm:cxn modelId="{A481B232-35C8-45D4-B877-7516EF3D3B61}" type="presOf" srcId="{C8B3F3E7-1C9E-42D7-A872-AED26F5FFE6E}" destId="{9D864B89-E50E-4F3E-9B71-C299DC46B6E2}" srcOrd="0" destOrd="0" presId="urn:microsoft.com/office/officeart/2005/8/layout/default"/>
    <dgm:cxn modelId="{FA69063D-D0BA-4655-915B-FD2FD29575F6}" srcId="{DDC64152-579E-4A95-B490-5F7ED32D8725}" destId="{C8B3F3E7-1C9E-42D7-A872-AED26F5FFE6E}" srcOrd="3" destOrd="0" parTransId="{E288DE13-67B7-47A9-BD5A-E25D5A75B9D2}" sibTransId="{08AB5BF6-C298-4075-9AE9-AFC7451CC2AD}"/>
    <dgm:cxn modelId="{ECC4DB43-C2DD-461A-AC37-155A203BA670}" srcId="{DDC64152-579E-4A95-B490-5F7ED32D8725}" destId="{40397059-66D5-4AB8-8B09-E471720AB387}" srcOrd="4" destOrd="0" parTransId="{E5956A4E-9CDD-4F57-AE91-F7E276AFFF3D}" sibTransId="{B95C1CCF-E125-40A5-B3BA-3C12897871FA}"/>
    <dgm:cxn modelId="{1BF69247-3C25-4CD7-9A0F-6DB1434516E1}" type="presOf" srcId="{DDC64152-579E-4A95-B490-5F7ED32D8725}" destId="{42407151-A0B9-4BCE-BD59-7F704AC931DA}" srcOrd="0" destOrd="0" presId="urn:microsoft.com/office/officeart/2005/8/layout/default"/>
    <dgm:cxn modelId="{B445C177-BE49-4A85-9F63-E6C6A71EBD57}" type="presOf" srcId="{92DB95E0-F607-408D-983F-4E6CA6EDBE4F}" destId="{B0AD3733-0652-4E0B-A050-3410BC3A356B}" srcOrd="0" destOrd="0" presId="urn:microsoft.com/office/officeart/2005/8/layout/default"/>
    <dgm:cxn modelId="{4C1AB17A-0792-4C0D-8315-0CA407DD62EE}" type="presOf" srcId="{CC400C2D-7EBF-450C-9A73-1583396D9B1C}" destId="{7A59D61D-FC3B-4E7B-8DC0-BFA2953CF081}" srcOrd="0" destOrd="0" presId="urn:microsoft.com/office/officeart/2005/8/layout/default"/>
    <dgm:cxn modelId="{C5A03D8E-B35B-4537-B308-72AA9BD6C8D7}" srcId="{DDC64152-579E-4A95-B490-5F7ED32D8725}" destId="{83CB5260-889A-4F3C-8EED-8434B1CB67D4}" srcOrd="0" destOrd="0" parTransId="{E81D3D1A-CA14-483A-A1B1-FE5C372E7EC4}" sibTransId="{01DB6E0C-18A0-45D2-8457-BA495F279B32}"/>
    <dgm:cxn modelId="{C2B9A999-722A-4CF6-B120-F9DB6E09FD44}" srcId="{DDC64152-579E-4A95-B490-5F7ED32D8725}" destId="{66A88BF0-B4A3-4E14-A9C6-6A7CD20ED36A}" srcOrd="5" destOrd="0" parTransId="{3934398D-0570-439C-8184-E8C2B7E2A3BE}" sibTransId="{4A828E4C-0799-4711-9A0B-D74D92A83322}"/>
    <dgm:cxn modelId="{0FA52DA2-16A9-4DA4-9EA4-08FC6D581969}" srcId="{DDC64152-579E-4A95-B490-5F7ED32D8725}" destId="{55B43934-A74B-4D2B-82A6-B9723E491B0A}" srcOrd="6" destOrd="0" parTransId="{5557AEE7-0403-4C03-8686-73483682389F}" sibTransId="{1419D7B2-920A-4E50-9044-22D2B5499473}"/>
    <dgm:cxn modelId="{C711F8A8-2DF2-4D3F-BE4C-DCA8E5BE610A}" type="presOf" srcId="{40397059-66D5-4AB8-8B09-E471720AB387}" destId="{29EDF7D8-172F-40AB-BB3E-5DB6F4BCBE4C}" srcOrd="0" destOrd="0" presId="urn:microsoft.com/office/officeart/2005/8/layout/default"/>
    <dgm:cxn modelId="{274B47A9-EF60-42D0-AA2D-BEC88AD900B7}" type="presOf" srcId="{66A88BF0-B4A3-4E14-A9C6-6A7CD20ED36A}" destId="{8BE14438-6566-41FA-95EB-09573EB10133}" srcOrd="0" destOrd="0" presId="urn:microsoft.com/office/officeart/2005/8/layout/default"/>
    <dgm:cxn modelId="{680415AC-D105-4638-8C2A-313E5B9790A0}" type="presOf" srcId="{A6857AB8-8D0E-41D9-AE3B-205F2270ED92}" destId="{D5197479-8CF2-41B2-B9A7-DB6B25FED243}" srcOrd="0" destOrd="0" presId="urn:microsoft.com/office/officeart/2005/8/layout/default"/>
    <dgm:cxn modelId="{D8874CB8-A007-42F2-9EDF-32D2A92FC6F0}" type="presOf" srcId="{AFF35359-6E38-4707-8D0F-0925EC494475}" destId="{1209C327-1B28-4570-9948-9B386E79A7EB}" srcOrd="0" destOrd="0" presId="urn:microsoft.com/office/officeart/2005/8/layout/default"/>
    <dgm:cxn modelId="{192C55BC-1405-4542-A97A-528ADF7266AD}" srcId="{DDC64152-579E-4A95-B490-5F7ED32D8725}" destId="{A65910C0-6712-498A-A2FF-9988B744FC9A}" srcOrd="8" destOrd="0" parTransId="{0A73738D-DED1-4BA4-A353-201C30A4EDBB}" sibTransId="{9617252A-2F11-40B4-8709-43591D26C088}"/>
    <dgm:cxn modelId="{FFDD30D5-5295-4967-86A0-6F742F1F9B76}" srcId="{DDC64152-579E-4A95-B490-5F7ED32D8725}" destId="{92DB95E0-F607-408D-983F-4E6CA6EDBE4F}" srcOrd="9" destOrd="0" parTransId="{310FF222-976F-4C17-A0FB-3D1AF73BBC51}" sibTransId="{73204221-3C69-43CA-8207-1776E7E0F345}"/>
    <dgm:cxn modelId="{B02300DE-B826-4188-9343-D8831B56760F}" type="presOf" srcId="{A65910C0-6712-498A-A2FF-9988B744FC9A}" destId="{FC36A365-9874-4FE6-AE29-9D66679E9A19}" srcOrd="0" destOrd="0" presId="urn:microsoft.com/office/officeart/2005/8/layout/default"/>
    <dgm:cxn modelId="{93EFB4EB-C33E-413E-B5CA-A513E2B98322}" srcId="{DDC64152-579E-4A95-B490-5F7ED32D8725}" destId="{A6857AB8-8D0E-41D9-AE3B-205F2270ED92}" srcOrd="1" destOrd="0" parTransId="{4254EB20-E9BA-4561-BB74-3DC3FCCC7179}" sibTransId="{844126AD-D926-44A8-BABF-96C3EEB017A1}"/>
    <dgm:cxn modelId="{C3D58CF0-6BDF-4B26-AF1C-144339872675}" type="presOf" srcId="{55B43934-A74B-4D2B-82A6-B9723E491B0A}" destId="{755579A6-F879-4D6C-8F2A-AC90BBD9AA85}" srcOrd="0" destOrd="0" presId="urn:microsoft.com/office/officeart/2005/8/layout/default"/>
    <dgm:cxn modelId="{B0347FF7-F1EA-4244-998B-F038CBE2764A}" type="presOf" srcId="{83CB5260-889A-4F3C-8EED-8434B1CB67D4}" destId="{DE0AAE87-ADCC-4F03-8525-961CC115F229}" srcOrd="0" destOrd="0" presId="urn:microsoft.com/office/officeart/2005/8/layout/default"/>
    <dgm:cxn modelId="{F0D3D493-2765-4265-A88C-21B6E765EDF7}" type="presParOf" srcId="{42407151-A0B9-4BCE-BD59-7F704AC931DA}" destId="{DE0AAE87-ADCC-4F03-8525-961CC115F229}" srcOrd="0" destOrd="0" presId="urn:microsoft.com/office/officeart/2005/8/layout/default"/>
    <dgm:cxn modelId="{62008F80-6110-4486-BCE3-C9A15F5D07C8}" type="presParOf" srcId="{42407151-A0B9-4BCE-BD59-7F704AC931DA}" destId="{C9E3CAB9-9419-4B0C-9719-3B22C0B4C8AE}" srcOrd="1" destOrd="0" presId="urn:microsoft.com/office/officeart/2005/8/layout/default"/>
    <dgm:cxn modelId="{AE117496-78C3-418A-88CF-6EC5E7FEFC18}" type="presParOf" srcId="{42407151-A0B9-4BCE-BD59-7F704AC931DA}" destId="{D5197479-8CF2-41B2-B9A7-DB6B25FED243}" srcOrd="2" destOrd="0" presId="urn:microsoft.com/office/officeart/2005/8/layout/default"/>
    <dgm:cxn modelId="{78B53442-AE1F-40AC-8EE7-10FE700ADACD}" type="presParOf" srcId="{42407151-A0B9-4BCE-BD59-7F704AC931DA}" destId="{DB4995C5-0019-460D-9340-871159B46C29}" srcOrd="3" destOrd="0" presId="urn:microsoft.com/office/officeart/2005/8/layout/default"/>
    <dgm:cxn modelId="{F1AD6671-524E-4954-8783-3A577B326F22}" type="presParOf" srcId="{42407151-A0B9-4BCE-BD59-7F704AC931DA}" destId="{1209C327-1B28-4570-9948-9B386E79A7EB}" srcOrd="4" destOrd="0" presId="urn:microsoft.com/office/officeart/2005/8/layout/default"/>
    <dgm:cxn modelId="{43437B88-FB3F-4AE6-BDE6-C4613892F26A}" type="presParOf" srcId="{42407151-A0B9-4BCE-BD59-7F704AC931DA}" destId="{DE69B489-741F-464E-BC15-7BF3FC169F90}" srcOrd="5" destOrd="0" presId="urn:microsoft.com/office/officeart/2005/8/layout/default"/>
    <dgm:cxn modelId="{006D8520-D196-4891-B474-07493D222617}" type="presParOf" srcId="{42407151-A0B9-4BCE-BD59-7F704AC931DA}" destId="{9D864B89-E50E-4F3E-9B71-C299DC46B6E2}" srcOrd="6" destOrd="0" presId="urn:microsoft.com/office/officeart/2005/8/layout/default"/>
    <dgm:cxn modelId="{DDD316EC-D81C-43E1-8145-EFEC328FC816}" type="presParOf" srcId="{42407151-A0B9-4BCE-BD59-7F704AC931DA}" destId="{9D5120F5-3E4E-46BB-B69A-4E0700ED873A}" srcOrd="7" destOrd="0" presId="urn:microsoft.com/office/officeart/2005/8/layout/default"/>
    <dgm:cxn modelId="{6045C24C-CBD2-4FB3-9B19-944A64BAA619}" type="presParOf" srcId="{42407151-A0B9-4BCE-BD59-7F704AC931DA}" destId="{29EDF7D8-172F-40AB-BB3E-5DB6F4BCBE4C}" srcOrd="8" destOrd="0" presId="urn:microsoft.com/office/officeart/2005/8/layout/default"/>
    <dgm:cxn modelId="{4DE3350D-E07E-4274-8DE3-1EBF301EDA20}" type="presParOf" srcId="{42407151-A0B9-4BCE-BD59-7F704AC931DA}" destId="{6402ECF3-DEFD-498E-8EA7-72C610762764}" srcOrd="9" destOrd="0" presId="urn:microsoft.com/office/officeart/2005/8/layout/default"/>
    <dgm:cxn modelId="{984342F7-7AAA-4339-B11A-5246036A07DF}" type="presParOf" srcId="{42407151-A0B9-4BCE-BD59-7F704AC931DA}" destId="{8BE14438-6566-41FA-95EB-09573EB10133}" srcOrd="10" destOrd="0" presId="urn:microsoft.com/office/officeart/2005/8/layout/default"/>
    <dgm:cxn modelId="{7784BFD8-D975-4ECE-B165-B7298B56411C}" type="presParOf" srcId="{42407151-A0B9-4BCE-BD59-7F704AC931DA}" destId="{4B1E0D35-F351-47EA-8CA9-9B8EEC42E8A0}" srcOrd="11" destOrd="0" presId="urn:microsoft.com/office/officeart/2005/8/layout/default"/>
    <dgm:cxn modelId="{FC06C284-BAD2-4918-975A-721FCAB1B4C2}" type="presParOf" srcId="{42407151-A0B9-4BCE-BD59-7F704AC931DA}" destId="{755579A6-F879-4D6C-8F2A-AC90BBD9AA85}" srcOrd="12" destOrd="0" presId="urn:microsoft.com/office/officeart/2005/8/layout/default"/>
    <dgm:cxn modelId="{FD114A58-D71B-448E-9A85-A235336FEE20}" type="presParOf" srcId="{42407151-A0B9-4BCE-BD59-7F704AC931DA}" destId="{58B7CE3B-EB94-4B87-B99F-5C7BCDD653AE}" srcOrd="13" destOrd="0" presId="urn:microsoft.com/office/officeart/2005/8/layout/default"/>
    <dgm:cxn modelId="{FD717A68-0FDF-4F0F-A8DD-D0E57A97483A}" type="presParOf" srcId="{42407151-A0B9-4BCE-BD59-7F704AC931DA}" destId="{7A59D61D-FC3B-4E7B-8DC0-BFA2953CF081}" srcOrd="14" destOrd="0" presId="urn:microsoft.com/office/officeart/2005/8/layout/default"/>
    <dgm:cxn modelId="{402043DB-87AA-4AE1-92B5-981B127FCB37}" type="presParOf" srcId="{42407151-A0B9-4BCE-BD59-7F704AC931DA}" destId="{106D463E-1582-4402-A0D9-A7D78997CCCD}" srcOrd="15" destOrd="0" presId="urn:microsoft.com/office/officeart/2005/8/layout/default"/>
    <dgm:cxn modelId="{21CA413F-FF8E-4827-9A42-3EDFFB377158}" type="presParOf" srcId="{42407151-A0B9-4BCE-BD59-7F704AC931DA}" destId="{FC36A365-9874-4FE6-AE29-9D66679E9A19}" srcOrd="16" destOrd="0" presId="urn:microsoft.com/office/officeart/2005/8/layout/default"/>
    <dgm:cxn modelId="{C31BEA99-5167-4D0A-B37F-65BE9D56C9F5}" type="presParOf" srcId="{42407151-A0B9-4BCE-BD59-7F704AC931DA}" destId="{D0519EA8-D723-42B2-BA1D-16A403AF6675}" srcOrd="17" destOrd="0" presId="urn:microsoft.com/office/officeart/2005/8/layout/default"/>
    <dgm:cxn modelId="{9FE36733-8F7D-487C-9058-872B26CF93EC}" type="presParOf" srcId="{42407151-A0B9-4BCE-BD59-7F704AC931DA}" destId="{B0AD3733-0652-4E0B-A050-3410BC3A356B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AAE87-ADCC-4F03-8525-961CC115F229}">
      <dsp:nvSpPr>
        <dsp:cNvPr id="0" name=""/>
        <dsp:cNvSpPr/>
      </dsp:nvSpPr>
      <dsp:spPr>
        <a:xfrm>
          <a:off x="46584" y="1259"/>
          <a:ext cx="1907999" cy="1078137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800" kern="1200" dirty="0">
              <a:solidFill>
                <a:schemeClr val="bg1">
                  <a:lumMod val="95000"/>
                </a:schemeClr>
              </a:solidFill>
              <a:latin typeface="+mn-lt"/>
              <a:ea typeface="Calibri" panose="020F0502020204030204" pitchFamily="34" charset="0"/>
            </a:rPr>
            <a:t>Übersetzungen</a:t>
          </a:r>
          <a:endParaRPr lang="de-DE" sz="1800" kern="1200" dirty="0"/>
        </a:p>
      </dsp:txBody>
      <dsp:txXfrm>
        <a:off x="46584" y="1259"/>
        <a:ext cx="1907999" cy="1078137"/>
      </dsp:txXfrm>
    </dsp:sp>
    <dsp:sp modelId="{D5197479-8CF2-41B2-B9A7-DB6B25FED243}">
      <dsp:nvSpPr>
        <dsp:cNvPr id="0" name=""/>
        <dsp:cNvSpPr/>
      </dsp:nvSpPr>
      <dsp:spPr>
        <a:xfrm>
          <a:off x="2147104" y="1259"/>
          <a:ext cx="1907999" cy="1078137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800" kern="1200" dirty="0">
              <a:solidFill>
                <a:schemeClr val="bg1">
                  <a:lumMod val="95000"/>
                </a:schemeClr>
              </a:solidFill>
              <a:latin typeface="+mn-lt"/>
              <a:ea typeface="Calibri" panose="020F0502020204030204" pitchFamily="34" charset="0"/>
            </a:rPr>
            <a:t>Text-Zusammenfassung</a:t>
          </a:r>
          <a:endParaRPr lang="de-DE" sz="1800" kern="1200" dirty="0"/>
        </a:p>
      </dsp:txBody>
      <dsp:txXfrm>
        <a:off x="2147104" y="1259"/>
        <a:ext cx="1907999" cy="1078137"/>
      </dsp:txXfrm>
    </dsp:sp>
    <dsp:sp modelId="{1209C327-1B28-4570-9948-9B386E79A7EB}">
      <dsp:nvSpPr>
        <dsp:cNvPr id="0" name=""/>
        <dsp:cNvSpPr/>
      </dsp:nvSpPr>
      <dsp:spPr>
        <a:xfrm>
          <a:off x="4247625" y="1259"/>
          <a:ext cx="1907999" cy="1078137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800" kern="1200" dirty="0">
              <a:solidFill>
                <a:schemeClr val="bg1">
                  <a:lumMod val="95000"/>
                </a:schemeClr>
              </a:solidFill>
              <a:latin typeface="+mn-lt"/>
              <a:ea typeface="Calibri" panose="020F0502020204030204" pitchFamily="34" charset="0"/>
            </a:rPr>
            <a:t>Fragen beantworten</a:t>
          </a:r>
          <a:endParaRPr lang="de-DE" sz="1800" kern="1200" dirty="0"/>
        </a:p>
      </dsp:txBody>
      <dsp:txXfrm>
        <a:off x="4247625" y="1259"/>
        <a:ext cx="1907999" cy="1078137"/>
      </dsp:txXfrm>
    </dsp:sp>
    <dsp:sp modelId="{9D864B89-E50E-4F3E-9B71-C299DC46B6E2}">
      <dsp:nvSpPr>
        <dsp:cNvPr id="0" name=""/>
        <dsp:cNvSpPr/>
      </dsp:nvSpPr>
      <dsp:spPr>
        <a:xfrm>
          <a:off x="6348145" y="1259"/>
          <a:ext cx="1907999" cy="1078137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800" kern="1200">
              <a:solidFill>
                <a:schemeClr val="bg1">
                  <a:lumMod val="95000"/>
                </a:schemeClr>
              </a:solidFill>
              <a:latin typeface="+mn-lt"/>
              <a:ea typeface="Calibri" panose="020F0502020204030204" pitchFamily="34" charset="0"/>
            </a:rPr>
            <a:t>Ähnlichkeitssuche</a:t>
          </a:r>
          <a:endParaRPr lang="de-DE" sz="1800" kern="1200" dirty="0"/>
        </a:p>
      </dsp:txBody>
      <dsp:txXfrm>
        <a:off x="6348145" y="1259"/>
        <a:ext cx="1907999" cy="1078137"/>
      </dsp:txXfrm>
    </dsp:sp>
    <dsp:sp modelId="{29EDF7D8-172F-40AB-BB3E-5DB6F4BCBE4C}">
      <dsp:nvSpPr>
        <dsp:cNvPr id="0" name=""/>
        <dsp:cNvSpPr/>
      </dsp:nvSpPr>
      <dsp:spPr>
        <a:xfrm>
          <a:off x="8448666" y="1259"/>
          <a:ext cx="1907999" cy="1078137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800" kern="1200" dirty="0">
              <a:solidFill>
                <a:schemeClr val="bg1">
                  <a:lumMod val="95000"/>
                </a:schemeClr>
              </a:solidFill>
              <a:latin typeface="+mn-lt"/>
              <a:ea typeface="Calibri" panose="020F0502020204030204" pitchFamily="34" charset="0"/>
            </a:rPr>
            <a:t>Text-Generation</a:t>
          </a:r>
        </a:p>
      </dsp:txBody>
      <dsp:txXfrm>
        <a:off x="8448666" y="1259"/>
        <a:ext cx="1907999" cy="1078137"/>
      </dsp:txXfrm>
    </dsp:sp>
    <dsp:sp modelId="{8BE14438-6566-41FA-95EB-09573EB10133}">
      <dsp:nvSpPr>
        <dsp:cNvPr id="0" name=""/>
        <dsp:cNvSpPr/>
      </dsp:nvSpPr>
      <dsp:spPr>
        <a:xfrm>
          <a:off x="46584" y="1271918"/>
          <a:ext cx="1907999" cy="1078137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800" kern="1200" dirty="0" err="1">
              <a:solidFill>
                <a:schemeClr val="bg1">
                  <a:lumMod val="95000"/>
                </a:schemeClr>
              </a:solidFill>
              <a:latin typeface="+mn-lt"/>
              <a:ea typeface="Calibri" panose="020F0502020204030204" pitchFamily="34" charset="0"/>
            </a:rPr>
            <a:t>Chatbots</a:t>
          </a:r>
          <a:endParaRPr lang="de-DE" altLang="de-DE" sz="1800" kern="1200" dirty="0">
            <a:solidFill>
              <a:schemeClr val="bg1">
                <a:lumMod val="95000"/>
              </a:schemeClr>
            </a:solidFill>
            <a:latin typeface="+mn-lt"/>
            <a:ea typeface="Calibri" panose="020F0502020204030204" pitchFamily="34" charset="0"/>
          </a:endParaRPr>
        </a:p>
      </dsp:txBody>
      <dsp:txXfrm>
        <a:off x="46584" y="1271918"/>
        <a:ext cx="1907999" cy="1078137"/>
      </dsp:txXfrm>
    </dsp:sp>
    <dsp:sp modelId="{755579A6-F879-4D6C-8F2A-AC90BBD9AA85}">
      <dsp:nvSpPr>
        <dsp:cNvPr id="0" name=""/>
        <dsp:cNvSpPr/>
      </dsp:nvSpPr>
      <dsp:spPr>
        <a:xfrm>
          <a:off x="2147104" y="1271918"/>
          <a:ext cx="1907999" cy="1078137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800" kern="1200" dirty="0">
              <a:solidFill>
                <a:schemeClr val="bg1">
                  <a:lumMod val="95000"/>
                </a:schemeClr>
              </a:solidFill>
              <a:latin typeface="+mn-lt"/>
              <a:ea typeface="Calibri" panose="020F0502020204030204" pitchFamily="34" charset="0"/>
            </a:rPr>
            <a:t>Text-Klassifikation</a:t>
          </a:r>
        </a:p>
      </dsp:txBody>
      <dsp:txXfrm>
        <a:off x="2147104" y="1271918"/>
        <a:ext cx="1907999" cy="1078137"/>
      </dsp:txXfrm>
    </dsp:sp>
    <dsp:sp modelId="{7A59D61D-FC3B-4E7B-8DC0-BFA2953CF081}">
      <dsp:nvSpPr>
        <dsp:cNvPr id="0" name=""/>
        <dsp:cNvSpPr/>
      </dsp:nvSpPr>
      <dsp:spPr>
        <a:xfrm>
          <a:off x="4247625" y="1271918"/>
          <a:ext cx="1907999" cy="1078137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800" kern="1200" dirty="0">
              <a:solidFill>
                <a:schemeClr val="bg1">
                  <a:lumMod val="95000"/>
                </a:schemeClr>
              </a:solidFill>
              <a:latin typeface="+mn-lt"/>
              <a:ea typeface="Calibri" panose="020F0502020204030204" pitchFamily="34" charset="0"/>
            </a:rPr>
            <a:t>Sprachassistenten</a:t>
          </a:r>
        </a:p>
      </dsp:txBody>
      <dsp:txXfrm>
        <a:off x="4247625" y="1271918"/>
        <a:ext cx="1907999" cy="1078137"/>
      </dsp:txXfrm>
    </dsp:sp>
    <dsp:sp modelId="{FC36A365-9874-4FE6-AE29-9D66679E9A19}">
      <dsp:nvSpPr>
        <dsp:cNvPr id="0" name=""/>
        <dsp:cNvSpPr/>
      </dsp:nvSpPr>
      <dsp:spPr>
        <a:xfrm>
          <a:off x="6348145" y="1271918"/>
          <a:ext cx="1907999" cy="1078137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800" kern="1200" dirty="0">
              <a:solidFill>
                <a:schemeClr val="bg1">
                  <a:lumMod val="95000"/>
                </a:schemeClr>
              </a:solidFill>
              <a:latin typeface="+mn-lt"/>
              <a:ea typeface="Calibri" panose="020F0502020204030204" pitchFamily="34" charset="0"/>
            </a:rPr>
            <a:t>Bildbeschriftung</a:t>
          </a:r>
        </a:p>
      </dsp:txBody>
      <dsp:txXfrm>
        <a:off x="6348145" y="1271918"/>
        <a:ext cx="1907999" cy="1078137"/>
      </dsp:txXfrm>
    </dsp:sp>
    <dsp:sp modelId="{B0AD3733-0652-4E0B-A050-3410BC3A356B}">
      <dsp:nvSpPr>
        <dsp:cNvPr id="0" name=""/>
        <dsp:cNvSpPr/>
      </dsp:nvSpPr>
      <dsp:spPr>
        <a:xfrm>
          <a:off x="8448666" y="1271918"/>
          <a:ext cx="1907999" cy="1078137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Bilder-Generation</a:t>
          </a:r>
        </a:p>
      </dsp:txBody>
      <dsp:txXfrm>
        <a:off x="8448666" y="1271918"/>
        <a:ext cx="1907999" cy="1078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F47A3-48BC-4790-B8A1-D337D6708F06}" type="datetimeFigureOut">
              <a:rPr lang="de-DE" smtClean="0"/>
              <a:t>26.03.2023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44575" y="1143000"/>
            <a:ext cx="47688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1EA25-5B97-418B-A93E-E6194C7BEC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0979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19C4F9E-B719-483F-B718-14A84CF897A6}"/>
              </a:ext>
            </a:extLst>
          </p:cNvPr>
          <p:cNvSpPr/>
          <p:nvPr userDrawn="1"/>
        </p:nvSpPr>
        <p:spPr>
          <a:xfrm>
            <a:off x="0" y="-36391"/>
            <a:ext cx="10799763" cy="7024566"/>
          </a:xfrm>
          <a:prstGeom prst="rect">
            <a:avLst/>
          </a:prstGeom>
          <a:solidFill>
            <a:srgbClr val="0F1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4AC8-94AE-4005-825C-44194A05C5F4}" type="datetimeFigureOut">
              <a:rPr lang="de-DE" smtClean="0"/>
              <a:t>26.03.2023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F054-9F5A-4296-823B-E767CF9587B1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070C038-04B1-4E66-A124-0DB4652C9B85}"/>
              </a:ext>
            </a:extLst>
          </p:cNvPr>
          <p:cNvSpPr/>
          <p:nvPr userDrawn="1"/>
        </p:nvSpPr>
        <p:spPr>
          <a:xfrm>
            <a:off x="-1" y="6523659"/>
            <a:ext cx="10799763" cy="511170"/>
          </a:xfrm>
          <a:prstGeom prst="rect">
            <a:avLst/>
          </a:prstGeom>
          <a:solidFill>
            <a:srgbClr val="192A3B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9A6A58D-27A4-4C49-8222-7788CFBD6F4D}"/>
              </a:ext>
            </a:extLst>
          </p:cNvPr>
          <p:cNvSpPr txBox="1"/>
          <p:nvPr userDrawn="1"/>
        </p:nvSpPr>
        <p:spPr>
          <a:xfrm>
            <a:off x="131011" y="6575906"/>
            <a:ext cx="9486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0" dirty="0">
                <a:solidFill>
                  <a:schemeClr val="bg1"/>
                </a:solidFill>
              </a:rPr>
              <a:t>Dr. Bernd </a:t>
            </a:r>
            <a:r>
              <a:rPr lang="de-DE" sz="1600" b="0" dirty="0" err="1">
                <a:solidFill>
                  <a:schemeClr val="bg1"/>
                </a:solidFill>
              </a:rPr>
              <a:t>Ebenhoch</a:t>
            </a:r>
            <a:r>
              <a:rPr lang="de-DE" sz="1600" b="0" dirty="0">
                <a:solidFill>
                  <a:schemeClr val="bg1"/>
                </a:solidFill>
              </a:rPr>
              <a:t>         </a:t>
            </a:r>
            <a:r>
              <a:rPr lang="de-DE" sz="1600" b="0" i="0" dirty="0">
                <a:solidFill>
                  <a:schemeClr val="bg1"/>
                </a:solidFill>
              </a:rPr>
              <a:t>Trainer für </a:t>
            </a:r>
            <a:r>
              <a:rPr lang="de-DE" sz="1600" b="0" i="0" dirty="0" err="1">
                <a:solidFill>
                  <a:schemeClr val="bg1"/>
                </a:solidFill>
              </a:rPr>
              <a:t>Machine</a:t>
            </a:r>
            <a:r>
              <a:rPr lang="de-DE" sz="1600" b="0" i="0" dirty="0">
                <a:solidFill>
                  <a:schemeClr val="bg1"/>
                </a:solidFill>
              </a:rPr>
              <a:t> Learning und Deep Learning</a:t>
            </a:r>
            <a:r>
              <a:rPr lang="de-DE" sz="1600" b="0" dirty="0">
                <a:solidFill>
                  <a:schemeClr val="bg1"/>
                </a:solidFill>
              </a:rPr>
              <a:t>         bernd.ebenhoch@t-online.de</a:t>
            </a:r>
            <a:endParaRPr lang="de-DE" b="0" dirty="0">
              <a:solidFill>
                <a:schemeClr val="bg1"/>
              </a:solidFill>
            </a:endParaRP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FF032D6-D5E0-4DED-9A4E-EBB6025E3FB2}"/>
              </a:ext>
            </a:extLst>
          </p:cNvPr>
          <p:cNvSpPr txBox="1">
            <a:spLocks/>
          </p:cNvSpPr>
          <p:nvPr userDrawn="1"/>
        </p:nvSpPr>
        <p:spPr>
          <a:xfrm>
            <a:off x="8238805" y="6542404"/>
            <a:ext cx="2429947" cy="37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79F054-9F5A-4296-823B-E767CF9587B1}" type="slidenum">
              <a:rPr lang="de-DE" sz="1600" smtClean="0">
                <a:solidFill>
                  <a:schemeClr val="bg1"/>
                </a:solidFill>
              </a:rPr>
              <a:pPr/>
              <a:t>‹Nr.›</a:t>
            </a:fld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5ADAFE1-C69C-4F9F-B8F0-2951EC7ABFF4}"/>
              </a:ext>
            </a:extLst>
          </p:cNvPr>
          <p:cNvSpPr/>
          <p:nvPr userDrawn="1"/>
        </p:nvSpPr>
        <p:spPr>
          <a:xfrm>
            <a:off x="0" y="6446524"/>
            <a:ext cx="10799763" cy="36000"/>
          </a:xfrm>
          <a:prstGeom prst="rect">
            <a:avLst/>
          </a:prstGeom>
          <a:solidFill>
            <a:srgbClr val="94B2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56D64EA-1C25-4458-A577-D3511C4D6E03}"/>
              </a:ext>
            </a:extLst>
          </p:cNvPr>
          <p:cNvSpPr/>
          <p:nvPr userDrawn="1"/>
        </p:nvSpPr>
        <p:spPr>
          <a:xfrm>
            <a:off x="-2" y="-72392"/>
            <a:ext cx="10799763" cy="1034767"/>
          </a:xfrm>
          <a:prstGeom prst="rect">
            <a:avLst/>
          </a:prstGeom>
          <a:gradFill flip="none" rotWithShape="1">
            <a:gsLst>
              <a:gs pos="0">
                <a:srgbClr val="94B2D0"/>
              </a:gs>
              <a:gs pos="21000">
                <a:srgbClr val="192A3B"/>
              </a:gs>
              <a:gs pos="100000">
                <a:srgbClr val="192A3B"/>
              </a:gs>
            </a:gsLst>
            <a:lin ang="162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7BB8E1D-BF6A-4E86-A996-E4FFB02ECD06}"/>
              </a:ext>
            </a:extLst>
          </p:cNvPr>
          <p:cNvPicPr/>
          <p:nvPr userDrawn="1"/>
        </p:nvPicPr>
        <p:blipFill>
          <a:blip r:embed="rId2" cstate="print">
            <a:clrChange>
              <a:clrFrom>
                <a:srgbClr val="0A141E"/>
              </a:clrFrom>
              <a:clrTo>
                <a:srgbClr val="0A141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412" y="21391"/>
            <a:ext cx="1795340" cy="672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7588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4AC8-94AE-4005-825C-44194A05C5F4}" type="datetimeFigureOut">
              <a:rPr lang="de-DE" smtClean="0"/>
              <a:t>26.03.2023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F054-9F5A-4296-823B-E767CF9587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472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372056"/>
            <a:ext cx="2328699" cy="592215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372056"/>
            <a:ext cx="6851100" cy="592215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4AC8-94AE-4005-825C-44194A05C5F4}" type="datetimeFigureOut">
              <a:rPr lang="de-DE" smtClean="0"/>
              <a:t>26.03.2023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F054-9F5A-4296-823B-E767CF9587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94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4AC8-94AE-4005-825C-44194A05C5F4}" type="datetimeFigureOut">
              <a:rPr lang="de-DE" smtClean="0"/>
              <a:t>26.03.2023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F054-9F5A-4296-823B-E767CF9587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776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1742193"/>
            <a:ext cx="9314796" cy="2906886"/>
          </a:xfrm>
        </p:spPr>
        <p:txBody>
          <a:bodyPr anchor="b"/>
          <a:lstStyle>
            <a:lvl1pPr>
              <a:defRPr sz="61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4676579"/>
            <a:ext cx="9314796" cy="1528663"/>
          </a:xfrm>
        </p:spPr>
        <p:txBody>
          <a:bodyPr/>
          <a:lstStyle>
            <a:lvl1pPr marL="0" indent="0">
              <a:buNone/>
              <a:defRPr sz="2446">
                <a:solidFill>
                  <a:schemeClr val="tx1"/>
                </a:solidFill>
              </a:defRPr>
            </a:lvl1pPr>
            <a:lvl2pPr marL="465887" indent="0">
              <a:buNone/>
              <a:defRPr sz="2038">
                <a:solidFill>
                  <a:schemeClr val="tx1">
                    <a:tint val="75000"/>
                  </a:schemeClr>
                </a:solidFill>
              </a:defRPr>
            </a:lvl2pPr>
            <a:lvl3pPr marL="931774" indent="0">
              <a:buNone/>
              <a:defRPr sz="1834">
                <a:solidFill>
                  <a:schemeClr val="tx1">
                    <a:tint val="75000"/>
                  </a:schemeClr>
                </a:solidFill>
              </a:defRPr>
            </a:lvl3pPr>
            <a:lvl4pPr marL="1397660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4pPr>
            <a:lvl5pPr marL="1863547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5pPr>
            <a:lvl6pPr marL="2329434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6pPr>
            <a:lvl7pPr marL="2795321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7pPr>
            <a:lvl8pPr marL="3261208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8pPr>
            <a:lvl9pPr marL="3727094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4AC8-94AE-4005-825C-44194A05C5F4}" type="datetimeFigureOut">
              <a:rPr lang="de-DE" smtClean="0"/>
              <a:t>26.03.2023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F054-9F5A-4296-823B-E767CF9587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129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1860278"/>
            <a:ext cx="4589899" cy="44339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1860278"/>
            <a:ext cx="4589899" cy="44339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4AC8-94AE-4005-825C-44194A05C5F4}" type="datetimeFigureOut">
              <a:rPr lang="de-DE" smtClean="0"/>
              <a:t>26.03.2023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F054-9F5A-4296-823B-E767CF9587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1848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372057"/>
            <a:ext cx="9314796" cy="135072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1713074"/>
            <a:ext cx="4568805" cy="839551"/>
          </a:xfrm>
        </p:spPr>
        <p:txBody>
          <a:bodyPr anchor="b"/>
          <a:lstStyle>
            <a:lvl1pPr marL="0" indent="0">
              <a:buNone/>
              <a:defRPr sz="2446" b="1"/>
            </a:lvl1pPr>
            <a:lvl2pPr marL="465887" indent="0">
              <a:buNone/>
              <a:defRPr sz="2038" b="1"/>
            </a:lvl2pPr>
            <a:lvl3pPr marL="931774" indent="0">
              <a:buNone/>
              <a:defRPr sz="1834" b="1"/>
            </a:lvl3pPr>
            <a:lvl4pPr marL="1397660" indent="0">
              <a:buNone/>
              <a:defRPr sz="1630" b="1"/>
            </a:lvl4pPr>
            <a:lvl5pPr marL="1863547" indent="0">
              <a:buNone/>
              <a:defRPr sz="1630" b="1"/>
            </a:lvl5pPr>
            <a:lvl6pPr marL="2329434" indent="0">
              <a:buNone/>
              <a:defRPr sz="1630" b="1"/>
            </a:lvl6pPr>
            <a:lvl7pPr marL="2795321" indent="0">
              <a:buNone/>
              <a:defRPr sz="1630" b="1"/>
            </a:lvl7pPr>
            <a:lvl8pPr marL="3261208" indent="0">
              <a:buNone/>
              <a:defRPr sz="1630" b="1"/>
            </a:lvl8pPr>
            <a:lvl9pPr marL="3727094" indent="0">
              <a:buNone/>
              <a:defRPr sz="163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2552625"/>
            <a:ext cx="4568805" cy="375452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1713074"/>
            <a:ext cx="4591306" cy="839551"/>
          </a:xfrm>
        </p:spPr>
        <p:txBody>
          <a:bodyPr anchor="b"/>
          <a:lstStyle>
            <a:lvl1pPr marL="0" indent="0">
              <a:buNone/>
              <a:defRPr sz="2446" b="1"/>
            </a:lvl1pPr>
            <a:lvl2pPr marL="465887" indent="0">
              <a:buNone/>
              <a:defRPr sz="2038" b="1"/>
            </a:lvl2pPr>
            <a:lvl3pPr marL="931774" indent="0">
              <a:buNone/>
              <a:defRPr sz="1834" b="1"/>
            </a:lvl3pPr>
            <a:lvl4pPr marL="1397660" indent="0">
              <a:buNone/>
              <a:defRPr sz="1630" b="1"/>
            </a:lvl4pPr>
            <a:lvl5pPr marL="1863547" indent="0">
              <a:buNone/>
              <a:defRPr sz="1630" b="1"/>
            </a:lvl5pPr>
            <a:lvl6pPr marL="2329434" indent="0">
              <a:buNone/>
              <a:defRPr sz="1630" b="1"/>
            </a:lvl6pPr>
            <a:lvl7pPr marL="2795321" indent="0">
              <a:buNone/>
              <a:defRPr sz="1630" b="1"/>
            </a:lvl7pPr>
            <a:lvl8pPr marL="3261208" indent="0">
              <a:buNone/>
              <a:defRPr sz="1630" b="1"/>
            </a:lvl8pPr>
            <a:lvl9pPr marL="3727094" indent="0">
              <a:buNone/>
              <a:defRPr sz="163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2552625"/>
            <a:ext cx="4591306" cy="375452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4AC8-94AE-4005-825C-44194A05C5F4}" type="datetimeFigureOut">
              <a:rPr lang="de-DE" smtClean="0"/>
              <a:t>26.03.2023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F054-9F5A-4296-823B-E767CF9587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080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4AC8-94AE-4005-825C-44194A05C5F4}" type="datetimeFigureOut">
              <a:rPr lang="de-DE" smtClean="0"/>
              <a:t>26.03.2023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F054-9F5A-4296-823B-E767CF9587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63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4AC8-94AE-4005-825C-44194A05C5F4}" type="datetimeFigureOut">
              <a:rPr lang="de-DE" smtClean="0"/>
              <a:t>26.03.2023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F054-9F5A-4296-823B-E767CF9587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766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465878"/>
            <a:ext cx="3483205" cy="1630574"/>
          </a:xfrm>
        </p:spPr>
        <p:txBody>
          <a:bodyPr anchor="b"/>
          <a:lstStyle>
            <a:lvl1pPr>
              <a:defRPr sz="326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1006169"/>
            <a:ext cx="5467380" cy="4966134"/>
          </a:xfrm>
        </p:spPr>
        <p:txBody>
          <a:bodyPr/>
          <a:lstStyle>
            <a:lvl1pPr>
              <a:defRPr sz="3261"/>
            </a:lvl1pPr>
            <a:lvl2pPr>
              <a:defRPr sz="2853"/>
            </a:lvl2pPr>
            <a:lvl3pPr>
              <a:defRPr sz="2446"/>
            </a:lvl3pPr>
            <a:lvl4pPr>
              <a:defRPr sz="2038"/>
            </a:lvl4pPr>
            <a:lvl5pPr>
              <a:defRPr sz="2038"/>
            </a:lvl5pPr>
            <a:lvl6pPr>
              <a:defRPr sz="2038"/>
            </a:lvl6pPr>
            <a:lvl7pPr>
              <a:defRPr sz="2038"/>
            </a:lvl7pPr>
            <a:lvl8pPr>
              <a:defRPr sz="2038"/>
            </a:lvl8pPr>
            <a:lvl9pPr>
              <a:defRPr sz="2038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2096452"/>
            <a:ext cx="3483205" cy="3883938"/>
          </a:xfrm>
        </p:spPr>
        <p:txBody>
          <a:bodyPr/>
          <a:lstStyle>
            <a:lvl1pPr marL="0" indent="0">
              <a:buNone/>
              <a:defRPr sz="1630"/>
            </a:lvl1pPr>
            <a:lvl2pPr marL="465887" indent="0">
              <a:buNone/>
              <a:defRPr sz="1427"/>
            </a:lvl2pPr>
            <a:lvl3pPr marL="931774" indent="0">
              <a:buNone/>
              <a:defRPr sz="1223"/>
            </a:lvl3pPr>
            <a:lvl4pPr marL="1397660" indent="0">
              <a:buNone/>
              <a:defRPr sz="1019"/>
            </a:lvl4pPr>
            <a:lvl5pPr marL="1863547" indent="0">
              <a:buNone/>
              <a:defRPr sz="1019"/>
            </a:lvl5pPr>
            <a:lvl6pPr marL="2329434" indent="0">
              <a:buNone/>
              <a:defRPr sz="1019"/>
            </a:lvl6pPr>
            <a:lvl7pPr marL="2795321" indent="0">
              <a:buNone/>
              <a:defRPr sz="1019"/>
            </a:lvl7pPr>
            <a:lvl8pPr marL="3261208" indent="0">
              <a:buNone/>
              <a:defRPr sz="1019"/>
            </a:lvl8pPr>
            <a:lvl9pPr marL="3727094" indent="0">
              <a:buNone/>
              <a:defRPr sz="101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4AC8-94AE-4005-825C-44194A05C5F4}" type="datetimeFigureOut">
              <a:rPr lang="de-DE" smtClean="0"/>
              <a:t>26.03.2023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F054-9F5A-4296-823B-E767CF9587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709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465878"/>
            <a:ext cx="3483205" cy="1630574"/>
          </a:xfrm>
        </p:spPr>
        <p:txBody>
          <a:bodyPr anchor="b"/>
          <a:lstStyle>
            <a:lvl1pPr>
              <a:defRPr sz="326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1006169"/>
            <a:ext cx="5467380" cy="4966134"/>
          </a:xfrm>
        </p:spPr>
        <p:txBody>
          <a:bodyPr anchor="t"/>
          <a:lstStyle>
            <a:lvl1pPr marL="0" indent="0">
              <a:buNone/>
              <a:defRPr sz="3261"/>
            </a:lvl1pPr>
            <a:lvl2pPr marL="465887" indent="0">
              <a:buNone/>
              <a:defRPr sz="2853"/>
            </a:lvl2pPr>
            <a:lvl3pPr marL="931774" indent="0">
              <a:buNone/>
              <a:defRPr sz="2446"/>
            </a:lvl3pPr>
            <a:lvl4pPr marL="1397660" indent="0">
              <a:buNone/>
              <a:defRPr sz="2038"/>
            </a:lvl4pPr>
            <a:lvl5pPr marL="1863547" indent="0">
              <a:buNone/>
              <a:defRPr sz="2038"/>
            </a:lvl5pPr>
            <a:lvl6pPr marL="2329434" indent="0">
              <a:buNone/>
              <a:defRPr sz="2038"/>
            </a:lvl6pPr>
            <a:lvl7pPr marL="2795321" indent="0">
              <a:buNone/>
              <a:defRPr sz="2038"/>
            </a:lvl7pPr>
            <a:lvl8pPr marL="3261208" indent="0">
              <a:buNone/>
              <a:defRPr sz="2038"/>
            </a:lvl8pPr>
            <a:lvl9pPr marL="3727094" indent="0">
              <a:buNone/>
              <a:defRPr sz="2038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2096452"/>
            <a:ext cx="3483205" cy="3883938"/>
          </a:xfrm>
        </p:spPr>
        <p:txBody>
          <a:bodyPr/>
          <a:lstStyle>
            <a:lvl1pPr marL="0" indent="0">
              <a:buNone/>
              <a:defRPr sz="1630"/>
            </a:lvl1pPr>
            <a:lvl2pPr marL="465887" indent="0">
              <a:buNone/>
              <a:defRPr sz="1427"/>
            </a:lvl2pPr>
            <a:lvl3pPr marL="931774" indent="0">
              <a:buNone/>
              <a:defRPr sz="1223"/>
            </a:lvl3pPr>
            <a:lvl4pPr marL="1397660" indent="0">
              <a:buNone/>
              <a:defRPr sz="1019"/>
            </a:lvl4pPr>
            <a:lvl5pPr marL="1863547" indent="0">
              <a:buNone/>
              <a:defRPr sz="1019"/>
            </a:lvl5pPr>
            <a:lvl6pPr marL="2329434" indent="0">
              <a:buNone/>
              <a:defRPr sz="1019"/>
            </a:lvl6pPr>
            <a:lvl7pPr marL="2795321" indent="0">
              <a:buNone/>
              <a:defRPr sz="1019"/>
            </a:lvl7pPr>
            <a:lvl8pPr marL="3261208" indent="0">
              <a:buNone/>
              <a:defRPr sz="1019"/>
            </a:lvl8pPr>
            <a:lvl9pPr marL="3727094" indent="0">
              <a:buNone/>
              <a:defRPr sz="101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4AC8-94AE-4005-825C-44194A05C5F4}" type="datetimeFigureOut">
              <a:rPr lang="de-DE" smtClean="0"/>
              <a:t>26.03.2023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F054-9F5A-4296-823B-E767CF9587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314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372057"/>
            <a:ext cx="9314796" cy="135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1860278"/>
            <a:ext cx="9314796" cy="4433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6477004"/>
            <a:ext cx="2429947" cy="37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F4AC8-94AE-4005-825C-44194A05C5F4}" type="datetimeFigureOut">
              <a:rPr lang="de-DE" smtClean="0"/>
              <a:t>26.03.2023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6477004"/>
            <a:ext cx="3644920" cy="37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6477004"/>
            <a:ext cx="2429947" cy="37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9F054-9F5A-4296-823B-E767CF9587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059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31774" rtl="0" eaLnBrk="1" latinLnBrk="0" hangingPunct="1">
        <a:lnSpc>
          <a:spcPct val="90000"/>
        </a:lnSpc>
        <a:spcBef>
          <a:spcPct val="0"/>
        </a:spcBef>
        <a:buNone/>
        <a:defRPr sz="44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2943" indent="-232943" algn="l" defTabSz="931774" rtl="0" eaLnBrk="1" latinLnBrk="0" hangingPunct="1">
        <a:lnSpc>
          <a:spcPct val="90000"/>
        </a:lnSpc>
        <a:spcBef>
          <a:spcPts val="1019"/>
        </a:spcBef>
        <a:buFont typeface="Arial" panose="020B0604020202020204" pitchFamily="34" charset="0"/>
        <a:buChar char="•"/>
        <a:defRPr sz="2853" kern="1200">
          <a:solidFill>
            <a:schemeClr val="tx1"/>
          </a:solidFill>
          <a:latin typeface="+mn-lt"/>
          <a:ea typeface="+mn-ea"/>
          <a:cs typeface="+mn-cs"/>
        </a:defRPr>
      </a:lvl1pPr>
      <a:lvl2pPr marL="698830" indent="-232943" algn="l" defTabSz="931774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446" kern="1200">
          <a:solidFill>
            <a:schemeClr val="tx1"/>
          </a:solidFill>
          <a:latin typeface="+mn-lt"/>
          <a:ea typeface="+mn-ea"/>
          <a:cs typeface="+mn-cs"/>
        </a:defRPr>
      </a:lvl2pPr>
      <a:lvl3pPr marL="1164717" indent="-232943" algn="l" defTabSz="931774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038" kern="1200">
          <a:solidFill>
            <a:schemeClr val="tx1"/>
          </a:solidFill>
          <a:latin typeface="+mn-lt"/>
          <a:ea typeface="+mn-ea"/>
          <a:cs typeface="+mn-cs"/>
        </a:defRPr>
      </a:lvl3pPr>
      <a:lvl4pPr marL="1630604" indent="-232943" algn="l" defTabSz="931774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4" kern="1200">
          <a:solidFill>
            <a:schemeClr val="tx1"/>
          </a:solidFill>
          <a:latin typeface="+mn-lt"/>
          <a:ea typeface="+mn-ea"/>
          <a:cs typeface="+mn-cs"/>
        </a:defRPr>
      </a:lvl4pPr>
      <a:lvl5pPr marL="2096491" indent="-232943" algn="l" defTabSz="931774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4" kern="1200">
          <a:solidFill>
            <a:schemeClr val="tx1"/>
          </a:solidFill>
          <a:latin typeface="+mn-lt"/>
          <a:ea typeface="+mn-ea"/>
          <a:cs typeface="+mn-cs"/>
        </a:defRPr>
      </a:lvl5pPr>
      <a:lvl6pPr marL="2562377" indent="-232943" algn="l" defTabSz="931774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4" kern="1200">
          <a:solidFill>
            <a:schemeClr val="tx1"/>
          </a:solidFill>
          <a:latin typeface="+mn-lt"/>
          <a:ea typeface="+mn-ea"/>
          <a:cs typeface="+mn-cs"/>
        </a:defRPr>
      </a:lvl6pPr>
      <a:lvl7pPr marL="3028264" indent="-232943" algn="l" defTabSz="931774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4" kern="1200">
          <a:solidFill>
            <a:schemeClr val="tx1"/>
          </a:solidFill>
          <a:latin typeface="+mn-lt"/>
          <a:ea typeface="+mn-ea"/>
          <a:cs typeface="+mn-cs"/>
        </a:defRPr>
      </a:lvl7pPr>
      <a:lvl8pPr marL="3494151" indent="-232943" algn="l" defTabSz="931774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4" kern="1200">
          <a:solidFill>
            <a:schemeClr val="tx1"/>
          </a:solidFill>
          <a:latin typeface="+mn-lt"/>
          <a:ea typeface="+mn-ea"/>
          <a:cs typeface="+mn-cs"/>
        </a:defRPr>
      </a:lvl8pPr>
      <a:lvl9pPr marL="3960038" indent="-232943" algn="l" defTabSz="931774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1774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1pPr>
      <a:lvl2pPr marL="465887" algn="l" defTabSz="931774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2pPr>
      <a:lvl3pPr marL="931774" algn="l" defTabSz="931774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3pPr>
      <a:lvl4pPr marL="1397660" algn="l" defTabSz="931774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4pPr>
      <a:lvl5pPr marL="1863547" algn="l" defTabSz="931774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5pPr>
      <a:lvl6pPr marL="2329434" algn="l" defTabSz="931774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6pPr>
      <a:lvl7pPr marL="2795321" algn="l" defTabSz="931774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7pPr>
      <a:lvl8pPr marL="3261208" algn="l" defTabSz="931774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8pPr>
      <a:lvl9pPr marL="3727094" algn="l" defTabSz="931774" rtl="0" eaLnBrk="1" latinLnBrk="0" hangingPunct="1">
        <a:defRPr sz="18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3.png"/><Relationship Id="rId16" Type="http://schemas.openxmlformats.org/officeDocument/2006/relationships/image" Target="../media/image3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image" Target="../media/image25.png"/><Relationship Id="rId19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24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57A1EAD9-9B7B-4DD3-978E-D904929FA2C0}"/>
              </a:ext>
            </a:extLst>
          </p:cNvPr>
          <p:cNvSpPr txBox="1"/>
          <p:nvPr/>
        </p:nvSpPr>
        <p:spPr>
          <a:xfrm>
            <a:off x="228641" y="2712400"/>
            <a:ext cx="103336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Chatbots</a:t>
            </a:r>
            <a:r>
              <a:rPr lang="de-DE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: </a:t>
            </a:r>
          </a:p>
          <a:p>
            <a:pPr algn="r"/>
            <a:r>
              <a:rPr lang="de-DE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Wie neuronale Netze mit Texten rechnen</a:t>
            </a:r>
          </a:p>
          <a:p>
            <a:r>
              <a:rPr lang="de-DE" sz="3600" dirty="0">
                <a:latin typeface="Arial Rounded MT Bold" panose="020F0704030504030204" pitchFamily="34" charset="0"/>
              </a:rPr>
              <a:t>									 									</a:t>
            </a:r>
          </a:p>
        </p:txBody>
      </p:sp>
    </p:spTree>
    <p:extLst>
      <p:ext uri="{BB962C8B-B14F-4D97-AF65-F5344CB8AC3E}">
        <p14:creationId xmlns:p14="http://schemas.microsoft.com/office/powerpoint/2010/main" val="2392185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21">
            <a:extLst>
              <a:ext uri="{FF2B5EF4-FFF2-40B4-BE49-F238E27FC236}">
                <a16:creationId xmlns:a16="http://schemas.microsoft.com/office/drawing/2014/main" id="{2F06043D-E0BC-41C1-998F-6956A491D391}"/>
              </a:ext>
            </a:extLst>
          </p:cNvPr>
          <p:cNvSpPr txBox="1"/>
          <p:nvPr/>
        </p:nvSpPr>
        <p:spPr>
          <a:xfrm>
            <a:off x="131011" y="143845"/>
            <a:ext cx="9073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Online Ressourcen und Demos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9DED2F31-9997-498C-85E0-B0EFD9038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10" y="1017038"/>
            <a:ext cx="9712786" cy="508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spcAft>
                <a:spcPts val="300"/>
              </a:spcAft>
              <a:tabLst>
                <a:tab pos="360363" algn="l"/>
                <a:tab pos="2238375" algn="l"/>
              </a:tabLst>
            </a:pPr>
            <a:r>
              <a:rPr lang="de-DE" altLang="de-DE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Stimmungsanalyse:</a:t>
            </a:r>
          </a:p>
          <a:p>
            <a:pPr lvl="0" defTabSz="914400">
              <a:spcAft>
                <a:spcPts val="300"/>
              </a:spcAft>
              <a:tabLst>
                <a:tab pos="360363" algn="l"/>
                <a:tab pos="2238375" algn="l"/>
              </a:tabLst>
            </a:pPr>
            <a:endParaRPr lang="de-DE" altLang="de-DE" sz="2000">
              <a:solidFill>
                <a:schemeClr val="bg1">
                  <a:lumMod val="95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lvl="0" defTabSz="914400">
              <a:spcAft>
                <a:spcPts val="300"/>
              </a:spcAft>
              <a:tabLst>
                <a:tab pos="360363" algn="l"/>
                <a:tab pos="2238375" algn="l"/>
              </a:tabLst>
            </a:pPr>
            <a:r>
              <a:rPr lang="de-DE" altLang="de-DE" sz="200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de-DE" altLang="de-DE" sz="2000" dirty="0">
              <a:solidFill>
                <a:schemeClr val="bg1">
                  <a:lumMod val="95000"/>
                </a:schemeClr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06DA51A-1520-47F0-AF0A-B811134D86BD}"/>
              </a:ext>
            </a:extLst>
          </p:cNvPr>
          <p:cNvSpPr/>
          <p:nvPr/>
        </p:nvSpPr>
        <p:spPr>
          <a:xfrm>
            <a:off x="131010" y="2269188"/>
            <a:ext cx="4129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https://www.tomedes.com/summary-tool</a:t>
            </a:r>
          </a:p>
        </p:txBody>
      </p:sp>
    </p:spTree>
    <p:extLst>
      <p:ext uri="{BB962C8B-B14F-4D97-AF65-F5344CB8AC3E}">
        <p14:creationId xmlns:p14="http://schemas.microsoft.com/office/powerpoint/2010/main" val="3111768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21">
            <a:extLst>
              <a:ext uri="{FF2B5EF4-FFF2-40B4-BE49-F238E27FC236}">
                <a16:creationId xmlns:a16="http://schemas.microsoft.com/office/drawing/2014/main" id="{2F06043D-E0BC-41C1-998F-6956A491D391}"/>
              </a:ext>
            </a:extLst>
          </p:cNvPr>
          <p:cNvSpPr txBox="1"/>
          <p:nvPr/>
        </p:nvSpPr>
        <p:spPr>
          <a:xfrm>
            <a:off x="131011" y="143845"/>
            <a:ext cx="9073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Über das Unternehmen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85A0641-3257-436D-A3AD-4714AF2AC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799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42FBC6F-94B8-41C3-B69A-D0B485B2D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725" y="3427177"/>
            <a:ext cx="10212311" cy="269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238375" algn="l"/>
              </a:tabLst>
            </a:pPr>
            <a:r>
              <a:rPr kumimoji="0" lang="de-DE" altLang="de-DE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Seit 06/2020: 	Selbständiger Dozent für </a:t>
            </a:r>
            <a:r>
              <a:rPr kumimoji="0" lang="de-DE" altLang="de-DE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Machine</a:t>
            </a:r>
            <a:r>
              <a:rPr kumimoji="0" lang="de-DE" altLang="de-DE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Learning und Deep Learning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238375" algn="l"/>
              </a:tabLst>
            </a:pPr>
            <a:r>
              <a:rPr kumimoji="0" lang="de-DE" altLang="de-DE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2016 – 2020: 	Postdoc am Karlsruher Institut für Technologie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238375" algn="l"/>
              </a:tabLst>
            </a:pPr>
            <a:r>
              <a:rPr kumimoji="0" lang="en-GB" altLang="de-DE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2011 – 2015: 	Promotion und Postdoc an der University of St Andrews, UK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238375" algn="l"/>
              </a:tabLst>
            </a:pPr>
            <a:r>
              <a:rPr kumimoji="0" lang="de-DE" altLang="de-DE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2009 – 2011: 	Masterstudium Photonik an der Hochschule München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238375" algn="l"/>
              </a:tabLst>
            </a:pPr>
            <a:r>
              <a:rPr kumimoji="0" lang="de-DE" altLang="de-DE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2008 – 2010: 	Ingenieur bei der </a:t>
            </a:r>
            <a:r>
              <a:rPr kumimoji="0" lang="de-DE" altLang="de-DE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PNDetector</a:t>
            </a:r>
            <a:r>
              <a:rPr kumimoji="0" lang="de-DE" altLang="de-DE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GmbH in München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238375" algn="l"/>
              </a:tabLst>
            </a:pPr>
            <a:r>
              <a:rPr kumimoji="0" lang="de-DE" altLang="de-DE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2003 – 2007: 	Diplomstudium Allgemeine Physik an der </a:t>
            </a:r>
            <a:r>
              <a:rPr kumimoji="0" lang="de-DE" altLang="de-DE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nta</a:t>
            </a:r>
            <a:r>
              <a:rPr kumimoji="0" lang="de-DE" altLang="de-DE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kumimoji="0" lang="de-DE" altLang="de-DE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Isny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99C0BBE2-ADAA-4CB1-A580-7C8FC2031FA7}"/>
              </a:ext>
            </a:extLst>
          </p:cNvPr>
          <p:cNvSpPr/>
          <p:nvPr/>
        </p:nvSpPr>
        <p:spPr>
          <a:xfrm>
            <a:off x="360072" y="1153681"/>
            <a:ext cx="1554154" cy="932492"/>
          </a:xfrm>
          <a:custGeom>
            <a:avLst/>
            <a:gdLst>
              <a:gd name="connsiteX0" fmla="*/ 0 w 1554154"/>
              <a:gd name="connsiteY0" fmla="*/ 0 h 932492"/>
              <a:gd name="connsiteX1" fmla="*/ 1554154 w 1554154"/>
              <a:gd name="connsiteY1" fmla="*/ 0 h 932492"/>
              <a:gd name="connsiteX2" fmla="*/ 1554154 w 1554154"/>
              <a:gd name="connsiteY2" fmla="*/ 932492 h 932492"/>
              <a:gd name="connsiteX3" fmla="*/ 0 w 1554154"/>
              <a:gd name="connsiteY3" fmla="*/ 932492 h 932492"/>
              <a:gd name="connsiteX4" fmla="*/ 0 w 1554154"/>
              <a:gd name="connsiteY4" fmla="*/ 0 h 93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154" h="932492">
                <a:moveTo>
                  <a:pt x="0" y="0"/>
                </a:moveTo>
                <a:lnTo>
                  <a:pt x="1554154" y="0"/>
                </a:lnTo>
                <a:lnTo>
                  <a:pt x="1554154" y="932492"/>
                </a:lnTo>
                <a:lnTo>
                  <a:pt x="0" y="932492"/>
                </a:lnTo>
                <a:lnTo>
                  <a:pt x="0" y="0"/>
                </a:lnTo>
                <a:close/>
              </a:path>
            </a:pathLst>
          </a:custGeom>
          <a:solidFill>
            <a:srgbClr val="0A141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400" kern="1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Strukturen in Daten erkennen und Zusammenhänge visualisieren</a:t>
            </a:r>
            <a:endParaRPr lang="de-DE" sz="1400" kern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3931D1CD-7D97-414B-9EB6-8097672AE768}"/>
              </a:ext>
            </a:extLst>
          </p:cNvPr>
          <p:cNvSpPr/>
          <p:nvPr/>
        </p:nvSpPr>
        <p:spPr>
          <a:xfrm>
            <a:off x="2069641" y="1153681"/>
            <a:ext cx="1554154" cy="932492"/>
          </a:xfrm>
          <a:custGeom>
            <a:avLst/>
            <a:gdLst>
              <a:gd name="connsiteX0" fmla="*/ 0 w 1554154"/>
              <a:gd name="connsiteY0" fmla="*/ 0 h 932492"/>
              <a:gd name="connsiteX1" fmla="*/ 1554154 w 1554154"/>
              <a:gd name="connsiteY1" fmla="*/ 0 h 932492"/>
              <a:gd name="connsiteX2" fmla="*/ 1554154 w 1554154"/>
              <a:gd name="connsiteY2" fmla="*/ 932492 h 932492"/>
              <a:gd name="connsiteX3" fmla="*/ 0 w 1554154"/>
              <a:gd name="connsiteY3" fmla="*/ 932492 h 932492"/>
              <a:gd name="connsiteX4" fmla="*/ 0 w 1554154"/>
              <a:gd name="connsiteY4" fmla="*/ 0 h 93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154" h="932492">
                <a:moveTo>
                  <a:pt x="0" y="0"/>
                </a:moveTo>
                <a:lnTo>
                  <a:pt x="1554154" y="0"/>
                </a:lnTo>
                <a:lnTo>
                  <a:pt x="1554154" y="932492"/>
                </a:lnTo>
                <a:lnTo>
                  <a:pt x="0" y="932492"/>
                </a:lnTo>
                <a:lnTo>
                  <a:pt x="0" y="0"/>
                </a:lnTo>
                <a:close/>
              </a:path>
            </a:pathLst>
          </a:custGeom>
          <a:solidFill>
            <a:srgbClr val="0A141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400" kern="1200" dirty="0">
                <a:solidFill>
                  <a:schemeClr val="bg1">
                    <a:lumMod val="95000"/>
                  </a:schemeClr>
                </a:solidFill>
              </a:rPr>
              <a:t>Kundenspezifische Angebote auswählen</a:t>
            </a:r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731A5969-22EB-4678-97B3-9DB81F706802}"/>
              </a:ext>
            </a:extLst>
          </p:cNvPr>
          <p:cNvSpPr/>
          <p:nvPr/>
        </p:nvSpPr>
        <p:spPr>
          <a:xfrm>
            <a:off x="3779211" y="1153681"/>
            <a:ext cx="1554154" cy="932492"/>
          </a:xfrm>
          <a:custGeom>
            <a:avLst/>
            <a:gdLst>
              <a:gd name="connsiteX0" fmla="*/ 0 w 1554154"/>
              <a:gd name="connsiteY0" fmla="*/ 0 h 932492"/>
              <a:gd name="connsiteX1" fmla="*/ 1554154 w 1554154"/>
              <a:gd name="connsiteY1" fmla="*/ 0 h 932492"/>
              <a:gd name="connsiteX2" fmla="*/ 1554154 w 1554154"/>
              <a:gd name="connsiteY2" fmla="*/ 932492 h 932492"/>
              <a:gd name="connsiteX3" fmla="*/ 0 w 1554154"/>
              <a:gd name="connsiteY3" fmla="*/ 932492 h 932492"/>
              <a:gd name="connsiteX4" fmla="*/ 0 w 1554154"/>
              <a:gd name="connsiteY4" fmla="*/ 0 h 93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154" h="932492">
                <a:moveTo>
                  <a:pt x="0" y="0"/>
                </a:moveTo>
                <a:lnTo>
                  <a:pt x="1554154" y="0"/>
                </a:lnTo>
                <a:lnTo>
                  <a:pt x="1554154" y="932492"/>
                </a:lnTo>
                <a:lnTo>
                  <a:pt x="0" y="932492"/>
                </a:lnTo>
                <a:lnTo>
                  <a:pt x="0" y="0"/>
                </a:lnTo>
                <a:close/>
              </a:path>
            </a:pathLst>
          </a:custGeom>
          <a:solidFill>
            <a:srgbClr val="0A141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400" kern="1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Bilder klassifizieren und Objekte lokalisieren</a:t>
            </a:r>
            <a:endParaRPr lang="de-DE" sz="1400" kern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21796873-55DC-400A-897C-D24AC7858EA2}"/>
              </a:ext>
            </a:extLst>
          </p:cNvPr>
          <p:cNvSpPr/>
          <p:nvPr/>
        </p:nvSpPr>
        <p:spPr>
          <a:xfrm>
            <a:off x="5488780" y="1153681"/>
            <a:ext cx="1554154" cy="932492"/>
          </a:xfrm>
          <a:custGeom>
            <a:avLst/>
            <a:gdLst>
              <a:gd name="connsiteX0" fmla="*/ 0 w 1554154"/>
              <a:gd name="connsiteY0" fmla="*/ 0 h 932492"/>
              <a:gd name="connsiteX1" fmla="*/ 1554154 w 1554154"/>
              <a:gd name="connsiteY1" fmla="*/ 0 h 932492"/>
              <a:gd name="connsiteX2" fmla="*/ 1554154 w 1554154"/>
              <a:gd name="connsiteY2" fmla="*/ 932492 h 932492"/>
              <a:gd name="connsiteX3" fmla="*/ 0 w 1554154"/>
              <a:gd name="connsiteY3" fmla="*/ 932492 h 932492"/>
              <a:gd name="connsiteX4" fmla="*/ 0 w 1554154"/>
              <a:gd name="connsiteY4" fmla="*/ 0 h 93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154" h="932492">
                <a:moveTo>
                  <a:pt x="0" y="0"/>
                </a:moveTo>
                <a:lnTo>
                  <a:pt x="1554154" y="0"/>
                </a:lnTo>
                <a:lnTo>
                  <a:pt x="1554154" y="932492"/>
                </a:lnTo>
                <a:lnTo>
                  <a:pt x="0" y="932492"/>
                </a:lnTo>
                <a:lnTo>
                  <a:pt x="0" y="0"/>
                </a:lnTo>
                <a:close/>
              </a:path>
            </a:pathLst>
          </a:custGeom>
          <a:solidFill>
            <a:srgbClr val="0A141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400" kern="1200" dirty="0">
                <a:solidFill>
                  <a:schemeClr val="bg1">
                    <a:lumMod val="95000"/>
                  </a:schemeClr>
                </a:solidFill>
              </a:rPr>
              <a:t>Punktwolken analysieren und 3D-Objekte erkennen</a:t>
            </a:r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A946A4AC-CD94-48E2-9C23-8A4956F44487}"/>
              </a:ext>
            </a:extLst>
          </p:cNvPr>
          <p:cNvSpPr/>
          <p:nvPr/>
        </p:nvSpPr>
        <p:spPr>
          <a:xfrm>
            <a:off x="7204504" y="1153681"/>
            <a:ext cx="1554154" cy="932492"/>
          </a:xfrm>
          <a:custGeom>
            <a:avLst/>
            <a:gdLst>
              <a:gd name="connsiteX0" fmla="*/ 0 w 1554154"/>
              <a:gd name="connsiteY0" fmla="*/ 0 h 932492"/>
              <a:gd name="connsiteX1" fmla="*/ 1554154 w 1554154"/>
              <a:gd name="connsiteY1" fmla="*/ 0 h 932492"/>
              <a:gd name="connsiteX2" fmla="*/ 1554154 w 1554154"/>
              <a:gd name="connsiteY2" fmla="*/ 932492 h 932492"/>
              <a:gd name="connsiteX3" fmla="*/ 0 w 1554154"/>
              <a:gd name="connsiteY3" fmla="*/ 932492 h 932492"/>
              <a:gd name="connsiteX4" fmla="*/ 0 w 1554154"/>
              <a:gd name="connsiteY4" fmla="*/ 0 h 93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154" h="932492">
                <a:moveTo>
                  <a:pt x="0" y="0"/>
                </a:moveTo>
                <a:lnTo>
                  <a:pt x="1554154" y="0"/>
                </a:lnTo>
                <a:lnTo>
                  <a:pt x="1554154" y="932492"/>
                </a:lnTo>
                <a:lnTo>
                  <a:pt x="0" y="932492"/>
                </a:lnTo>
                <a:lnTo>
                  <a:pt x="0" y="0"/>
                </a:lnTo>
                <a:close/>
              </a:path>
            </a:pathLst>
          </a:custGeom>
          <a:solidFill>
            <a:srgbClr val="0A141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400" kern="1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Videos Bewegungen analysieren</a:t>
            </a:r>
            <a:endParaRPr lang="de-DE" sz="1400" kern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A3F96BA2-6714-4127-BD21-4D5397DA96B8}"/>
              </a:ext>
            </a:extLst>
          </p:cNvPr>
          <p:cNvSpPr/>
          <p:nvPr/>
        </p:nvSpPr>
        <p:spPr>
          <a:xfrm>
            <a:off x="8907919" y="1153681"/>
            <a:ext cx="1554154" cy="932492"/>
          </a:xfrm>
          <a:custGeom>
            <a:avLst/>
            <a:gdLst>
              <a:gd name="connsiteX0" fmla="*/ 0 w 1554154"/>
              <a:gd name="connsiteY0" fmla="*/ 0 h 932492"/>
              <a:gd name="connsiteX1" fmla="*/ 1554154 w 1554154"/>
              <a:gd name="connsiteY1" fmla="*/ 0 h 932492"/>
              <a:gd name="connsiteX2" fmla="*/ 1554154 w 1554154"/>
              <a:gd name="connsiteY2" fmla="*/ 932492 h 932492"/>
              <a:gd name="connsiteX3" fmla="*/ 0 w 1554154"/>
              <a:gd name="connsiteY3" fmla="*/ 932492 h 932492"/>
              <a:gd name="connsiteX4" fmla="*/ 0 w 1554154"/>
              <a:gd name="connsiteY4" fmla="*/ 0 h 93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154" h="932492">
                <a:moveTo>
                  <a:pt x="0" y="0"/>
                </a:moveTo>
                <a:lnTo>
                  <a:pt x="1554154" y="0"/>
                </a:lnTo>
                <a:lnTo>
                  <a:pt x="1554154" y="932492"/>
                </a:lnTo>
                <a:lnTo>
                  <a:pt x="0" y="932492"/>
                </a:lnTo>
                <a:lnTo>
                  <a:pt x="0" y="0"/>
                </a:lnTo>
                <a:close/>
              </a:path>
            </a:pathLst>
          </a:custGeom>
          <a:solidFill>
            <a:srgbClr val="0A141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400" kern="1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Zeitreihen fortsetzen</a:t>
            </a:r>
            <a:endParaRPr lang="de-DE" sz="1400" kern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D80E9801-C511-44DE-B0CF-0EB6635DC690}"/>
              </a:ext>
            </a:extLst>
          </p:cNvPr>
          <p:cNvSpPr/>
          <p:nvPr/>
        </p:nvSpPr>
        <p:spPr>
          <a:xfrm>
            <a:off x="360072" y="2256093"/>
            <a:ext cx="1554154" cy="932492"/>
          </a:xfrm>
          <a:custGeom>
            <a:avLst/>
            <a:gdLst>
              <a:gd name="connsiteX0" fmla="*/ 0 w 1554154"/>
              <a:gd name="connsiteY0" fmla="*/ 0 h 932492"/>
              <a:gd name="connsiteX1" fmla="*/ 1554154 w 1554154"/>
              <a:gd name="connsiteY1" fmla="*/ 0 h 932492"/>
              <a:gd name="connsiteX2" fmla="*/ 1554154 w 1554154"/>
              <a:gd name="connsiteY2" fmla="*/ 932492 h 932492"/>
              <a:gd name="connsiteX3" fmla="*/ 0 w 1554154"/>
              <a:gd name="connsiteY3" fmla="*/ 932492 h 932492"/>
              <a:gd name="connsiteX4" fmla="*/ 0 w 1554154"/>
              <a:gd name="connsiteY4" fmla="*/ 0 h 93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154" h="932492">
                <a:moveTo>
                  <a:pt x="0" y="0"/>
                </a:moveTo>
                <a:lnTo>
                  <a:pt x="1554154" y="0"/>
                </a:lnTo>
                <a:lnTo>
                  <a:pt x="1554154" y="932492"/>
                </a:lnTo>
                <a:lnTo>
                  <a:pt x="0" y="932492"/>
                </a:lnTo>
                <a:lnTo>
                  <a:pt x="0" y="0"/>
                </a:lnTo>
                <a:close/>
              </a:path>
            </a:pathLst>
          </a:custGeom>
          <a:solidFill>
            <a:srgbClr val="0A141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400" kern="1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Sensordaten analysieren und Geräteausfälle prognostizieren</a:t>
            </a:r>
            <a:endParaRPr lang="de-DE" sz="1400" kern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1447C94E-155B-4F3E-903E-8B53FA41EA7D}"/>
              </a:ext>
            </a:extLst>
          </p:cNvPr>
          <p:cNvSpPr/>
          <p:nvPr/>
        </p:nvSpPr>
        <p:spPr>
          <a:xfrm>
            <a:off x="2069641" y="2256093"/>
            <a:ext cx="1554154" cy="932492"/>
          </a:xfrm>
          <a:custGeom>
            <a:avLst/>
            <a:gdLst>
              <a:gd name="connsiteX0" fmla="*/ 0 w 1554154"/>
              <a:gd name="connsiteY0" fmla="*/ 0 h 932492"/>
              <a:gd name="connsiteX1" fmla="*/ 1554154 w 1554154"/>
              <a:gd name="connsiteY1" fmla="*/ 0 h 932492"/>
              <a:gd name="connsiteX2" fmla="*/ 1554154 w 1554154"/>
              <a:gd name="connsiteY2" fmla="*/ 932492 h 932492"/>
              <a:gd name="connsiteX3" fmla="*/ 0 w 1554154"/>
              <a:gd name="connsiteY3" fmla="*/ 932492 h 932492"/>
              <a:gd name="connsiteX4" fmla="*/ 0 w 1554154"/>
              <a:gd name="connsiteY4" fmla="*/ 0 h 93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154" h="932492">
                <a:moveTo>
                  <a:pt x="0" y="0"/>
                </a:moveTo>
                <a:lnTo>
                  <a:pt x="1554154" y="0"/>
                </a:lnTo>
                <a:lnTo>
                  <a:pt x="1554154" y="932492"/>
                </a:lnTo>
                <a:lnTo>
                  <a:pt x="0" y="932492"/>
                </a:lnTo>
                <a:lnTo>
                  <a:pt x="0" y="0"/>
                </a:lnTo>
                <a:close/>
              </a:path>
            </a:pathLst>
          </a:custGeom>
          <a:solidFill>
            <a:srgbClr val="0A141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400" kern="1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Prognosen mit Bayes'schen neuronalen Netzen statistisch bewerten</a:t>
            </a:r>
            <a:endParaRPr lang="de-DE" sz="1400" kern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62BC0A5E-D95D-4819-9A91-E0B9A729068E}"/>
              </a:ext>
            </a:extLst>
          </p:cNvPr>
          <p:cNvSpPr/>
          <p:nvPr/>
        </p:nvSpPr>
        <p:spPr>
          <a:xfrm>
            <a:off x="3779211" y="2256093"/>
            <a:ext cx="1554154" cy="932492"/>
          </a:xfrm>
          <a:custGeom>
            <a:avLst/>
            <a:gdLst>
              <a:gd name="connsiteX0" fmla="*/ 0 w 1554154"/>
              <a:gd name="connsiteY0" fmla="*/ 0 h 932492"/>
              <a:gd name="connsiteX1" fmla="*/ 1554154 w 1554154"/>
              <a:gd name="connsiteY1" fmla="*/ 0 h 932492"/>
              <a:gd name="connsiteX2" fmla="*/ 1554154 w 1554154"/>
              <a:gd name="connsiteY2" fmla="*/ 932492 h 932492"/>
              <a:gd name="connsiteX3" fmla="*/ 0 w 1554154"/>
              <a:gd name="connsiteY3" fmla="*/ 932492 h 932492"/>
              <a:gd name="connsiteX4" fmla="*/ 0 w 1554154"/>
              <a:gd name="connsiteY4" fmla="*/ 0 h 93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154" h="932492">
                <a:moveTo>
                  <a:pt x="0" y="0"/>
                </a:moveTo>
                <a:lnTo>
                  <a:pt x="1554154" y="0"/>
                </a:lnTo>
                <a:lnTo>
                  <a:pt x="1554154" y="932492"/>
                </a:lnTo>
                <a:lnTo>
                  <a:pt x="0" y="932492"/>
                </a:lnTo>
                <a:lnTo>
                  <a:pt x="0" y="0"/>
                </a:lnTo>
                <a:close/>
              </a:path>
            </a:pathLst>
          </a:custGeom>
          <a:solidFill>
            <a:srgbClr val="0A141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400" kern="1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Texte übersetzen und zusammenfassen </a:t>
            </a:r>
            <a:endParaRPr lang="de-DE" sz="1400" kern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3135E9B3-61AE-4769-A46D-2B09CF374ADD}"/>
              </a:ext>
            </a:extLst>
          </p:cNvPr>
          <p:cNvSpPr/>
          <p:nvPr/>
        </p:nvSpPr>
        <p:spPr>
          <a:xfrm>
            <a:off x="5488780" y="2256093"/>
            <a:ext cx="1554154" cy="932492"/>
          </a:xfrm>
          <a:custGeom>
            <a:avLst/>
            <a:gdLst>
              <a:gd name="connsiteX0" fmla="*/ 0 w 1554154"/>
              <a:gd name="connsiteY0" fmla="*/ 0 h 932492"/>
              <a:gd name="connsiteX1" fmla="*/ 1554154 w 1554154"/>
              <a:gd name="connsiteY1" fmla="*/ 0 h 932492"/>
              <a:gd name="connsiteX2" fmla="*/ 1554154 w 1554154"/>
              <a:gd name="connsiteY2" fmla="*/ 932492 h 932492"/>
              <a:gd name="connsiteX3" fmla="*/ 0 w 1554154"/>
              <a:gd name="connsiteY3" fmla="*/ 932492 h 932492"/>
              <a:gd name="connsiteX4" fmla="*/ 0 w 1554154"/>
              <a:gd name="connsiteY4" fmla="*/ 0 h 93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154" h="932492">
                <a:moveTo>
                  <a:pt x="0" y="0"/>
                </a:moveTo>
                <a:lnTo>
                  <a:pt x="1554154" y="0"/>
                </a:lnTo>
                <a:lnTo>
                  <a:pt x="1554154" y="932492"/>
                </a:lnTo>
                <a:lnTo>
                  <a:pt x="0" y="932492"/>
                </a:lnTo>
                <a:lnTo>
                  <a:pt x="0" y="0"/>
                </a:lnTo>
                <a:close/>
              </a:path>
            </a:pathLst>
          </a:custGeom>
          <a:solidFill>
            <a:srgbClr val="0A141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400" kern="1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Sprachmodelle durch Transfer Learning anwenden</a:t>
            </a:r>
            <a:endParaRPr lang="de-DE" sz="1400" kern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9CBEEB95-CAB9-423D-B3B8-0DA03BF945A4}"/>
              </a:ext>
            </a:extLst>
          </p:cNvPr>
          <p:cNvSpPr/>
          <p:nvPr/>
        </p:nvSpPr>
        <p:spPr>
          <a:xfrm>
            <a:off x="7198350" y="2256093"/>
            <a:ext cx="1554154" cy="932492"/>
          </a:xfrm>
          <a:custGeom>
            <a:avLst/>
            <a:gdLst>
              <a:gd name="connsiteX0" fmla="*/ 0 w 1554154"/>
              <a:gd name="connsiteY0" fmla="*/ 0 h 932492"/>
              <a:gd name="connsiteX1" fmla="*/ 1554154 w 1554154"/>
              <a:gd name="connsiteY1" fmla="*/ 0 h 932492"/>
              <a:gd name="connsiteX2" fmla="*/ 1554154 w 1554154"/>
              <a:gd name="connsiteY2" fmla="*/ 932492 h 932492"/>
              <a:gd name="connsiteX3" fmla="*/ 0 w 1554154"/>
              <a:gd name="connsiteY3" fmla="*/ 932492 h 932492"/>
              <a:gd name="connsiteX4" fmla="*/ 0 w 1554154"/>
              <a:gd name="connsiteY4" fmla="*/ 0 h 93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154" h="932492">
                <a:moveTo>
                  <a:pt x="0" y="0"/>
                </a:moveTo>
                <a:lnTo>
                  <a:pt x="1554154" y="0"/>
                </a:lnTo>
                <a:lnTo>
                  <a:pt x="1554154" y="932492"/>
                </a:lnTo>
                <a:lnTo>
                  <a:pt x="0" y="932492"/>
                </a:lnTo>
                <a:lnTo>
                  <a:pt x="0" y="0"/>
                </a:lnTo>
                <a:close/>
              </a:path>
            </a:pathLst>
          </a:custGeom>
          <a:solidFill>
            <a:srgbClr val="0A141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400" kern="1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Dynamische Systeme mit Reinforcement Learning steuern</a:t>
            </a:r>
            <a:endParaRPr lang="de-DE" sz="1400" kern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11F088CE-3F37-4E47-8BAB-90AB8079505D}"/>
              </a:ext>
            </a:extLst>
          </p:cNvPr>
          <p:cNvSpPr/>
          <p:nvPr/>
        </p:nvSpPr>
        <p:spPr>
          <a:xfrm>
            <a:off x="8909152" y="2256093"/>
            <a:ext cx="1554154" cy="932492"/>
          </a:xfrm>
          <a:custGeom>
            <a:avLst/>
            <a:gdLst>
              <a:gd name="connsiteX0" fmla="*/ 0 w 1554154"/>
              <a:gd name="connsiteY0" fmla="*/ 0 h 932492"/>
              <a:gd name="connsiteX1" fmla="*/ 1554154 w 1554154"/>
              <a:gd name="connsiteY1" fmla="*/ 0 h 932492"/>
              <a:gd name="connsiteX2" fmla="*/ 1554154 w 1554154"/>
              <a:gd name="connsiteY2" fmla="*/ 932492 h 932492"/>
              <a:gd name="connsiteX3" fmla="*/ 0 w 1554154"/>
              <a:gd name="connsiteY3" fmla="*/ 932492 h 932492"/>
              <a:gd name="connsiteX4" fmla="*/ 0 w 1554154"/>
              <a:gd name="connsiteY4" fmla="*/ 0 h 93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154" h="932492">
                <a:moveTo>
                  <a:pt x="0" y="0"/>
                </a:moveTo>
                <a:lnTo>
                  <a:pt x="1554154" y="0"/>
                </a:lnTo>
                <a:lnTo>
                  <a:pt x="1554154" y="932492"/>
                </a:lnTo>
                <a:lnTo>
                  <a:pt x="0" y="932492"/>
                </a:lnTo>
                <a:lnTo>
                  <a:pt x="0" y="0"/>
                </a:lnTo>
                <a:close/>
              </a:path>
            </a:pathLst>
          </a:custGeom>
          <a:solidFill>
            <a:srgbClr val="15354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400" kern="1200" dirty="0">
                <a:solidFill>
                  <a:schemeClr val="bg1">
                    <a:lumMod val="95000"/>
                  </a:schemeClr>
                </a:solidFill>
              </a:rPr>
              <a:t>Und hier ist Raum für Ihr individuelles Projekt</a:t>
            </a:r>
          </a:p>
        </p:txBody>
      </p:sp>
    </p:spTree>
    <p:extLst>
      <p:ext uri="{BB962C8B-B14F-4D97-AF65-F5344CB8AC3E}">
        <p14:creationId xmlns:p14="http://schemas.microsoft.com/office/powerpoint/2010/main" val="3288424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21">
            <a:extLst>
              <a:ext uri="{FF2B5EF4-FFF2-40B4-BE49-F238E27FC236}">
                <a16:creationId xmlns:a16="http://schemas.microsoft.com/office/drawing/2014/main" id="{2F06043D-E0BC-41C1-998F-6956A491D391}"/>
              </a:ext>
            </a:extLst>
          </p:cNvPr>
          <p:cNvSpPr txBox="1"/>
          <p:nvPr/>
        </p:nvSpPr>
        <p:spPr>
          <a:xfrm>
            <a:off x="131011" y="143845"/>
            <a:ext cx="9073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Intro: </a:t>
            </a:r>
            <a:r>
              <a:rPr lang="de-DE" sz="32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Machine</a:t>
            </a:r>
            <a:r>
              <a:rPr lang="de-DE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Learning 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83736ED2-7C55-4EB4-B8C5-DA0D1DE3373F}"/>
              </a:ext>
            </a:extLst>
          </p:cNvPr>
          <p:cNvCxnSpPr>
            <a:cxnSpLocks/>
          </p:cNvCxnSpPr>
          <p:nvPr/>
        </p:nvCxnSpPr>
        <p:spPr>
          <a:xfrm flipH="1">
            <a:off x="1483876" y="5426058"/>
            <a:ext cx="653796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1A1C085F-D9F0-4DB0-AD24-DDB0E8DB873B}"/>
              </a:ext>
            </a:extLst>
          </p:cNvPr>
          <p:cNvCxnSpPr>
            <a:cxnSpLocks/>
          </p:cNvCxnSpPr>
          <p:nvPr/>
        </p:nvCxnSpPr>
        <p:spPr>
          <a:xfrm>
            <a:off x="1483876" y="1143618"/>
            <a:ext cx="0" cy="428244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headEnd type="triangl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44FC56B4-CC87-46A5-9A08-C1BD7D28877F}"/>
              </a:ext>
            </a:extLst>
          </p:cNvPr>
          <p:cNvSpPr/>
          <p:nvPr/>
        </p:nvSpPr>
        <p:spPr>
          <a:xfrm>
            <a:off x="2215134" y="4850092"/>
            <a:ext cx="259074" cy="274301"/>
          </a:xfrm>
          <a:prstGeom prst="ellipse">
            <a:avLst/>
          </a:prstGeom>
          <a:gradFill flip="none" rotWithShape="1">
            <a:gsLst>
              <a:gs pos="8000">
                <a:srgbClr val="80A1D6"/>
              </a:gs>
              <a:gs pos="47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3422D29-9ACC-473C-81DF-BB40D3E14221}"/>
              </a:ext>
            </a:extLst>
          </p:cNvPr>
          <p:cNvCxnSpPr/>
          <p:nvPr/>
        </p:nvCxnSpPr>
        <p:spPr>
          <a:xfrm>
            <a:off x="2139196" y="5426058"/>
            <a:ext cx="0" cy="19812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6C53819-E8B5-41A2-9D5D-5E7749DB97FD}"/>
              </a:ext>
            </a:extLst>
          </p:cNvPr>
          <p:cNvCxnSpPr/>
          <p:nvPr/>
        </p:nvCxnSpPr>
        <p:spPr>
          <a:xfrm>
            <a:off x="3251716" y="5426058"/>
            <a:ext cx="0" cy="19812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D05C63C7-6D6D-4CBA-8C84-3FA2A13F9269}"/>
              </a:ext>
            </a:extLst>
          </p:cNvPr>
          <p:cNvCxnSpPr/>
          <p:nvPr/>
        </p:nvCxnSpPr>
        <p:spPr>
          <a:xfrm>
            <a:off x="4364235" y="5426058"/>
            <a:ext cx="0" cy="19812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C8AD6DA0-E8D3-4CD6-B724-1908AFAD89F5}"/>
              </a:ext>
            </a:extLst>
          </p:cNvPr>
          <p:cNvCxnSpPr/>
          <p:nvPr/>
        </p:nvCxnSpPr>
        <p:spPr>
          <a:xfrm>
            <a:off x="5476754" y="5426058"/>
            <a:ext cx="0" cy="19812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3CF22787-6D0A-439D-A839-A442D39A1E30}"/>
              </a:ext>
            </a:extLst>
          </p:cNvPr>
          <p:cNvCxnSpPr/>
          <p:nvPr/>
        </p:nvCxnSpPr>
        <p:spPr>
          <a:xfrm>
            <a:off x="6589273" y="5426058"/>
            <a:ext cx="0" cy="19812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15E1E64-691B-4450-8086-F87905E7777F}"/>
              </a:ext>
            </a:extLst>
          </p:cNvPr>
          <p:cNvCxnSpPr/>
          <p:nvPr/>
        </p:nvCxnSpPr>
        <p:spPr>
          <a:xfrm rot="16200000">
            <a:off x="1377197" y="4715433"/>
            <a:ext cx="0" cy="19812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108FDE66-3580-40A3-803B-7B7D6F57449D}"/>
              </a:ext>
            </a:extLst>
          </p:cNvPr>
          <p:cNvCxnSpPr/>
          <p:nvPr/>
        </p:nvCxnSpPr>
        <p:spPr>
          <a:xfrm rot="16200000">
            <a:off x="1377197" y="3602914"/>
            <a:ext cx="0" cy="19812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21E7979F-A699-4937-A1B4-0B2922F98431}"/>
              </a:ext>
            </a:extLst>
          </p:cNvPr>
          <p:cNvCxnSpPr/>
          <p:nvPr/>
        </p:nvCxnSpPr>
        <p:spPr>
          <a:xfrm rot="16200000">
            <a:off x="1377197" y="2490395"/>
            <a:ext cx="0" cy="19812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2ECB1757-335E-46D6-B2F4-B8D545FE25A7}"/>
              </a:ext>
            </a:extLst>
          </p:cNvPr>
          <p:cNvCxnSpPr/>
          <p:nvPr/>
        </p:nvCxnSpPr>
        <p:spPr>
          <a:xfrm rot="16200000">
            <a:off x="1377197" y="1377876"/>
            <a:ext cx="0" cy="19812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8CFE5289-CD42-4CAF-8AB0-3D995E5AD522}"/>
              </a:ext>
            </a:extLst>
          </p:cNvPr>
          <p:cNvSpPr txBox="1"/>
          <p:nvPr/>
        </p:nvSpPr>
        <p:spPr>
          <a:xfrm>
            <a:off x="1925836" y="5624178"/>
            <a:ext cx="627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58875" algn="l"/>
                <a:tab pos="2239963" algn="l"/>
                <a:tab pos="3413125" algn="l"/>
                <a:tab pos="4479925" algn="l"/>
                <a:tab pos="5562600" algn="l"/>
              </a:tabLst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10	30	50	70	90	110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058F0473-5015-4096-A1A2-EBB1FB7F105D}"/>
              </a:ext>
            </a:extLst>
          </p:cNvPr>
          <p:cNvCxnSpPr/>
          <p:nvPr/>
        </p:nvCxnSpPr>
        <p:spPr>
          <a:xfrm>
            <a:off x="7717033" y="5426058"/>
            <a:ext cx="0" cy="19812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F2A74DFB-904C-451A-8402-4D39718532E7}"/>
              </a:ext>
            </a:extLst>
          </p:cNvPr>
          <p:cNvSpPr txBox="1"/>
          <p:nvPr/>
        </p:nvSpPr>
        <p:spPr>
          <a:xfrm>
            <a:off x="744032" y="4617911"/>
            <a:ext cx="72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100k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174BB01-C104-488B-94DE-BC27C556437D}"/>
              </a:ext>
            </a:extLst>
          </p:cNvPr>
          <p:cNvSpPr txBox="1"/>
          <p:nvPr/>
        </p:nvSpPr>
        <p:spPr>
          <a:xfrm>
            <a:off x="744032" y="3486828"/>
            <a:ext cx="72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200k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8B6BB70-128C-4089-A860-DA1DD24E84C4}"/>
              </a:ext>
            </a:extLst>
          </p:cNvPr>
          <p:cNvSpPr txBox="1"/>
          <p:nvPr/>
        </p:nvSpPr>
        <p:spPr>
          <a:xfrm>
            <a:off x="744032" y="2409817"/>
            <a:ext cx="72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300k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5075E0C-69BC-4C23-9988-6A033015269F}"/>
              </a:ext>
            </a:extLst>
          </p:cNvPr>
          <p:cNvSpPr txBox="1"/>
          <p:nvPr/>
        </p:nvSpPr>
        <p:spPr>
          <a:xfrm>
            <a:off x="744032" y="1286269"/>
            <a:ext cx="72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400k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67ABBCC-0E11-4F34-A325-7101E7D38E61}"/>
              </a:ext>
            </a:extLst>
          </p:cNvPr>
          <p:cNvSpPr txBox="1"/>
          <p:nvPr/>
        </p:nvSpPr>
        <p:spPr>
          <a:xfrm>
            <a:off x="3521538" y="5947770"/>
            <a:ext cx="3213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>
                    <a:lumMod val="95000"/>
                  </a:schemeClr>
                </a:solidFill>
              </a:rPr>
              <a:t>Wohnungsgröße (qm)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0D1A5A6-0D5E-4CC5-A29F-260BD729AC9A}"/>
              </a:ext>
            </a:extLst>
          </p:cNvPr>
          <p:cNvSpPr txBox="1"/>
          <p:nvPr/>
        </p:nvSpPr>
        <p:spPr>
          <a:xfrm rot="16200000">
            <a:off x="-641638" y="2732172"/>
            <a:ext cx="2030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>
                    <a:lumMod val="95000"/>
                  </a:schemeClr>
                </a:solidFill>
              </a:rPr>
              <a:t>Kaufpreis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 (€)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BA9A66A-9D26-471E-966A-21BAA85FD0A9}"/>
              </a:ext>
            </a:extLst>
          </p:cNvPr>
          <p:cNvSpPr/>
          <p:nvPr/>
        </p:nvSpPr>
        <p:spPr>
          <a:xfrm>
            <a:off x="7457959" y="1319512"/>
            <a:ext cx="259074" cy="274301"/>
          </a:xfrm>
          <a:prstGeom prst="ellipse">
            <a:avLst/>
          </a:prstGeom>
          <a:gradFill flip="none" rotWithShape="1">
            <a:gsLst>
              <a:gs pos="8000">
                <a:srgbClr val="80A1D6"/>
              </a:gs>
              <a:gs pos="47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632E4CFC-3258-4442-A9FF-4ED5846E5019}"/>
              </a:ext>
            </a:extLst>
          </p:cNvPr>
          <p:cNvSpPr/>
          <p:nvPr/>
        </p:nvSpPr>
        <p:spPr>
          <a:xfrm>
            <a:off x="5819195" y="2200572"/>
            <a:ext cx="259074" cy="274301"/>
          </a:xfrm>
          <a:prstGeom prst="ellipse">
            <a:avLst/>
          </a:prstGeom>
          <a:gradFill flip="none" rotWithShape="1">
            <a:gsLst>
              <a:gs pos="8000">
                <a:srgbClr val="80A1D6"/>
              </a:gs>
              <a:gs pos="47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11CCF2EA-CFF7-4710-8C31-7B32EAAA862F}"/>
              </a:ext>
            </a:extLst>
          </p:cNvPr>
          <p:cNvSpPr/>
          <p:nvPr/>
        </p:nvSpPr>
        <p:spPr>
          <a:xfrm>
            <a:off x="6328175" y="1933250"/>
            <a:ext cx="259074" cy="274301"/>
          </a:xfrm>
          <a:prstGeom prst="ellipse">
            <a:avLst/>
          </a:prstGeom>
          <a:gradFill flip="none" rotWithShape="1">
            <a:gsLst>
              <a:gs pos="8000">
                <a:srgbClr val="80A1D6"/>
              </a:gs>
              <a:gs pos="47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AECED065-4AF2-4F22-9D29-98FE0D98F1FC}"/>
              </a:ext>
            </a:extLst>
          </p:cNvPr>
          <p:cNvSpPr/>
          <p:nvPr/>
        </p:nvSpPr>
        <p:spPr>
          <a:xfrm>
            <a:off x="6065053" y="2589455"/>
            <a:ext cx="259074" cy="274301"/>
          </a:xfrm>
          <a:prstGeom prst="ellipse">
            <a:avLst/>
          </a:prstGeom>
          <a:gradFill flip="none" rotWithShape="1">
            <a:gsLst>
              <a:gs pos="8000">
                <a:srgbClr val="80A1D6"/>
              </a:gs>
              <a:gs pos="47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EC0CE3F9-ED28-49D2-8B51-1957EC13B29E}"/>
              </a:ext>
            </a:extLst>
          </p:cNvPr>
          <p:cNvSpPr/>
          <p:nvPr/>
        </p:nvSpPr>
        <p:spPr>
          <a:xfrm>
            <a:off x="5270343" y="2477731"/>
            <a:ext cx="259074" cy="274301"/>
          </a:xfrm>
          <a:prstGeom prst="ellipse">
            <a:avLst/>
          </a:prstGeom>
          <a:gradFill flip="none" rotWithShape="1">
            <a:gsLst>
              <a:gs pos="8000">
                <a:srgbClr val="80A1D6"/>
              </a:gs>
              <a:gs pos="47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3960FA03-2B7A-4EBD-958C-4DABA21E1DAB}"/>
              </a:ext>
            </a:extLst>
          </p:cNvPr>
          <p:cNvSpPr/>
          <p:nvPr/>
        </p:nvSpPr>
        <p:spPr>
          <a:xfrm>
            <a:off x="4752856" y="3098484"/>
            <a:ext cx="259074" cy="274301"/>
          </a:xfrm>
          <a:prstGeom prst="ellipse">
            <a:avLst/>
          </a:prstGeom>
          <a:gradFill flip="none" rotWithShape="1">
            <a:gsLst>
              <a:gs pos="8000">
                <a:srgbClr val="80A1D6"/>
              </a:gs>
              <a:gs pos="47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E068194D-8A64-4C0C-B4CF-D4FC5A43A7BD}"/>
              </a:ext>
            </a:extLst>
          </p:cNvPr>
          <p:cNvSpPr/>
          <p:nvPr/>
        </p:nvSpPr>
        <p:spPr>
          <a:xfrm>
            <a:off x="4234698" y="3284838"/>
            <a:ext cx="259074" cy="274301"/>
          </a:xfrm>
          <a:prstGeom prst="ellipse">
            <a:avLst/>
          </a:prstGeom>
          <a:gradFill flip="none" rotWithShape="1">
            <a:gsLst>
              <a:gs pos="8000">
                <a:srgbClr val="80A1D6"/>
              </a:gs>
              <a:gs pos="47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C347AF87-E3C0-4707-A42A-F8C8C524CCB8}"/>
              </a:ext>
            </a:extLst>
          </p:cNvPr>
          <p:cNvSpPr/>
          <p:nvPr/>
        </p:nvSpPr>
        <p:spPr>
          <a:xfrm>
            <a:off x="3821214" y="3735329"/>
            <a:ext cx="259074" cy="274301"/>
          </a:xfrm>
          <a:prstGeom prst="ellipse">
            <a:avLst/>
          </a:prstGeom>
          <a:gradFill flip="none" rotWithShape="1">
            <a:gsLst>
              <a:gs pos="8000">
                <a:srgbClr val="80A1D6"/>
              </a:gs>
              <a:gs pos="47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4B8ACB7A-2BDD-455B-91A1-D9D7BBA2D37E}"/>
              </a:ext>
            </a:extLst>
          </p:cNvPr>
          <p:cNvSpPr/>
          <p:nvPr/>
        </p:nvSpPr>
        <p:spPr>
          <a:xfrm>
            <a:off x="3133291" y="3814744"/>
            <a:ext cx="259074" cy="274301"/>
          </a:xfrm>
          <a:prstGeom prst="ellipse">
            <a:avLst/>
          </a:prstGeom>
          <a:gradFill flip="none" rotWithShape="1">
            <a:gsLst>
              <a:gs pos="8000">
                <a:srgbClr val="80A1D6"/>
              </a:gs>
              <a:gs pos="47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B8EA20AC-919E-411A-8D9B-01BD4742A434}"/>
              </a:ext>
            </a:extLst>
          </p:cNvPr>
          <p:cNvSpPr/>
          <p:nvPr/>
        </p:nvSpPr>
        <p:spPr>
          <a:xfrm>
            <a:off x="2795987" y="4318574"/>
            <a:ext cx="259074" cy="274301"/>
          </a:xfrm>
          <a:prstGeom prst="ellipse">
            <a:avLst/>
          </a:prstGeom>
          <a:gradFill flip="none" rotWithShape="1">
            <a:gsLst>
              <a:gs pos="8000">
                <a:srgbClr val="80A1D6"/>
              </a:gs>
              <a:gs pos="47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0E7F4EDB-BAB6-4033-9395-E2933728252A}"/>
              </a:ext>
            </a:extLst>
          </p:cNvPr>
          <p:cNvSpPr/>
          <p:nvPr/>
        </p:nvSpPr>
        <p:spPr>
          <a:xfrm>
            <a:off x="4911671" y="2626064"/>
            <a:ext cx="259074" cy="274301"/>
          </a:xfrm>
          <a:prstGeom prst="ellipse">
            <a:avLst/>
          </a:prstGeom>
          <a:gradFill flip="none" rotWithShape="1">
            <a:gsLst>
              <a:gs pos="8000">
                <a:srgbClr val="80A1D6"/>
              </a:gs>
              <a:gs pos="47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427A13C2-AF78-4B4A-BB81-F6890F4DDCDD}"/>
              </a:ext>
            </a:extLst>
          </p:cNvPr>
          <p:cNvSpPr/>
          <p:nvPr/>
        </p:nvSpPr>
        <p:spPr>
          <a:xfrm>
            <a:off x="5146402" y="2849404"/>
            <a:ext cx="259074" cy="274301"/>
          </a:xfrm>
          <a:prstGeom prst="ellipse">
            <a:avLst/>
          </a:prstGeom>
          <a:gradFill flip="none" rotWithShape="1">
            <a:gsLst>
              <a:gs pos="8000">
                <a:srgbClr val="80A1D6"/>
              </a:gs>
              <a:gs pos="47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986BADE5-A263-426D-8C45-1C8100AEB60F}"/>
              </a:ext>
            </a:extLst>
          </p:cNvPr>
          <p:cNvSpPr/>
          <p:nvPr/>
        </p:nvSpPr>
        <p:spPr>
          <a:xfrm>
            <a:off x="4569711" y="2776668"/>
            <a:ext cx="259074" cy="274301"/>
          </a:xfrm>
          <a:prstGeom prst="ellipse">
            <a:avLst/>
          </a:prstGeom>
          <a:gradFill flip="none" rotWithShape="1">
            <a:gsLst>
              <a:gs pos="8000">
                <a:srgbClr val="80A1D6"/>
              </a:gs>
              <a:gs pos="47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C86B07D5-9BCB-4C35-AC7B-816EB2721A47}"/>
              </a:ext>
            </a:extLst>
          </p:cNvPr>
          <p:cNvSpPr/>
          <p:nvPr/>
        </p:nvSpPr>
        <p:spPr>
          <a:xfrm>
            <a:off x="5001767" y="2272666"/>
            <a:ext cx="259074" cy="274301"/>
          </a:xfrm>
          <a:prstGeom prst="ellipse">
            <a:avLst/>
          </a:prstGeom>
          <a:gradFill flip="none" rotWithShape="1">
            <a:gsLst>
              <a:gs pos="8000">
                <a:srgbClr val="80A1D6"/>
              </a:gs>
              <a:gs pos="47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E21DE345-CC7C-467C-9066-04F19A0B80EB}"/>
              </a:ext>
            </a:extLst>
          </p:cNvPr>
          <p:cNvSpPr txBox="1"/>
          <p:nvPr/>
        </p:nvSpPr>
        <p:spPr>
          <a:xfrm>
            <a:off x="8128661" y="1128378"/>
            <a:ext cx="26711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>
                    <a:lumMod val="95000"/>
                  </a:schemeClr>
                </a:solidFill>
              </a:rPr>
              <a:t>Wie viel kostet eine 100 qm große Wohnung?</a:t>
            </a:r>
          </a:p>
          <a:p>
            <a:endParaRPr lang="de-DE" sz="2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sz="2400" dirty="0">
                <a:solidFill>
                  <a:schemeClr val="bg1">
                    <a:lumMod val="95000"/>
                  </a:schemeClr>
                </a:solidFill>
              </a:rPr>
              <a:t>Modellauswahl:</a:t>
            </a:r>
          </a:p>
          <a:p>
            <a:r>
              <a:rPr lang="de-DE" sz="2400" i="1" dirty="0">
                <a:solidFill>
                  <a:schemeClr val="bg1">
                    <a:lumMod val="95000"/>
                  </a:schemeClr>
                </a:solidFill>
              </a:rPr>
              <a:t>y</a:t>
            </a:r>
            <a:r>
              <a:rPr lang="de-DE" sz="2400" dirty="0">
                <a:solidFill>
                  <a:schemeClr val="bg1">
                    <a:lumMod val="95000"/>
                  </a:schemeClr>
                </a:solidFill>
              </a:rPr>
              <a:t> = </a:t>
            </a:r>
            <a:r>
              <a:rPr lang="de-DE" sz="2400" i="1" dirty="0" err="1">
                <a:solidFill>
                  <a:schemeClr val="bg1">
                    <a:lumMod val="95000"/>
                  </a:schemeClr>
                </a:solidFill>
              </a:rPr>
              <a:t>wx</a:t>
            </a:r>
            <a:r>
              <a:rPr lang="de-DE" sz="2400" dirty="0">
                <a:solidFill>
                  <a:schemeClr val="bg1">
                    <a:lumMod val="95000"/>
                  </a:schemeClr>
                </a:solidFill>
              </a:rPr>
              <a:t> + </a:t>
            </a:r>
            <a:r>
              <a:rPr lang="de-DE" sz="2400" i="1" dirty="0">
                <a:solidFill>
                  <a:schemeClr val="bg1">
                    <a:lumMod val="95000"/>
                  </a:schemeClr>
                </a:solidFill>
              </a:rPr>
              <a:t>b</a:t>
            </a:r>
          </a:p>
          <a:p>
            <a:endParaRPr lang="de-DE" sz="2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sz="2400" dirty="0">
                <a:solidFill>
                  <a:schemeClr val="bg1">
                    <a:lumMod val="95000"/>
                  </a:schemeClr>
                </a:solidFill>
              </a:rPr>
              <a:t>Modell fitten,</a:t>
            </a:r>
          </a:p>
          <a:p>
            <a:r>
              <a:rPr lang="de-DE" sz="2400" i="1" dirty="0">
                <a:solidFill>
                  <a:schemeClr val="bg1">
                    <a:lumMod val="95000"/>
                  </a:schemeClr>
                </a:solidFill>
              </a:rPr>
              <a:t>w</a:t>
            </a:r>
            <a:r>
              <a:rPr lang="de-DE" sz="2400" dirty="0">
                <a:solidFill>
                  <a:schemeClr val="bg1">
                    <a:lumMod val="95000"/>
                  </a:schemeClr>
                </a:solidFill>
              </a:rPr>
              <a:t> und </a:t>
            </a:r>
            <a:r>
              <a:rPr lang="de-DE" sz="2400" i="1" dirty="0">
                <a:solidFill>
                  <a:schemeClr val="bg1">
                    <a:lumMod val="95000"/>
                  </a:schemeClr>
                </a:solidFill>
              </a:rPr>
              <a:t>b</a:t>
            </a:r>
            <a:r>
              <a:rPr lang="de-DE" sz="2400" dirty="0">
                <a:solidFill>
                  <a:schemeClr val="bg1">
                    <a:lumMod val="95000"/>
                  </a:schemeClr>
                </a:solidFill>
              </a:rPr>
              <a:t> optimieren</a:t>
            </a:r>
          </a:p>
          <a:p>
            <a:endParaRPr lang="de-DE" sz="2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sz="2400" dirty="0">
                <a:solidFill>
                  <a:schemeClr val="bg1">
                    <a:lumMod val="95000"/>
                  </a:schemeClr>
                </a:solidFill>
              </a:rPr>
              <a:t>Prognose treffen</a:t>
            </a:r>
          </a:p>
        </p:txBody>
      </p: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C25438A1-3DE0-441C-A13D-3045CF01554F}"/>
              </a:ext>
            </a:extLst>
          </p:cNvPr>
          <p:cNvCxnSpPr>
            <a:cxnSpLocks/>
          </p:cNvCxnSpPr>
          <p:nvPr/>
        </p:nvCxnSpPr>
        <p:spPr>
          <a:xfrm flipH="1">
            <a:off x="2006082" y="1194098"/>
            <a:ext cx="5710951" cy="3793145"/>
          </a:xfrm>
          <a:prstGeom prst="line">
            <a:avLst/>
          </a:prstGeom>
          <a:ln w="38100" cap="rnd">
            <a:solidFill>
              <a:schemeClr val="accent2">
                <a:lumMod val="75000"/>
              </a:schemeClr>
            </a:soli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FAA10415-1F50-40D2-907A-BD78E7A09F99}"/>
              </a:ext>
            </a:extLst>
          </p:cNvPr>
          <p:cNvCxnSpPr>
            <a:cxnSpLocks/>
          </p:cNvCxnSpPr>
          <p:nvPr/>
        </p:nvCxnSpPr>
        <p:spPr>
          <a:xfrm>
            <a:off x="7156066" y="1575151"/>
            <a:ext cx="0" cy="3832245"/>
          </a:xfrm>
          <a:prstGeom prst="line">
            <a:avLst/>
          </a:prstGeom>
          <a:ln>
            <a:solidFill>
              <a:schemeClr val="accent6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31071CD2-2BA4-4CC7-8E07-5AA622236007}"/>
              </a:ext>
            </a:extLst>
          </p:cNvPr>
          <p:cNvCxnSpPr>
            <a:cxnSpLocks/>
          </p:cNvCxnSpPr>
          <p:nvPr/>
        </p:nvCxnSpPr>
        <p:spPr>
          <a:xfrm flipH="1">
            <a:off x="1483877" y="1570245"/>
            <a:ext cx="5672189" cy="0"/>
          </a:xfrm>
          <a:prstGeom prst="line">
            <a:avLst/>
          </a:prstGeom>
          <a:ln w="6350">
            <a:solidFill>
              <a:schemeClr val="accent6"/>
            </a:solidFill>
            <a:prstDash val="dash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781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21">
            <a:extLst>
              <a:ext uri="{FF2B5EF4-FFF2-40B4-BE49-F238E27FC236}">
                <a16:creationId xmlns:a16="http://schemas.microsoft.com/office/drawing/2014/main" id="{2F06043D-E0BC-41C1-998F-6956A491D391}"/>
              </a:ext>
            </a:extLst>
          </p:cNvPr>
          <p:cNvSpPr txBox="1"/>
          <p:nvPr/>
        </p:nvSpPr>
        <p:spPr>
          <a:xfrm>
            <a:off x="131011" y="143845"/>
            <a:ext cx="9073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Mehrere Merkmale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E21DE345-CC7C-467C-9066-04F19A0B80EB}"/>
              </a:ext>
            </a:extLst>
          </p:cNvPr>
          <p:cNvSpPr txBox="1"/>
          <p:nvPr/>
        </p:nvSpPr>
        <p:spPr>
          <a:xfrm>
            <a:off x="6950411" y="1249680"/>
            <a:ext cx="3634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>
                    <a:lumMod val="95000"/>
                  </a:schemeClr>
                </a:solidFill>
              </a:rPr>
              <a:t>Die Prognose verbessern, indem mehrere Merkmale berücksichtigt werden</a:t>
            </a:r>
          </a:p>
        </p:txBody>
      </p: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FAA10415-1F50-40D2-907A-BD78E7A09F99}"/>
              </a:ext>
            </a:extLst>
          </p:cNvPr>
          <p:cNvCxnSpPr>
            <a:cxnSpLocks/>
          </p:cNvCxnSpPr>
          <p:nvPr/>
        </p:nvCxnSpPr>
        <p:spPr>
          <a:xfrm>
            <a:off x="7165397" y="1098867"/>
            <a:ext cx="0" cy="4448493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A66DD002-1FCD-4C79-9CE6-E6712C5F9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49" y="1098867"/>
            <a:ext cx="5648325" cy="5229225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3E3DC6FD-EE4F-4AF4-AE95-B86FAC3A4F2B}"/>
              </a:ext>
            </a:extLst>
          </p:cNvPr>
          <p:cNvSpPr/>
          <p:nvPr/>
        </p:nvSpPr>
        <p:spPr>
          <a:xfrm>
            <a:off x="7016718" y="2600822"/>
            <a:ext cx="27061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i="1" dirty="0">
                <a:solidFill>
                  <a:schemeClr val="bg1">
                    <a:lumMod val="95000"/>
                  </a:schemeClr>
                </a:solidFill>
              </a:rPr>
              <a:t>y</a:t>
            </a:r>
            <a:r>
              <a:rPr lang="de-DE" sz="2400" dirty="0">
                <a:solidFill>
                  <a:schemeClr val="bg1">
                    <a:lumMod val="95000"/>
                  </a:schemeClr>
                </a:solidFill>
              </a:rPr>
              <a:t> = </a:t>
            </a:r>
            <a:r>
              <a:rPr lang="de-DE" sz="2400" i="1" dirty="0">
                <a:solidFill>
                  <a:schemeClr val="bg1">
                    <a:lumMod val="95000"/>
                  </a:schemeClr>
                </a:solidFill>
              </a:rPr>
              <a:t>w</a:t>
            </a:r>
            <a:r>
              <a:rPr lang="de-DE" sz="2400" i="1" baseline="-25000" dirty="0">
                <a:solidFill>
                  <a:schemeClr val="bg1">
                    <a:lumMod val="95000"/>
                  </a:schemeClr>
                </a:solidFill>
              </a:rPr>
              <a:t>1</a:t>
            </a:r>
            <a:r>
              <a:rPr lang="de-DE" sz="2400" i="1" dirty="0">
                <a:solidFill>
                  <a:schemeClr val="bg1">
                    <a:lumMod val="95000"/>
                  </a:schemeClr>
                </a:solidFill>
              </a:rPr>
              <a:t>x</a:t>
            </a:r>
            <a:r>
              <a:rPr lang="de-DE" sz="2400" i="1" baseline="30000" dirty="0">
                <a:solidFill>
                  <a:schemeClr val="bg1">
                    <a:lumMod val="95000"/>
                  </a:schemeClr>
                </a:solidFill>
              </a:rPr>
              <a:t>(1)</a:t>
            </a:r>
            <a:r>
              <a:rPr lang="de-DE" sz="2400" dirty="0">
                <a:solidFill>
                  <a:schemeClr val="bg1">
                    <a:lumMod val="95000"/>
                  </a:schemeClr>
                </a:solidFill>
              </a:rPr>
              <a:t> + </a:t>
            </a:r>
            <a:r>
              <a:rPr lang="de-DE" sz="2400" i="1" dirty="0">
                <a:solidFill>
                  <a:schemeClr val="bg1">
                    <a:lumMod val="95000"/>
                  </a:schemeClr>
                </a:solidFill>
              </a:rPr>
              <a:t>w</a:t>
            </a:r>
            <a:r>
              <a:rPr lang="de-DE" sz="2400" i="1" baseline="-25000" dirty="0">
                <a:solidFill>
                  <a:schemeClr val="bg1">
                    <a:lumMod val="95000"/>
                  </a:schemeClr>
                </a:solidFill>
              </a:rPr>
              <a:t>2</a:t>
            </a:r>
            <a:r>
              <a:rPr lang="de-DE" sz="2400" i="1" dirty="0">
                <a:solidFill>
                  <a:schemeClr val="bg1">
                    <a:lumMod val="95000"/>
                  </a:schemeClr>
                </a:solidFill>
              </a:rPr>
              <a:t>x</a:t>
            </a:r>
            <a:r>
              <a:rPr lang="de-DE" sz="2400" i="1" baseline="30000" dirty="0">
                <a:solidFill>
                  <a:schemeClr val="bg1">
                    <a:lumMod val="95000"/>
                  </a:schemeClr>
                </a:solidFill>
              </a:rPr>
              <a:t>(2) </a:t>
            </a:r>
            <a:r>
              <a:rPr lang="de-DE" sz="2400" dirty="0">
                <a:solidFill>
                  <a:schemeClr val="bg1">
                    <a:lumMod val="95000"/>
                  </a:schemeClr>
                </a:solidFill>
              </a:rPr>
              <a:t>+ </a:t>
            </a:r>
            <a:r>
              <a:rPr lang="de-DE" sz="2400" i="1" dirty="0">
                <a:solidFill>
                  <a:schemeClr val="bg1">
                    <a:lumMod val="95000"/>
                  </a:schemeClr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543401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21">
            <a:extLst>
              <a:ext uri="{FF2B5EF4-FFF2-40B4-BE49-F238E27FC236}">
                <a16:creationId xmlns:a16="http://schemas.microsoft.com/office/drawing/2014/main" id="{2F06043D-E0BC-41C1-998F-6956A491D391}"/>
              </a:ext>
            </a:extLst>
          </p:cNvPr>
          <p:cNvSpPr txBox="1"/>
          <p:nvPr/>
        </p:nvSpPr>
        <p:spPr>
          <a:xfrm>
            <a:off x="131011" y="143845"/>
            <a:ext cx="9073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Künstliche neuronale Netze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085F3D6-D539-49CA-88A7-E18A62E148CA}"/>
              </a:ext>
            </a:extLst>
          </p:cNvPr>
          <p:cNvGrpSpPr/>
          <p:nvPr/>
        </p:nvGrpSpPr>
        <p:grpSpPr>
          <a:xfrm>
            <a:off x="84356" y="3125758"/>
            <a:ext cx="9595323" cy="3228392"/>
            <a:chOff x="9431" y="1098867"/>
            <a:chExt cx="10783197" cy="4448493"/>
          </a:xfrm>
        </p:grpSpPr>
        <p:cxnSp>
          <p:nvCxnSpPr>
            <p:cNvPr id="41" name="Gerader Verbinder 40">
              <a:extLst>
                <a:ext uri="{FF2B5EF4-FFF2-40B4-BE49-F238E27FC236}">
                  <a16:creationId xmlns:a16="http://schemas.microsoft.com/office/drawing/2014/main" id="{FAA10415-1F50-40D2-907A-BD78E7A09F99}"/>
                </a:ext>
              </a:extLst>
            </p:cNvPr>
            <p:cNvCxnSpPr>
              <a:cxnSpLocks/>
            </p:cNvCxnSpPr>
            <p:nvPr/>
          </p:nvCxnSpPr>
          <p:spPr>
            <a:xfrm>
              <a:off x="7165397" y="1098867"/>
              <a:ext cx="0" cy="444849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lg" len="lg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4C6DF953-746C-4907-9518-1A8F9F31500B}"/>
                </a:ext>
              </a:extLst>
            </p:cNvPr>
            <p:cNvSpPr/>
            <p:nvPr/>
          </p:nvSpPr>
          <p:spPr>
            <a:xfrm>
              <a:off x="453843" y="2724138"/>
              <a:ext cx="606851" cy="744081"/>
            </a:xfrm>
            <a:prstGeom prst="ellipse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/>
              <a:endParaRPr lang="de-DE" sz="1600" baseline="30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81C0D898-74DB-49E0-9748-5D48AF8A34D2}"/>
                </a:ext>
              </a:extLst>
            </p:cNvPr>
            <p:cNvSpPr/>
            <p:nvPr/>
          </p:nvSpPr>
          <p:spPr>
            <a:xfrm>
              <a:off x="453843" y="3647082"/>
              <a:ext cx="606851" cy="744081"/>
            </a:xfrm>
            <a:prstGeom prst="ellipse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/>
              <a:endParaRPr lang="de-DE" sz="1600" baseline="30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E4BA03FC-A1B9-4FD2-8DC5-8B897175FDCA}"/>
                </a:ext>
              </a:extLst>
            </p:cNvPr>
            <p:cNvSpPr/>
            <p:nvPr/>
          </p:nvSpPr>
          <p:spPr>
            <a:xfrm>
              <a:off x="2169435" y="1427293"/>
              <a:ext cx="3928911" cy="755845"/>
            </a:xfrm>
            <a:prstGeom prst="rect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213F2E61-2616-4604-8E06-2BB88600D90B}"/>
                </a:ext>
              </a:extLst>
            </p:cNvPr>
            <p:cNvSpPr/>
            <p:nvPr/>
          </p:nvSpPr>
          <p:spPr>
            <a:xfrm>
              <a:off x="2169436" y="2512670"/>
              <a:ext cx="3928908" cy="755843"/>
            </a:xfrm>
            <a:prstGeom prst="rect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DD1BBBE4-C0D7-4E92-9337-853FACF38195}"/>
                </a:ext>
              </a:extLst>
            </p:cNvPr>
            <p:cNvSpPr/>
            <p:nvPr/>
          </p:nvSpPr>
          <p:spPr>
            <a:xfrm>
              <a:off x="2169436" y="3598045"/>
              <a:ext cx="3928908" cy="755843"/>
            </a:xfrm>
            <a:prstGeom prst="rect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13467EBA-A2FA-4D47-A7EC-32BA2D321CFB}"/>
                </a:ext>
              </a:extLst>
            </p:cNvPr>
            <p:cNvSpPr/>
            <p:nvPr/>
          </p:nvSpPr>
          <p:spPr>
            <a:xfrm>
              <a:off x="2169437" y="4683421"/>
              <a:ext cx="3928904" cy="755843"/>
            </a:xfrm>
            <a:prstGeom prst="rect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12" name="Gerade Verbindung mit Pfeil 11">
              <a:extLst>
                <a:ext uri="{FF2B5EF4-FFF2-40B4-BE49-F238E27FC236}">
                  <a16:creationId xmlns:a16="http://schemas.microsoft.com/office/drawing/2014/main" id="{065ADC56-482A-4806-8F12-406F446150AA}"/>
                </a:ext>
              </a:extLst>
            </p:cNvPr>
            <p:cNvCxnSpPr>
              <a:cxnSpLocks/>
              <a:stCxn id="6" idx="6"/>
              <a:endCxn id="8" idx="1"/>
            </p:cNvCxnSpPr>
            <p:nvPr/>
          </p:nvCxnSpPr>
          <p:spPr>
            <a:xfrm flipV="1">
              <a:off x="1060693" y="1805217"/>
              <a:ext cx="1108742" cy="1290962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BCC6A07C-936F-491B-BE2C-D8A283CE8B01}"/>
                </a:ext>
              </a:extLst>
            </p:cNvPr>
            <p:cNvCxnSpPr>
              <a:cxnSpLocks/>
              <a:stCxn id="6" idx="6"/>
              <a:endCxn id="9" idx="1"/>
            </p:cNvCxnSpPr>
            <p:nvPr/>
          </p:nvCxnSpPr>
          <p:spPr>
            <a:xfrm flipV="1">
              <a:off x="1060693" y="2890591"/>
              <a:ext cx="1108743" cy="205587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8C1DED15-F526-49EC-BE65-2CFD216C8D3E}"/>
                </a:ext>
              </a:extLst>
            </p:cNvPr>
            <p:cNvCxnSpPr>
              <a:cxnSpLocks/>
              <a:stCxn id="6" idx="6"/>
              <a:endCxn id="10" idx="1"/>
            </p:cNvCxnSpPr>
            <p:nvPr/>
          </p:nvCxnSpPr>
          <p:spPr>
            <a:xfrm>
              <a:off x="1060693" y="3096178"/>
              <a:ext cx="1108743" cy="879788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>
              <a:extLst>
                <a:ext uri="{FF2B5EF4-FFF2-40B4-BE49-F238E27FC236}">
                  <a16:creationId xmlns:a16="http://schemas.microsoft.com/office/drawing/2014/main" id="{89485AF0-C278-4723-8071-9D5700690F00}"/>
                </a:ext>
              </a:extLst>
            </p:cNvPr>
            <p:cNvCxnSpPr>
              <a:cxnSpLocks/>
              <a:stCxn id="6" idx="6"/>
              <a:endCxn id="11" idx="1"/>
            </p:cNvCxnSpPr>
            <p:nvPr/>
          </p:nvCxnSpPr>
          <p:spPr>
            <a:xfrm>
              <a:off x="1060693" y="3096178"/>
              <a:ext cx="1108744" cy="1965164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0BCE3D74-B840-4E56-BB54-6FE4DDF7CBA8}"/>
                </a:ext>
              </a:extLst>
            </p:cNvPr>
            <p:cNvCxnSpPr>
              <a:cxnSpLocks/>
              <a:stCxn id="7" idx="6"/>
              <a:endCxn id="8" idx="1"/>
            </p:cNvCxnSpPr>
            <p:nvPr/>
          </p:nvCxnSpPr>
          <p:spPr>
            <a:xfrm flipV="1">
              <a:off x="1060693" y="1805217"/>
              <a:ext cx="1108742" cy="2213907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16">
              <a:extLst>
                <a:ext uri="{FF2B5EF4-FFF2-40B4-BE49-F238E27FC236}">
                  <a16:creationId xmlns:a16="http://schemas.microsoft.com/office/drawing/2014/main" id="{2F442C95-9B33-485B-B455-82019AC8A868}"/>
                </a:ext>
              </a:extLst>
            </p:cNvPr>
            <p:cNvCxnSpPr>
              <a:cxnSpLocks/>
              <a:stCxn id="7" idx="6"/>
              <a:endCxn id="9" idx="1"/>
            </p:cNvCxnSpPr>
            <p:nvPr/>
          </p:nvCxnSpPr>
          <p:spPr>
            <a:xfrm flipV="1">
              <a:off x="1060693" y="2890591"/>
              <a:ext cx="1108743" cy="1128532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37DD747F-7AE8-464A-BBFA-6B3648A0CEA2}"/>
                </a:ext>
              </a:extLst>
            </p:cNvPr>
            <p:cNvCxnSpPr>
              <a:cxnSpLocks/>
              <a:stCxn id="7" idx="6"/>
              <a:endCxn id="11" idx="1"/>
            </p:cNvCxnSpPr>
            <p:nvPr/>
          </p:nvCxnSpPr>
          <p:spPr>
            <a:xfrm>
              <a:off x="1060693" y="4019123"/>
              <a:ext cx="1108744" cy="1042220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36EF0A11-74C6-41AF-80AA-53D6AFCC3F6D}"/>
                </a:ext>
              </a:extLst>
            </p:cNvPr>
            <p:cNvCxnSpPr>
              <a:cxnSpLocks/>
              <a:stCxn id="7" idx="6"/>
              <a:endCxn id="10" idx="1"/>
            </p:cNvCxnSpPr>
            <p:nvPr/>
          </p:nvCxnSpPr>
          <p:spPr>
            <a:xfrm flipV="1">
              <a:off x="1060693" y="3975966"/>
              <a:ext cx="1108743" cy="43157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5835E11C-7BBD-45FF-9831-397F5A603BF7}"/>
                </a:ext>
              </a:extLst>
            </p:cNvPr>
            <p:cNvSpPr/>
            <p:nvPr/>
          </p:nvSpPr>
          <p:spPr>
            <a:xfrm>
              <a:off x="6822477" y="2817445"/>
              <a:ext cx="3970151" cy="1020108"/>
            </a:xfrm>
            <a:prstGeom prst="rect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 sz="1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21" name="Gerade Verbindung mit Pfeil 20">
              <a:extLst>
                <a:ext uri="{FF2B5EF4-FFF2-40B4-BE49-F238E27FC236}">
                  <a16:creationId xmlns:a16="http://schemas.microsoft.com/office/drawing/2014/main" id="{EB079779-852C-4DFA-92ED-C5341D08ABEE}"/>
                </a:ext>
              </a:extLst>
            </p:cNvPr>
            <p:cNvCxnSpPr>
              <a:cxnSpLocks/>
              <a:stCxn id="8" idx="3"/>
              <a:endCxn id="20" idx="1"/>
            </p:cNvCxnSpPr>
            <p:nvPr/>
          </p:nvCxnSpPr>
          <p:spPr>
            <a:xfrm>
              <a:off x="6098346" y="1805217"/>
              <a:ext cx="724131" cy="1522283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DFABA6D9-33A5-4F89-98EC-FF2CA521D190}"/>
                </a:ext>
              </a:extLst>
            </p:cNvPr>
            <p:cNvCxnSpPr>
              <a:cxnSpLocks/>
              <a:stCxn id="9" idx="3"/>
              <a:endCxn id="20" idx="1"/>
            </p:cNvCxnSpPr>
            <p:nvPr/>
          </p:nvCxnSpPr>
          <p:spPr>
            <a:xfrm>
              <a:off x="6098344" y="2890591"/>
              <a:ext cx="724133" cy="436908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>
              <a:extLst>
                <a:ext uri="{FF2B5EF4-FFF2-40B4-BE49-F238E27FC236}">
                  <a16:creationId xmlns:a16="http://schemas.microsoft.com/office/drawing/2014/main" id="{9B79E1E6-0C38-411A-9721-2B7B18176ECA}"/>
                </a:ext>
              </a:extLst>
            </p:cNvPr>
            <p:cNvCxnSpPr>
              <a:cxnSpLocks/>
              <a:stCxn id="10" idx="3"/>
              <a:endCxn id="20" idx="1"/>
            </p:cNvCxnSpPr>
            <p:nvPr/>
          </p:nvCxnSpPr>
          <p:spPr>
            <a:xfrm flipV="1">
              <a:off x="6098344" y="3327499"/>
              <a:ext cx="724133" cy="648467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mit Pfeil 24">
              <a:extLst>
                <a:ext uri="{FF2B5EF4-FFF2-40B4-BE49-F238E27FC236}">
                  <a16:creationId xmlns:a16="http://schemas.microsoft.com/office/drawing/2014/main" id="{0BE13E8D-D597-4EAB-889B-5CB5D4C9304F}"/>
                </a:ext>
              </a:extLst>
            </p:cNvPr>
            <p:cNvCxnSpPr>
              <a:cxnSpLocks/>
              <a:stCxn id="11" idx="3"/>
              <a:endCxn id="20" idx="1"/>
            </p:cNvCxnSpPr>
            <p:nvPr/>
          </p:nvCxnSpPr>
          <p:spPr>
            <a:xfrm flipV="1">
              <a:off x="6098341" y="3327499"/>
              <a:ext cx="724136" cy="1733843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feld 25">
                  <a:extLst>
                    <a:ext uri="{FF2B5EF4-FFF2-40B4-BE49-F238E27FC236}">
                      <a16:creationId xmlns:a16="http://schemas.microsoft.com/office/drawing/2014/main" id="{3AC1615C-33AE-484E-87FC-DC5A29D855D8}"/>
                    </a:ext>
                  </a:extLst>
                </p:cNvPr>
                <p:cNvSpPr txBox="1"/>
                <p:nvPr/>
              </p:nvSpPr>
              <p:spPr>
                <a:xfrm>
                  <a:off x="2268717" y="1597430"/>
                  <a:ext cx="3898987" cy="5077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d>
                              <m:dPr>
                                <m:ctrlPr>
                                  <a:rPr lang="de-DE" sz="1600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600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r>
                          <a:rPr lang="de-DE" sz="16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1,1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bSup>
                            <m:sSup>
                              <m:sSupPr>
                                <m:ctrlP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600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de-DE" sz="16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1,2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bSup>
                            <m:sSup>
                              <m:sSupPr>
                                <m:ctrlP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600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de-DE" sz="16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oMath>
                    </m:oMathPara>
                  </a14:m>
                  <a:endParaRPr lang="de-DE" sz="16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feld 25">
                  <a:extLst>
                    <a:ext uri="{FF2B5EF4-FFF2-40B4-BE49-F238E27FC236}">
                      <a16:creationId xmlns:a16="http://schemas.microsoft.com/office/drawing/2014/main" id="{3AC1615C-33AE-484E-87FC-DC5A29D855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8717" y="1597430"/>
                  <a:ext cx="3898987" cy="5077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feld 26">
                  <a:extLst>
                    <a:ext uri="{FF2B5EF4-FFF2-40B4-BE49-F238E27FC236}">
                      <a16:creationId xmlns:a16="http://schemas.microsoft.com/office/drawing/2014/main" id="{1CD56332-4AF6-4F1F-9B8D-A0A74B0B277B}"/>
                    </a:ext>
                  </a:extLst>
                </p:cNvPr>
                <p:cNvSpPr txBox="1"/>
                <p:nvPr/>
              </p:nvSpPr>
              <p:spPr>
                <a:xfrm>
                  <a:off x="2268717" y="2654078"/>
                  <a:ext cx="3898987" cy="5077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d>
                              <m:dPr>
                                <m:ctrlPr>
                                  <a:rPr lang="de-DE" sz="1600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600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  <m:r>
                          <a:rPr lang="de-DE" sz="16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1,1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bSup>
                            <m:sSup>
                              <m:sSupPr>
                                <m:ctrlP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600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de-DE" sz="16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1,2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bSup>
                            <m:sSup>
                              <m:sSupPr>
                                <m:ctrlP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600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de-DE" sz="16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oMath>
                    </m:oMathPara>
                  </a14:m>
                  <a:endParaRPr lang="de-DE" sz="16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feld 26">
                  <a:extLst>
                    <a:ext uri="{FF2B5EF4-FFF2-40B4-BE49-F238E27FC236}">
                      <a16:creationId xmlns:a16="http://schemas.microsoft.com/office/drawing/2014/main" id="{1CD56332-4AF6-4F1F-9B8D-A0A74B0B27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8717" y="2654078"/>
                  <a:ext cx="3898987" cy="507765"/>
                </a:xfrm>
                <a:prstGeom prst="rect">
                  <a:avLst/>
                </a:prstGeom>
                <a:blipFill>
                  <a:blip r:embed="rId3"/>
                  <a:stretch>
                    <a:fillRect b="-1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feld 27">
                  <a:extLst>
                    <a:ext uri="{FF2B5EF4-FFF2-40B4-BE49-F238E27FC236}">
                      <a16:creationId xmlns:a16="http://schemas.microsoft.com/office/drawing/2014/main" id="{67531DCD-F15B-4EC5-95D0-7A11B47FC4CB}"/>
                    </a:ext>
                  </a:extLst>
                </p:cNvPr>
                <p:cNvSpPr txBox="1"/>
                <p:nvPr/>
              </p:nvSpPr>
              <p:spPr>
                <a:xfrm>
                  <a:off x="2268717" y="3751115"/>
                  <a:ext cx="3898987" cy="5077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d>
                              <m:dPr>
                                <m:ctrlPr>
                                  <a:rPr lang="de-DE" sz="1600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600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sup>
                        </m:sSubSup>
                        <m:r>
                          <a:rPr lang="de-DE" sz="16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1,1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sup>
                            </m:sSubSup>
                            <m:sSup>
                              <m:sSupPr>
                                <m:ctrlP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600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de-DE" sz="16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1,2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sup>
                            </m:sSubSup>
                            <m:sSup>
                              <m:sSupPr>
                                <m:ctrlP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600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de-DE" sz="16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oMath>
                    </m:oMathPara>
                  </a14:m>
                  <a:endParaRPr lang="de-DE" sz="16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feld 27">
                  <a:extLst>
                    <a:ext uri="{FF2B5EF4-FFF2-40B4-BE49-F238E27FC236}">
                      <a16:creationId xmlns:a16="http://schemas.microsoft.com/office/drawing/2014/main" id="{67531DCD-F15B-4EC5-95D0-7A11B47FC4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8717" y="3751115"/>
                  <a:ext cx="3898987" cy="507765"/>
                </a:xfrm>
                <a:prstGeom prst="rect">
                  <a:avLst/>
                </a:prstGeom>
                <a:blipFill>
                  <a:blip r:embed="rId4"/>
                  <a:stretch>
                    <a:fillRect b="-1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feld 28">
                  <a:extLst>
                    <a:ext uri="{FF2B5EF4-FFF2-40B4-BE49-F238E27FC236}">
                      <a16:creationId xmlns:a16="http://schemas.microsoft.com/office/drawing/2014/main" id="{2ECE2A08-3B49-4A8E-9790-9B4E8F4FB2BD}"/>
                    </a:ext>
                  </a:extLst>
                </p:cNvPr>
                <p:cNvSpPr txBox="1"/>
                <p:nvPr/>
              </p:nvSpPr>
              <p:spPr>
                <a:xfrm>
                  <a:off x="2268717" y="4860707"/>
                  <a:ext cx="3898987" cy="5077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d>
                              <m:dPr>
                                <m:ctrlPr>
                                  <a:rPr lang="de-DE" sz="1600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600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d>
                          </m:sup>
                        </m:sSubSup>
                        <m:r>
                          <a:rPr lang="de-DE" sz="16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1,1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sup>
                            </m:sSubSup>
                            <m:sSup>
                              <m:sSupPr>
                                <m:ctrlP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600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de-DE" sz="16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1,2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sup>
                            </m:sSubSup>
                            <m:sSup>
                              <m:sSupPr>
                                <m:ctrlP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600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de-DE" sz="16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oMath>
                    </m:oMathPara>
                  </a14:m>
                  <a:endParaRPr lang="de-DE" sz="16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feld 28">
                  <a:extLst>
                    <a:ext uri="{FF2B5EF4-FFF2-40B4-BE49-F238E27FC236}">
                      <a16:creationId xmlns:a16="http://schemas.microsoft.com/office/drawing/2014/main" id="{2ECE2A08-3B49-4A8E-9790-9B4E8F4FB2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8717" y="4860707"/>
                  <a:ext cx="3898987" cy="507765"/>
                </a:xfrm>
                <a:prstGeom prst="rect">
                  <a:avLst/>
                </a:prstGeom>
                <a:blipFill>
                  <a:blip r:embed="rId5"/>
                  <a:stretch>
                    <a:fillRect b="-1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feld 29">
                  <a:extLst>
                    <a:ext uri="{FF2B5EF4-FFF2-40B4-BE49-F238E27FC236}">
                      <a16:creationId xmlns:a16="http://schemas.microsoft.com/office/drawing/2014/main" id="{A9691CA6-567A-466B-BB50-A82D6537958A}"/>
                    </a:ext>
                  </a:extLst>
                </p:cNvPr>
                <p:cNvSpPr txBox="1"/>
                <p:nvPr/>
              </p:nvSpPr>
              <p:spPr>
                <a:xfrm>
                  <a:off x="6921631" y="2885802"/>
                  <a:ext cx="3724199" cy="7690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d>
                              <m:dPr>
                                <m:ctrlPr>
                                  <a:rPr lang="de-DE" sz="1600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600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r>
                          <a:rPr lang="de-DE" sz="16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Sup>
                                  <m:sSubSupPr>
                                    <m:ctrlP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de-DE" sz="1600" i="1">
                                            <a:solidFill>
                                              <a:schemeClr val="bg1">
                                                <a:lumMod val="9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600" i="1">
                                            <a:solidFill>
                                              <a:schemeClr val="bg1">
                                                <a:lumMod val="9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600" i="1" smtClean="0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de-DE" sz="1600" i="1">
                                            <a:solidFill>
                                              <a:schemeClr val="bg1">
                                                <a:lumMod val="9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600" i="1">
                                            <a:solidFill>
                                              <a:schemeClr val="bg1">
                                                <a:lumMod val="9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de-DE" sz="1600" i="1">
                                            <a:solidFill>
                                              <a:schemeClr val="bg1">
                                                <a:lumMod val="9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600" i="1">
                                            <a:solidFill>
                                              <a:schemeClr val="bg1">
                                                <a:lumMod val="9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de-DE" sz="1600" i="1">
                                            <a:solidFill>
                                              <a:schemeClr val="bg1">
                                                <a:lumMod val="9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600" i="1">
                                            <a:solidFill>
                                              <a:schemeClr val="bg1">
                                                <a:lumMod val="9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2,3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de-DE" sz="1600" i="1">
                                            <a:solidFill>
                                              <a:schemeClr val="bg1">
                                                <a:lumMod val="9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600" i="1">
                                            <a:solidFill>
                                              <a:schemeClr val="bg1">
                                                <a:lumMod val="9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de-DE" sz="1600" i="1">
                                            <a:solidFill>
                                              <a:schemeClr val="bg1">
                                                <a:lumMod val="9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600" i="1">
                                            <a:solidFill>
                                              <a:schemeClr val="bg1">
                                                <a:lumMod val="9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2,4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de-DE" sz="1600" i="1">
                                            <a:solidFill>
                                              <a:schemeClr val="bg1">
                                                <a:lumMod val="9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600" i="1">
                                            <a:solidFill>
                                              <a:schemeClr val="bg1">
                                                <a:lumMod val="9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de-DE" sz="1600" i="1">
                                            <a:solidFill>
                                              <a:schemeClr val="bg1">
                                                <a:lumMod val="9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600" i="1">
                                            <a:solidFill>
                                              <a:schemeClr val="bg1">
                                                <a:lumMod val="9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de-DE" sz="1600" i="1">
                                            <a:solidFill>
                                              <a:schemeClr val="bg1">
                                                <a:lumMod val="9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600" i="1">
                                            <a:solidFill>
                                              <a:schemeClr val="bg1">
                                                <a:lumMod val="9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eqArr>
                          </m:e>
                        </m:d>
                      </m:oMath>
                    </m:oMathPara>
                  </a14:m>
                  <a:endParaRPr lang="de-DE" sz="16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feld 29">
                  <a:extLst>
                    <a:ext uri="{FF2B5EF4-FFF2-40B4-BE49-F238E27FC236}">
                      <a16:creationId xmlns:a16="http://schemas.microsoft.com/office/drawing/2014/main" id="{A9691CA6-567A-466B-BB50-A82D653795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1631" y="2885802"/>
                  <a:ext cx="3724199" cy="769054"/>
                </a:xfrm>
                <a:prstGeom prst="rect">
                  <a:avLst/>
                </a:prstGeom>
                <a:blipFill>
                  <a:blip r:embed="rId6"/>
                  <a:stretch>
                    <a:fillRect l="-184" r="-1105" b="-2282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hteck 30">
                  <a:extLst>
                    <a:ext uri="{FF2B5EF4-FFF2-40B4-BE49-F238E27FC236}">
                      <a16:creationId xmlns:a16="http://schemas.microsoft.com/office/drawing/2014/main" id="{0C36E75F-B758-4108-B5A0-82D98F4FA166}"/>
                    </a:ext>
                  </a:extLst>
                </p:cNvPr>
                <p:cNvSpPr/>
                <p:nvPr/>
              </p:nvSpPr>
              <p:spPr>
                <a:xfrm>
                  <a:off x="456476" y="2872862"/>
                  <a:ext cx="641533" cy="48947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60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de-DE" sz="16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chteck 30">
                  <a:extLst>
                    <a:ext uri="{FF2B5EF4-FFF2-40B4-BE49-F238E27FC236}">
                      <a16:creationId xmlns:a16="http://schemas.microsoft.com/office/drawing/2014/main" id="{0C36E75F-B758-4108-B5A0-82D98F4FA1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476" y="2872862"/>
                  <a:ext cx="641533" cy="4894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hteck 31">
                  <a:extLst>
                    <a:ext uri="{FF2B5EF4-FFF2-40B4-BE49-F238E27FC236}">
                      <a16:creationId xmlns:a16="http://schemas.microsoft.com/office/drawing/2014/main" id="{28186EB3-8D9E-497A-AE7C-54BA826A07F2}"/>
                    </a:ext>
                  </a:extLst>
                </p:cNvPr>
                <p:cNvSpPr/>
                <p:nvPr/>
              </p:nvSpPr>
              <p:spPr>
                <a:xfrm>
                  <a:off x="456476" y="3800427"/>
                  <a:ext cx="641532" cy="48947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60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600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de-DE" sz="16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hteck 31">
                  <a:extLst>
                    <a:ext uri="{FF2B5EF4-FFF2-40B4-BE49-F238E27FC236}">
                      <a16:creationId xmlns:a16="http://schemas.microsoft.com/office/drawing/2014/main" id="{28186EB3-8D9E-497A-AE7C-54BA826A07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476" y="3800427"/>
                  <a:ext cx="641532" cy="4894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hteck 32">
                  <a:extLst>
                    <a:ext uri="{FF2B5EF4-FFF2-40B4-BE49-F238E27FC236}">
                      <a16:creationId xmlns:a16="http://schemas.microsoft.com/office/drawing/2014/main" id="{3148ADAB-B169-4E65-89E6-338102D534CC}"/>
                    </a:ext>
                  </a:extLst>
                </p:cNvPr>
                <p:cNvSpPr/>
                <p:nvPr/>
              </p:nvSpPr>
              <p:spPr>
                <a:xfrm>
                  <a:off x="1299597" y="1758976"/>
                  <a:ext cx="665947" cy="468057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60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6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sz="16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  <m:sup>
                            <m:d>
                              <m:dPr>
                                <m:ctrlP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</m:oMath>
                    </m:oMathPara>
                  </a14:m>
                  <a:endParaRPr lang="de-DE" sz="16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hteck 32">
                  <a:extLst>
                    <a:ext uri="{FF2B5EF4-FFF2-40B4-BE49-F238E27FC236}">
                      <a16:creationId xmlns:a16="http://schemas.microsoft.com/office/drawing/2014/main" id="{3148ADAB-B169-4E65-89E6-338102D534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597" y="1758976"/>
                  <a:ext cx="665947" cy="468057"/>
                </a:xfrm>
                <a:prstGeom prst="rect">
                  <a:avLst/>
                </a:prstGeom>
                <a:blipFill>
                  <a:blip r:embed="rId9"/>
                  <a:stretch>
                    <a:fillRect b="-178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hteck 33">
                  <a:extLst>
                    <a:ext uri="{FF2B5EF4-FFF2-40B4-BE49-F238E27FC236}">
                      <a16:creationId xmlns:a16="http://schemas.microsoft.com/office/drawing/2014/main" id="{E99AC6DB-465C-40D4-B38C-37CBDF869337}"/>
                    </a:ext>
                  </a:extLst>
                </p:cNvPr>
                <p:cNvSpPr/>
                <p:nvPr/>
              </p:nvSpPr>
              <p:spPr>
                <a:xfrm>
                  <a:off x="1188755" y="4454576"/>
                  <a:ext cx="665946" cy="46834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60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6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sz="16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d>
                              <m:dPr>
                                <m:ctrlP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600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d>
                          </m:sup>
                        </m:sSubSup>
                      </m:oMath>
                    </m:oMathPara>
                  </a14:m>
                  <a:endParaRPr lang="de-DE" sz="16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hteck 33">
                  <a:extLst>
                    <a:ext uri="{FF2B5EF4-FFF2-40B4-BE49-F238E27FC236}">
                      <a16:creationId xmlns:a16="http://schemas.microsoft.com/office/drawing/2014/main" id="{E99AC6DB-465C-40D4-B38C-37CBDF8693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8755" y="4454576"/>
                  <a:ext cx="665946" cy="468345"/>
                </a:xfrm>
                <a:prstGeom prst="rect">
                  <a:avLst/>
                </a:prstGeom>
                <a:blipFill>
                  <a:blip r:embed="rId10"/>
                  <a:stretch>
                    <a:fillRect b="-178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hteck 34">
                  <a:extLst>
                    <a:ext uri="{FF2B5EF4-FFF2-40B4-BE49-F238E27FC236}">
                      <a16:creationId xmlns:a16="http://schemas.microsoft.com/office/drawing/2014/main" id="{011B55E8-9570-4395-BE2F-0C3822E06761}"/>
                    </a:ext>
                  </a:extLst>
                </p:cNvPr>
                <p:cNvSpPr/>
                <p:nvPr/>
              </p:nvSpPr>
              <p:spPr>
                <a:xfrm>
                  <a:off x="6302451" y="2005598"/>
                  <a:ext cx="665946" cy="46834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60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6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de-DE" sz="16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  <m:sup>
                            <m:d>
                              <m:dPr>
                                <m:ctrlP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</m:oMath>
                    </m:oMathPara>
                  </a14:m>
                  <a:endParaRPr lang="de-DE" sz="16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hteck 34">
                  <a:extLst>
                    <a:ext uri="{FF2B5EF4-FFF2-40B4-BE49-F238E27FC236}">
                      <a16:creationId xmlns:a16="http://schemas.microsoft.com/office/drawing/2014/main" id="{011B55E8-9570-4395-BE2F-0C3822E067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2451" y="2005598"/>
                  <a:ext cx="665946" cy="468345"/>
                </a:xfrm>
                <a:prstGeom prst="rect">
                  <a:avLst/>
                </a:prstGeom>
                <a:blipFill>
                  <a:blip r:embed="rId11"/>
                  <a:stretch>
                    <a:fillRect b="-1818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hteck 35">
                  <a:extLst>
                    <a:ext uri="{FF2B5EF4-FFF2-40B4-BE49-F238E27FC236}">
                      <a16:creationId xmlns:a16="http://schemas.microsoft.com/office/drawing/2014/main" id="{11C85456-DC3B-4877-A539-03AEA3AB41BA}"/>
                    </a:ext>
                  </a:extLst>
                </p:cNvPr>
                <p:cNvSpPr/>
                <p:nvPr/>
              </p:nvSpPr>
              <p:spPr>
                <a:xfrm>
                  <a:off x="6153704" y="4463612"/>
                  <a:ext cx="665946" cy="46834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60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6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de-DE" sz="16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d>
                              <m:dPr>
                                <m:ctrlP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</m:oMath>
                    </m:oMathPara>
                  </a14:m>
                  <a:endParaRPr lang="de-DE" sz="16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hteck 35">
                  <a:extLst>
                    <a:ext uri="{FF2B5EF4-FFF2-40B4-BE49-F238E27FC236}">
                      <a16:creationId xmlns:a16="http://schemas.microsoft.com/office/drawing/2014/main" id="{11C85456-DC3B-4877-A539-03AEA3AB41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3704" y="4463612"/>
                  <a:ext cx="665946" cy="468345"/>
                </a:xfrm>
                <a:prstGeom prst="rect">
                  <a:avLst/>
                </a:prstGeom>
                <a:blipFill>
                  <a:blip r:embed="rId12"/>
                  <a:stretch>
                    <a:fillRect b="-178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3E451A2E-9652-4267-B8D0-9ED78C9C97BC}"/>
                </a:ext>
              </a:extLst>
            </p:cNvPr>
            <p:cNvSpPr txBox="1"/>
            <p:nvPr/>
          </p:nvSpPr>
          <p:spPr>
            <a:xfrm>
              <a:off x="9431" y="2264222"/>
              <a:ext cx="1822211" cy="3802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chemeClr val="bg1">
                      <a:lumMod val="95000"/>
                    </a:schemeClr>
                  </a:solidFill>
                </a:rPr>
                <a:t>Wohnungsfläche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3AE0D318-4BBF-4012-81E6-3B8ACC8765A8}"/>
                </a:ext>
              </a:extLst>
            </p:cNvPr>
            <p:cNvSpPr txBox="1"/>
            <p:nvPr/>
          </p:nvSpPr>
          <p:spPr>
            <a:xfrm>
              <a:off x="512646" y="4377802"/>
              <a:ext cx="731893" cy="4665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chemeClr val="bg1">
                      <a:lumMod val="95000"/>
                    </a:schemeClr>
                  </a:solidFill>
                </a:rPr>
                <a:t>Ort</a:t>
              </a: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B994C464-5836-48F4-9790-4AC88291A138}"/>
                </a:ext>
              </a:extLst>
            </p:cNvPr>
            <p:cNvSpPr txBox="1"/>
            <p:nvPr/>
          </p:nvSpPr>
          <p:spPr>
            <a:xfrm>
              <a:off x="6763676" y="2394300"/>
              <a:ext cx="2491180" cy="4665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chemeClr val="bg1">
                      <a:lumMod val="95000"/>
                    </a:schemeClr>
                  </a:solidFill>
                </a:rPr>
                <a:t>Prognostiziertes Preis</a:t>
              </a:r>
            </a:p>
          </p:txBody>
        </p:sp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00099252-8B3A-4C6C-91DB-029DCE73C39F}"/>
              </a:ext>
            </a:extLst>
          </p:cNvPr>
          <p:cNvGrpSpPr/>
          <p:nvPr/>
        </p:nvGrpSpPr>
        <p:grpSpPr>
          <a:xfrm>
            <a:off x="80756" y="1118958"/>
            <a:ext cx="5559223" cy="1991119"/>
            <a:chOff x="-29325" y="2341367"/>
            <a:chExt cx="6418397" cy="2360682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E08C9870-D379-46FE-A839-AD1FAB4D5C02}"/>
                </a:ext>
              </a:extLst>
            </p:cNvPr>
            <p:cNvSpPr/>
            <p:nvPr/>
          </p:nvSpPr>
          <p:spPr>
            <a:xfrm>
              <a:off x="426521" y="2720549"/>
              <a:ext cx="623456" cy="640227"/>
            </a:xfrm>
            <a:prstGeom prst="ellipse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/>
              <a:endParaRPr lang="de-DE" sz="1600" baseline="30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B883BEE2-2F60-422A-AA37-BADEB76FC784}"/>
                </a:ext>
              </a:extLst>
            </p:cNvPr>
            <p:cNvSpPr/>
            <p:nvPr/>
          </p:nvSpPr>
          <p:spPr>
            <a:xfrm>
              <a:off x="426521" y="3643494"/>
              <a:ext cx="623456" cy="640227"/>
            </a:xfrm>
            <a:prstGeom prst="ellipse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/>
              <a:endParaRPr lang="de-DE" sz="1600" baseline="30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45" name="Gerade Verbindung mit Pfeil 44">
              <a:extLst>
                <a:ext uri="{FF2B5EF4-FFF2-40B4-BE49-F238E27FC236}">
                  <a16:creationId xmlns:a16="http://schemas.microsoft.com/office/drawing/2014/main" id="{F57001DD-D569-46B7-9621-E0D4DA6FBFA4}"/>
                </a:ext>
              </a:extLst>
            </p:cNvPr>
            <p:cNvCxnSpPr>
              <a:cxnSpLocks/>
              <a:stCxn id="43" idx="6"/>
              <a:endCxn id="48" idx="1"/>
            </p:cNvCxnSpPr>
            <p:nvPr/>
          </p:nvCxnSpPr>
          <p:spPr>
            <a:xfrm>
              <a:off x="1049977" y="3040662"/>
              <a:ext cx="1129292" cy="299726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mit Pfeil 45">
              <a:extLst>
                <a:ext uri="{FF2B5EF4-FFF2-40B4-BE49-F238E27FC236}">
                  <a16:creationId xmlns:a16="http://schemas.microsoft.com/office/drawing/2014/main" id="{76560A96-E901-4DBD-B060-6CF4534B587C}"/>
                </a:ext>
              </a:extLst>
            </p:cNvPr>
            <p:cNvCxnSpPr>
              <a:cxnSpLocks/>
              <a:stCxn id="44" idx="6"/>
              <a:endCxn id="48" idx="1"/>
            </p:cNvCxnSpPr>
            <p:nvPr/>
          </p:nvCxnSpPr>
          <p:spPr>
            <a:xfrm flipV="1">
              <a:off x="1049977" y="3340388"/>
              <a:ext cx="1129292" cy="623220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1C495F59-01EF-4917-8BA9-674E73581C39}"/>
                </a:ext>
              </a:extLst>
            </p:cNvPr>
            <p:cNvSpPr/>
            <p:nvPr/>
          </p:nvSpPr>
          <p:spPr>
            <a:xfrm>
              <a:off x="2168499" y="2949008"/>
              <a:ext cx="4061868" cy="879245"/>
            </a:xfrm>
            <a:prstGeom prst="rect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 sz="1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feld 47">
                  <a:extLst>
                    <a:ext uri="{FF2B5EF4-FFF2-40B4-BE49-F238E27FC236}">
                      <a16:creationId xmlns:a16="http://schemas.microsoft.com/office/drawing/2014/main" id="{C4A8DC5C-0CD1-46DF-897E-BD39F564BD89}"/>
                    </a:ext>
                  </a:extLst>
                </p:cNvPr>
                <p:cNvSpPr txBox="1"/>
                <p:nvPr/>
              </p:nvSpPr>
              <p:spPr>
                <a:xfrm>
                  <a:off x="2179269" y="3186749"/>
                  <a:ext cx="4209803" cy="3072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de-DE" sz="16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de-DE" sz="160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de-DE" sz="1600" b="0" i="1" smtClean="0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smtClean="0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de-DE" sz="1600" b="0" i="1" smtClean="0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de-DE" sz="1600" b="0" i="1" smtClean="0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600" b="0" i="1" smtClean="0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de-DE" sz="1600" b="0" i="1" smtClean="0">
                                            <a:solidFill>
                                              <a:schemeClr val="bg1">
                                                <a:lumMod val="9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600" b="0" i="1" smtClean="0">
                                            <a:solidFill>
                                              <a:schemeClr val="bg1">
                                                <a:lumMod val="9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de-DE" sz="1600" b="0" i="1" smtClean="0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smtClean="0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de-DE" sz="1600" b="0" i="1" smtClean="0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de-DE" sz="16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600" b="0" i="1" smtClean="0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de-DE" sz="1600" i="1">
                                            <a:solidFill>
                                              <a:schemeClr val="bg1">
                                                <a:lumMod val="9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600" b="0" i="1" smtClean="0">
                                            <a:solidFill>
                                              <a:schemeClr val="bg1">
                                                <a:lumMod val="9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de-DE" sz="1600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de-DE" sz="16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feld 47">
                  <a:extLst>
                    <a:ext uri="{FF2B5EF4-FFF2-40B4-BE49-F238E27FC236}">
                      <a16:creationId xmlns:a16="http://schemas.microsoft.com/office/drawing/2014/main" id="{C4A8DC5C-0CD1-46DF-897E-BD39F564BD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9269" y="3186749"/>
                  <a:ext cx="4209803" cy="307278"/>
                </a:xfrm>
                <a:prstGeom prst="rect">
                  <a:avLst/>
                </a:prstGeom>
                <a:blipFill>
                  <a:blip r:embed="rId13"/>
                  <a:stretch>
                    <a:fillRect b="-2381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hteck 48">
                  <a:extLst>
                    <a:ext uri="{FF2B5EF4-FFF2-40B4-BE49-F238E27FC236}">
                      <a16:creationId xmlns:a16="http://schemas.microsoft.com/office/drawing/2014/main" id="{6C883CA8-463F-47F3-837D-3CE98C4C2ADE}"/>
                    </a:ext>
                  </a:extLst>
                </p:cNvPr>
                <p:cNvSpPr/>
                <p:nvPr/>
              </p:nvSpPr>
              <p:spPr>
                <a:xfrm>
                  <a:off x="406171" y="2872861"/>
                  <a:ext cx="659088" cy="421157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60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de-DE" sz="16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hteck 48">
                  <a:extLst>
                    <a:ext uri="{FF2B5EF4-FFF2-40B4-BE49-F238E27FC236}">
                      <a16:creationId xmlns:a16="http://schemas.microsoft.com/office/drawing/2014/main" id="{6C883CA8-463F-47F3-837D-3CE98C4C2A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171" y="2872861"/>
                  <a:ext cx="659088" cy="42115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hteck 49">
                  <a:extLst>
                    <a:ext uri="{FF2B5EF4-FFF2-40B4-BE49-F238E27FC236}">
                      <a16:creationId xmlns:a16="http://schemas.microsoft.com/office/drawing/2014/main" id="{ACD52EEA-26A3-4080-9E7D-C2AF4A61C01F}"/>
                    </a:ext>
                  </a:extLst>
                </p:cNvPr>
                <p:cNvSpPr/>
                <p:nvPr/>
              </p:nvSpPr>
              <p:spPr>
                <a:xfrm>
                  <a:off x="406171" y="3800427"/>
                  <a:ext cx="659088" cy="421157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60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600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de-DE" sz="16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hteck 49">
                  <a:extLst>
                    <a:ext uri="{FF2B5EF4-FFF2-40B4-BE49-F238E27FC236}">
                      <a16:creationId xmlns:a16="http://schemas.microsoft.com/office/drawing/2014/main" id="{ACD52EEA-26A3-4080-9E7D-C2AF4A61C0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171" y="3800427"/>
                  <a:ext cx="659088" cy="42115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hteck 50">
                  <a:extLst>
                    <a:ext uri="{FF2B5EF4-FFF2-40B4-BE49-F238E27FC236}">
                      <a16:creationId xmlns:a16="http://schemas.microsoft.com/office/drawing/2014/main" id="{97EB457F-B049-4038-A563-6FB7FE3EF64A}"/>
                    </a:ext>
                  </a:extLst>
                </p:cNvPr>
                <p:cNvSpPr/>
                <p:nvPr/>
              </p:nvSpPr>
              <p:spPr>
                <a:xfrm>
                  <a:off x="1338298" y="2729060"/>
                  <a:ext cx="747702" cy="49413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60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6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sz="16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  <m:sup>
                            <m:d>
                              <m:dPr>
                                <m:ctrlP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</m:oMath>
                    </m:oMathPara>
                  </a14:m>
                  <a:endParaRPr lang="de-DE" sz="16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hteck 50">
                  <a:extLst>
                    <a:ext uri="{FF2B5EF4-FFF2-40B4-BE49-F238E27FC236}">
                      <a16:creationId xmlns:a16="http://schemas.microsoft.com/office/drawing/2014/main" id="{97EB457F-B049-4038-A563-6FB7FE3EF6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8298" y="2729060"/>
                  <a:ext cx="747702" cy="49413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2EE53946-F468-482B-B7E6-815B08334956}"/>
                </a:ext>
              </a:extLst>
            </p:cNvPr>
            <p:cNvSpPr txBox="1"/>
            <p:nvPr/>
          </p:nvSpPr>
          <p:spPr>
            <a:xfrm>
              <a:off x="-29325" y="2341367"/>
              <a:ext cx="1864536" cy="4013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chemeClr val="bg1">
                      <a:lumMod val="95000"/>
                    </a:schemeClr>
                  </a:solidFill>
                </a:rPr>
                <a:t>Wohnungsfläche</a:t>
              </a:r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467928D5-6BF8-4623-B1DC-A8736E0A0E41}"/>
                </a:ext>
              </a:extLst>
            </p:cNvPr>
            <p:cNvSpPr txBox="1"/>
            <p:nvPr/>
          </p:nvSpPr>
          <p:spPr>
            <a:xfrm>
              <a:off x="488060" y="4300657"/>
              <a:ext cx="1283015" cy="4013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chemeClr val="bg1">
                      <a:lumMod val="95000"/>
                    </a:schemeClr>
                  </a:solidFill>
                </a:rPr>
                <a:t>Ort</a:t>
              </a:r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1E01437C-8F38-405D-AD92-A66787A692E3}"/>
                </a:ext>
              </a:extLst>
            </p:cNvPr>
            <p:cNvSpPr txBox="1"/>
            <p:nvPr/>
          </p:nvSpPr>
          <p:spPr>
            <a:xfrm>
              <a:off x="2077668" y="2601885"/>
              <a:ext cx="2491180" cy="4013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chemeClr val="bg1">
                      <a:lumMod val="95000"/>
                    </a:schemeClr>
                  </a:solidFill>
                </a:rPr>
                <a:t>Prognostiziertes Preis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hteck 54">
                  <a:extLst>
                    <a:ext uri="{FF2B5EF4-FFF2-40B4-BE49-F238E27FC236}">
                      <a16:creationId xmlns:a16="http://schemas.microsoft.com/office/drawing/2014/main" id="{4CDF99F9-1E5D-4AAF-BC2E-6B18D979BCA3}"/>
                    </a:ext>
                  </a:extLst>
                </p:cNvPr>
                <p:cNvSpPr/>
                <p:nvPr/>
              </p:nvSpPr>
              <p:spPr>
                <a:xfrm>
                  <a:off x="1380937" y="3747144"/>
                  <a:ext cx="747702" cy="49444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60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6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sz="16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16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d>
                              <m:dPr>
                                <m:ctrlP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6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</m:oMath>
                    </m:oMathPara>
                  </a14:m>
                  <a:endParaRPr lang="de-DE" sz="16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5" name="Rechteck 54">
                  <a:extLst>
                    <a:ext uri="{FF2B5EF4-FFF2-40B4-BE49-F238E27FC236}">
                      <a16:creationId xmlns:a16="http://schemas.microsoft.com/office/drawing/2014/main" id="{4CDF99F9-1E5D-4AAF-BC2E-6B18D979BC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0937" y="3747144"/>
                  <a:ext cx="747702" cy="49444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6867905B-5201-4CBB-BDAB-57288A653E9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11403" y="2156700"/>
            <a:ext cx="2329947" cy="208958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1EEBBC7-B58E-4FC9-A09D-BF822FEE8E9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84139" y="1030993"/>
            <a:ext cx="2255344" cy="2088000"/>
          </a:xfrm>
          <a:prstGeom prst="rect">
            <a:avLst/>
          </a:prstGeom>
        </p:spPr>
      </p:pic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2F3FD28B-F16F-4A5F-B18E-752146EAFF7A}"/>
              </a:ext>
            </a:extLst>
          </p:cNvPr>
          <p:cNvCxnSpPr>
            <a:cxnSpLocks/>
          </p:cNvCxnSpPr>
          <p:nvPr/>
        </p:nvCxnSpPr>
        <p:spPr>
          <a:xfrm flipH="1">
            <a:off x="7310451" y="5901196"/>
            <a:ext cx="83620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r Verbinder 58">
            <a:extLst>
              <a:ext uri="{FF2B5EF4-FFF2-40B4-BE49-F238E27FC236}">
                <a16:creationId xmlns:a16="http://schemas.microsoft.com/office/drawing/2014/main" id="{4400B808-B9C8-44BD-8EBF-A4E254417617}"/>
              </a:ext>
            </a:extLst>
          </p:cNvPr>
          <p:cNvCxnSpPr>
            <a:cxnSpLocks/>
          </p:cNvCxnSpPr>
          <p:nvPr/>
        </p:nvCxnSpPr>
        <p:spPr>
          <a:xfrm flipH="1">
            <a:off x="7310451" y="5530884"/>
            <a:ext cx="0" cy="631572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headEnd type="triangl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10">
            <a:extLst>
              <a:ext uri="{FF2B5EF4-FFF2-40B4-BE49-F238E27FC236}">
                <a16:creationId xmlns:a16="http://schemas.microsoft.com/office/drawing/2014/main" id="{BA6A07F5-EC32-4F86-BC63-A1F3A83B262D}"/>
              </a:ext>
            </a:extLst>
          </p:cNvPr>
          <p:cNvSpPr>
            <a:spLocks/>
          </p:cNvSpPr>
          <p:nvPr/>
        </p:nvSpPr>
        <p:spPr bwMode="auto">
          <a:xfrm>
            <a:off x="7376355" y="5712064"/>
            <a:ext cx="599949" cy="381555"/>
          </a:xfrm>
          <a:custGeom>
            <a:avLst/>
            <a:gdLst>
              <a:gd name="T0" fmla="*/ 4 w 369"/>
              <a:gd name="T1" fmla="*/ 147 h 148"/>
              <a:gd name="T2" fmla="*/ 11 w 369"/>
              <a:gd name="T3" fmla="*/ 147 h 148"/>
              <a:gd name="T4" fmla="*/ 18 w 369"/>
              <a:gd name="T5" fmla="*/ 147 h 148"/>
              <a:gd name="T6" fmla="*/ 26 w 369"/>
              <a:gd name="T7" fmla="*/ 147 h 148"/>
              <a:gd name="T8" fmla="*/ 33 w 369"/>
              <a:gd name="T9" fmla="*/ 146 h 148"/>
              <a:gd name="T10" fmla="*/ 41 w 369"/>
              <a:gd name="T11" fmla="*/ 146 h 148"/>
              <a:gd name="T12" fmla="*/ 48 w 369"/>
              <a:gd name="T13" fmla="*/ 145 h 148"/>
              <a:gd name="T14" fmla="*/ 55 w 369"/>
              <a:gd name="T15" fmla="*/ 144 h 148"/>
              <a:gd name="T16" fmla="*/ 63 w 369"/>
              <a:gd name="T17" fmla="*/ 143 h 148"/>
              <a:gd name="T18" fmla="*/ 70 w 369"/>
              <a:gd name="T19" fmla="*/ 142 h 148"/>
              <a:gd name="T20" fmla="*/ 77 w 369"/>
              <a:gd name="T21" fmla="*/ 141 h 148"/>
              <a:gd name="T22" fmla="*/ 85 w 369"/>
              <a:gd name="T23" fmla="*/ 139 h 148"/>
              <a:gd name="T24" fmla="*/ 92 w 369"/>
              <a:gd name="T25" fmla="*/ 137 h 148"/>
              <a:gd name="T26" fmla="*/ 100 w 369"/>
              <a:gd name="T27" fmla="*/ 135 h 148"/>
              <a:gd name="T28" fmla="*/ 107 w 369"/>
              <a:gd name="T29" fmla="*/ 132 h 148"/>
              <a:gd name="T30" fmla="*/ 114 w 369"/>
              <a:gd name="T31" fmla="*/ 129 h 148"/>
              <a:gd name="T32" fmla="*/ 122 w 369"/>
              <a:gd name="T33" fmla="*/ 125 h 148"/>
              <a:gd name="T34" fmla="*/ 129 w 369"/>
              <a:gd name="T35" fmla="*/ 121 h 148"/>
              <a:gd name="T36" fmla="*/ 136 w 369"/>
              <a:gd name="T37" fmla="*/ 117 h 148"/>
              <a:gd name="T38" fmla="*/ 144 w 369"/>
              <a:gd name="T39" fmla="*/ 111 h 148"/>
              <a:gd name="T40" fmla="*/ 151 w 369"/>
              <a:gd name="T41" fmla="*/ 105 h 148"/>
              <a:gd name="T42" fmla="*/ 159 w 369"/>
              <a:gd name="T43" fmla="*/ 99 h 148"/>
              <a:gd name="T44" fmla="*/ 166 w 369"/>
              <a:gd name="T45" fmla="*/ 92 h 148"/>
              <a:gd name="T46" fmla="*/ 173 w 369"/>
              <a:gd name="T47" fmla="*/ 85 h 148"/>
              <a:gd name="T48" fmla="*/ 181 w 369"/>
              <a:gd name="T49" fmla="*/ 78 h 148"/>
              <a:gd name="T50" fmla="*/ 188 w 369"/>
              <a:gd name="T51" fmla="*/ 70 h 148"/>
              <a:gd name="T52" fmla="*/ 195 w 369"/>
              <a:gd name="T53" fmla="*/ 63 h 148"/>
              <a:gd name="T54" fmla="*/ 203 w 369"/>
              <a:gd name="T55" fmla="*/ 56 h 148"/>
              <a:gd name="T56" fmla="*/ 210 w 369"/>
              <a:gd name="T57" fmla="*/ 49 h 148"/>
              <a:gd name="T58" fmla="*/ 218 w 369"/>
              <a:gd name="T59" fmla="*/ 42 h 148"/>
              <a:gd name="T60" fmla="*/ 225 w 369"/>
              <a:gd name="T61" fmla="*/ 37 h 148"/>
              <a:gd name="T62" fmla="*/ 232 w 369"/>
              <a:gd name="T63" fmla="*/ 31 h 148"/>
              <a:gd name="T64" fmla="*/ 240 w 369"/>
              <a:gd name="T65" fmla="*/ 27 h 148"/>
              <a:gd name="T66" fmla="*/ 247 w 369"/>
              <a:gd name="T67" fmla="*/ 22 h 148"/>
              <a:gd name="T68" fmla="*/ 255 w 369"/>
              <a:gd name="T69" fmla="*/ 19 h 148"/>
              <a:gd name="T70" fmla="*/ 262 w 369"/>
              <a:gd name="T71" fmla="*/ 16 h 148"/>
              <a:gd name="T72" fmla="*/ 269 w 369"/>
              <a:gd name="T73" fmla="*/ 13 h 148"/>
              <a:gd name="T74" fmla="*/ 277 w 369"/>
              <a:gd name="T75" fmla="*/ 11 h 148"/>
              <a:gd name="T76" fmla="*/ 284 w 369"/>
              <a:gd name="T77" fmla="*/ 9 h 148"/>
              <a:gd name="T78" fmla="*/ 291 w 369"/>
              <a:gd name="T79" fmla="*/ 7 h 148"/>
              <a:gd name="T80" fmla="*/ 299 w 369"/>
              <a:gd name="T81" fmla="*/ 6 h 148"/>
              <a:gd name="T82" fmla="*/ 306 w 369"/>
              <a:gd name="T83" fmla="*/ 5 h 148"/>
              <a:gd name="T84" fmla="*/ 314 w 369"/>
              <a:gd name="T85" fmla="*/ 4 h 148"/>
              <a:gd name="T86" fmla="*/ 321 w 369"/>
              <a:gd name="T87" fmla="*/ 3 h 148"/>
              <a:gd name="T88" fmla="*/ 328 w 369"/>
              <a:gd name="T89" fmla="*/ 2 h 148"/>
              <a:gd name="T90" fmla="*/ 336 w 369"/>
              <a:gd name="T91" fmla="*/ 2 h 148"/>
              <a:gd name="T92" fmla="*/ 343 w 369"/>
              <a:gd name="T93" fmla="*/ 1 h 148"/>
              <a:gd name="T94" fmla="*/ 351 w 369"/>
              <a:gd name="T95" fmla="*/ 1 h 148"/>
              <a:gd name="T96" fmla="*/ 358 w 369"/>
              <a:gd name="T97" fmla="*/ 1 h 148"/>
              <a:gd name="T98" fmla="*/ 365 w 369"/>
              <a:gd name="T99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69" h="148">
                <a:moveTo>
                  <a:pt x="0" y="148"/>
                </a:moveTo>
                <a:lnTo>
                  <a:pt x="4" y="147"/>
                </a:lnTo>
                <a:lnTo>
                  <a:pt x="7" y="147"/>
                </a:lnTo>
                <a:lnTo>
                  <a:pt x="11" y="147"/>
                </a:lnTo>
                <a:lnTo>
                  <a:pt x="15" y="147"/>
                </a:lnTo>
                <a:lnTo>
                  <a:pt x="18" y="147"/>
                </a:lnTo>
                <a:lnTo>
                  <a:pt x="22" y="147"/>
                </a:lnTo>
                <a:lnTo>
                  <a:pt x="26" y="147"/>
                </a:lnTo>
                <a:lnTo>
                  <a:pt x="30" y="146"/>
                </a:lnTo>
                <a:lnTo>
                  <a:pt x="33" y="146"/>
                </a:lnTo>
                <a:lnTo>
                  <a:pt x="37" y="146"/>
                </a:lnTo>
                <a:lnTo>
                  <a:pt x="41" y="146"/>
                </a:lnTo>
                <a:lnTo>
                  <a:pt x="44" y="145"/>
                </a:lnTo>
                <a:lnTo>
                  <a:pt x="48" y="145"/>
                </a:lnTo>
                <a:lnTo>
                  <a:pt x="52" y="145"/>
                </a:lnTo>
                <a:lnTo>
                  <a:pt x="55" y="144"/>
                </a:lnTo>
                <a:lnTo>
                  <a:pt x="59" y="144"/>
                </a:lnTo>
                <a:lnTo>
                  <a:pt x="63" y="143"/>
                </a:lnTo>
                <a:lnTo>
                  <a:pt x="66" y="143"/>
                </a:lnTo>
                <a:lnTo>
                  <a:pt x="70" y="142"/>
                </a:lnTo>
                <a:lnTo>
                  <a:pt x="74" y="141"/>
                </a:lnTo>
                <a:lnTo>
                  <a:pt x="77" y="141"/>
                </a:lnTo>
                <a:lnTo>
                  <a:pt x="81" y="140"/>
                </a:lnTo>
                <a:lnTo>
                  <a:pt x="85" y="139"/>
                </a:lnTo>
                <a:lnTo>
                  <a:pt x="89" y="138"/>
                </a:lnTo>
                <a:lnTo>
                  <a:pt x="92" y="137"/>
                </a:lnTo>
                <a:lnTo>
                  <a:pt x="96" y="136"/>
                </a:lnTo>
                <a:lnTo>
                  <a:pt x="100" y="135"/>
                </a:lnTo>
                <a:lnTo>
                  <a:pt x="103" y="134"/>
                </a:lnTo>
                <a:lnTo>
                  <a:pt x="107" y="132"/>
                </a:lnTo>
                <a:lnTo>
                  <a:pt x="111" y="131"/>
                </a:lnTo>
                <a:lnTo>
                  <a:pt x="114" y="129"/>
                </a:lnTo>
                <a:lnTo>
                  <a:pt x="118" y="127"/>
                </a:lnTo>
                <a:lnTo>
                  <a:pt x="122" y="125"/>
                </a:lnTo>
                <a:lnTo>
                  <a:pt x="125" y="124"/>
                </a:lnTo>
                <a:lnTo>
                  <a:pt x="129" y="121"/>
                </a:lnTo>
                <a:lnTo>
                  <a:pt x="133" y="119"/>
                </a:lnTo>
                <a:lnTo>
                  <a:pt x="136" y="117"/>
                </a:lnTo>
                <a:lnTo>
                  <a:pt x="140" y="114"/>
                </a:lnTo>
                <a:lnTo>
                  <a:pt x="144" y="111"/>
                </a:lnTo>
                <a:lnTo>
                  <a:pt x="148" y="108"/>
                </a:lnTo>
                <a:lnTo>
                  <a:pt x="151" y="105"/>
                </a:lnTo>
                <a:lnTo>
                  <a:pt x="155" y="102"/>
                </a:lnTo>
                <a:lnTo>
                  <a:pt x="159" y="99"/>
                </a:lnTo>
                <a:lnTo>
                  <a:pt x="162" y="96"/>
                </a:lnTo>
                <a:lnTo>
                  <a:pt x="166" y="92"/>
                </a:lnTo>
                <a:lnTo>
                  <a:pt x="170" y="89"/>
                </a:lnTo>
                <a:lnTo>
                  <a:pt x="173" y="85"/>
                </a:lnTo>
                <a:lnTo>
                  <a:pt x="177" y="81"/>
                </a:lnTo>
                <a:lnTo>
                  <a:pt x="181" y="78"/>
                </a:lnTo>
                <a:lnTo>
                  <a:pt x="184" y="74"/>
                </a:lnTo>
                <a:lnTo>
                  <a:pt x="188" y="70"/>
                </a:lnTo>
                <a:lnTo>
                  <a:pt x="192" y="66"/>
                </a:lnTo>
                <a:lnTo>
                  <a:pt x="195" y="63"/>
                </a:lnTo>
                <a:lnTo>
                  <a:pt x="199" y="59"/>
                </a:lnTo>
                <a:lnTo>
                  <a:pt x="203" y="56"/>
                </a:lnTo>
                <a:lnTo>
                  <a:pt x="207" y="52"/>
                </a:lnTo>
                <a:lnTo>
                  <a:pt x="210" y="49"/>
                </a:lnTo>
                <a:lnTo>
                  <a:pt x="214" y="46"/>
                </a:lnTo>
                <a:lnTo>
                  <a:pt x="218" y="42"/>
                </a:lnTo>
                <a:lnTo>
                  <a:pt x="221" y="39"/>
                </a:lnTo>
                <a:lnTo>
                  <a:pt x="225" y="37"/>
                </a:lnTo>
                <a:lnTo>
                  <a:pt x="229" y="34"/>
                </a:lnTo>
                <a:lnTo>
                  <a:pt x="232" y="31"/>
                </a:lnTo>
                <a:lnTo>
                  <a:pt x="236" y="29"/>
                </a:lnTo>
                <a:lnTo>
                  <a:pt x="240" y="27"/>
                </a:lnTo>
                <a:lnTo>
                  <a:pt x="243" y="24"/>
                </a:lnTo>
                <a:lnTo>
                  <a:pt x="247" y="22"/>
                </a:lnTo>
                <a:lnTo>
                  <a:pt x="251" y="20"/>
                </a:lnTo>
                <a:lnTo>
                  <a:pt x="255" y="19"/>
                </a:lnTo>
                <a:lnTo>
                  <a:pt x="258" y="17"/>
                </a:lnTo>
                <a:lnTo>
                  <a:pt x="262" y="16"/>
                </a:lnTo>
                <a:lnTo>
                  <a:pt x="266" y="14"/>
                </a:lnTo>
                <a:lnTo>
                  <a:pt x="269" y="13"/>
                </a:lnTo>
                <a:lnTo>
                  <a:pt x="273" y="12"/>
                </a:lnTo>
                <a:lnTo>
                  <a:pt x="277" y="11"/>
                </a:lnTo>
                <a:lnTo>
                  <a:pt x="280" y="10"/>
                </a:lnTo>
                <a:lnTo>
                  <a:pt x="284" y="9"/>
                </a:lnTo>
                <a:lnTo>
                  <a:pt x="288" y="8"/>
                </a:lnTo>
                <a:lnTo>
                  <a:pt x="291" y="7"/>
                </a:lnTo>
                <a:lnTo>
                  <a:pt x="295" y="6"/>
                </a:lnTo>
                <a:lnTo>
                  <a:pt x="299" y="6"/>
                </a:lnTo>
                <a:lnTo>
                  <a:pt x="303" y="5"/>
                </a:lnTo>
                <a:lnTo>
                  <a:pt x="306" y="5"/>
                </a:lnTo>
                <a:lnTo>
                  <a:pt x="310" y="4"/>
                </a:lnTo>
                <a:lnTo>
                  <a:pt x="314" y="4"/>
                </a:lnTo>
                <a:lnTo>
                  <a:pt x="317" y="3"/>
                </a:lnTo>
                <a:lnTo>
                  <a:pt x="321" y="3"/>
                </a:lnTo>
                <a:lnTo>
                  <a:pt x="325" y="3"/>
                </a:lnTo>
                <a:lnTo>
                  <a:pt x="328" y="2"/>
                </a:lnTo>
                <a:lnTo>
                  <a:pt x="332" y="2"/>
                </a:lnTo>
                <a:lnTo>
                  <a:pt x="336" y="2"/>
                </a:lnTo>
                <a:lnTo>
                  <a:pt x="339" y="1"/>
                </a:lnTo>
                <a:lnTo>
                  <a:pt x="343" y="1"/>
                </a:lnTo>
                <a:lnTo>
                  <a:pt x="347" y="1"/>
                </a:lnTo>
                <a:lnTo>
                  <a:pt x="351" y="1"/>
                </a:lnTo>
                <a:lnTo>
                  <a:pt x="354" y="1"/>
                </a:lnTo>
                <a:lnTo>
                  <a:pt x="358" y="1"/>
                </a:lnTo>
                <a:lnTo>
                  <a:pt x="362" y="0"/>
                </a:lnTo>
                <a:lnTo>
                  <a:pt x="365" y="0"/>
                </a:lnTo>
                <a:lnTo>
                  <a:pt x="369" y="0"/>
                </a:lnTo>
              </a:path>
            </a:pathLst>
          </a:custGeom>
          <a:noFill/>
          <a:ln w="28575" cap="rnd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feld 61">
                <a:extLst>
                  <a:ext uri="{FF2B5EF4-FFF2-40B4-BE49-F238E27FC236}">
                    <a16:creationId xmlns:a16="http://schemas.microsoft.com/office/drawing/2014/main" id="{B0A0C896-A044-4DA7-BC00-74A2B7DFDB06}"/>
                  </a:ext>
                </a:extLst>
              </p:cNvPr>
              <p:cNvSpPr txBox="1"/>
              <p:nvPr/>
            </p:nvSpPr>
            <p:spPr>
              <a:xfrm>
                <a:off x="6489790" y="5751290"/>
                <a:ext cx="754758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DE" sz="16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feld 61">
                <a:extLst>
                  <a:ext uri="{FF2B5EF4-FFF2-40B4-BE49-F238E27FC236}">
                    <a16:creationId xmlns:a16="http://schemas.microsoft.com/office/drawing/2014/main" id="{B0A0C896-A044-4DA7-BC00-74A2B7DFD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790" y="5751290"/>
                <a:ext cx="754758" cy="246221"/>
              </a:xfrm>
              <a:prstGeom prst="rect">
                <a:avLst/>
              </a:prstGeom>
              <a:blipFill>
                <a:blip r:embed="rId20"/>
                <a:stretch>
                  <a:fillRect l="-6504" r="-2439" b="-219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176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21">
            <a:extLst>
              <a:ext uri="{FF2B5EF4-FFF2-40B4-BE49-F238E27FC236}">
                <a16:creationId xmlns:a16="http://schemas.microsoft.com/office/drawing/2014/main" id="{2F06043D-E0BC-41C1-998F-6956A491D391}"/>
              </a:ext>
            </a:extLst>
          </p:cNvPr>
          <p:cNvSpPr txBox="1"/>
          <p:nvPr/>
        </p:nvSpPr>
        <p:spPr>
          <a:xfrm>
            <a:off x="131011" y="143845"/>
            <a:ext cx="9073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Mit Texten rechnen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9DED2F31-9997-498C-85E0-B0EFD9038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11" y="1140375"/>
            <a:ext cx="10668752" cy="521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238375" algn="l"/>
              </a:tabLst>
            </a:pPr>
            <a:r>
              <a:rPr kumimoji="0" lang="de-DE" altLang="de-DE" sz="2400" b="0" i="1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"Wir lieben das Allgäu", "</a:t>
            </a:r>
            <a:r>
              <a:rPr lang="de-DE" altLang="de-DE" sz="24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Wir fördern </a:t>
            </a:r>
            <a:r>
              <a:rPr kumimoji="0" lang="de-DE" altLang="de-DE" sz="2400" b="0" i="1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Künstliche Intelligenz im Allgäu"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238375" algn="l"/>
              </a:tabLst>
            </a:pPr>
            <a:endParaRPr lang="de-DE" altLang="de-DE" sz="2400" i="1" dirty="0">
              <a:solidFill>
                <a:schemeClr val="bg1">
                  <a:lumMod val="95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360363" algn="l"/>
                <a:tab pos="2238375" algn="l"/>
              </a:tabLst>
            </a:pPr>
            <a:r>
              <a:rPr kumimoji="0" lang="de-DE" altLang="de-DE" sz="2400" b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1.	Texte in einzelne Wörter </a:t>
            </a:r>
            <a:r>
              <a:rPr lang="de-DE" altLang="de-DE" sz="24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zerlegen und e</a:t>
            </a:r>
            <a:r>
              <a:rPr kumimoji="0" lang="de-DE" altLang="de-DE" sz="2400" b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 Wörterbuch erstellen: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60363" algn="l"/>
                <a:tab pos="2238375" algn="l"/>
              </a:tabLst>
            </a:pPr>
            <a:r>
              <a:rPr kumimoji="0" lang="de-DE" altLang="de-DE" sz="2400" b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	["Allgäu", "das", "fördern", "im", "Intelligenz", "Künstliche", "lieben", "wir"]</a:t>
            </a:r>
          </a:p>
          <a:p>
            <a:pPr defTabSz="914400">
              <a:spcAft>
                <a:spcPts val="300"/>
              </a:spcAft>
              <a:tabLst>
                <a:tab pos="360363" algn="l"/>
                <a:tab pos="2238375" algn="l"/>
              </a:tabLst>
            </a:pPr>
            <a:r>
              <a:rPr lang="de-DE" altLang="de-DE" sz="2400" dirty="0">
                <a:solidFill>
                  <a:schemeClr val="bg1">
                    <a:lumMod val="95000"/>
                  </a:schemeClr>
                </a:solidFill>
                <a:latin typeface="+mn-lt"/>
                <a:cs typeface="Calibri" panose="020F0502020204030204" pitchFamily="34" charset="0"/>
              </a:rPr>
              <a:t>2.	Jedes Wort in eine Ganzzahl umwandeln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>
                <a:tab pos="360363" algn="l"/>
                <a:tab pos="2238375" algn="l"/>
              </a:tabLst>
            </a:pPr>
            <a:r>
              <a:rPr lang="de-DE" altLang="de-DE" sz="24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	{"Allgäu": 1, "das": 2, "fördern": 3, …}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360363" algn="l"/>
                <a:tab pos="2238375" algn="l"/>
              </a:tabLst>
            </a:pPr>
            <a:r>
              <a:rPr lang="de-DE" altLang="de-DE" sz="24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	[9, 8, 2, 1], [9, 3, 7, 6, 5, 1]</a:t>
            </a:r>
          </a:p>
          <a:p>
            <a:pPr defTabSz="914400">
              <a:spcAft>
                <a:spcPts val="300"/>
              </a:spcAft>
              <a:tabLst>
                <a:tab pos="360363" algn="l"/>
                <a:tab pos="2238375" algn="l"/>
              </a:tabLst>
            </a:pPr>
            <a:r>
              <a:rPr lang="de-DE" altLang="de-DE" sz="2400" dirty="0">
                <a:solidFill>
                  <a:schemeClr val="bg1">
                    <a:lumMod val="95000"/>
                  </a:schemeClr>
                </a:solidFill>
                <a:latin typeface="+mn-lt"/>
                <a:cs typeface="Calibri" panose="020F0502020204030204" pitchFamily="34" charset="0"/>
              </a:rPr>
              <a:t>3.	Eine Embedding-Schicht weist jedem Wort einen niedrigdimensionalen Vektor zu</a:t>
            </a:r>
          </a:p>
          <a:p>
            <a:pPr defTabSz="914400">
              <a:spcAft>
                <a:spcPts val="600"/>
              </a:spcAft>
              <a:tabLst>
                <a:tab pos="360363" algn="l"/>
                <a:tab pos="2238375" algn="l"/>
              </a:tabLst>
            </a:pPr>
            <a:r>
              <a:rPr lang="de-DE" altLang="de-DE" sz="2400" dirty="0">
                <a:solidFill>
                  <a:schemeClr val="bg1">
                    <a:lumMod val="95000"/>
                  </a:schemeClr>
                </a:solidFill>
                <a:latin typeface="+mn-lt"/>
                <a:cs typeface="Calibri" panose="020F0502020204030204" pitchFamily="34" charset="0"/>
              </a:rPr>
              <a:t>	1 </a:t>
            </a:r>
            <a:r>
              <a:rPr lang="de-DE" altLang="de-DE" sz="2400" dirty="0">
                <a:solidFill>
                  <a:schemeClr val="bg1">
                    <a:lumMod val="95000"/>
                  </a:schemeClr>
                </a:solidFill>
                <a:latin typeface="+mn-lt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altLang="de-DE" sz="2400" dirty="0">
                <a:solidFill>
                  <a:schemeClr val="bg1">
                    <a:lumMod val="95000"/>
                  </a:schemeClr>
                </a:solidFill>
                <a:latin typeface="+mn-lt"/>
                <a:cs typeface="Calibri" panose="020F0502020204030204" pitchFamily="34" charset="0"/>
              </a:rPr>
              <a:t>[0.25, -0.12, 0.56], </a:t>
            </a:r>
            <a:r>
              <a:rPr lang="de-DE" altLang="de-DE" sz="2400" dirty="0">
                <a:solidFill>
                  <a:schemeClr val="bg1">
                    <a:lumMod val="95000"/>
                  </a:schemeClr>
                </a:solidFill>
                <a:cs typeface="Calibri" panose="020F0502020204030204" pitchFamily="34" charset="0"/>
              </a:rPr>
              <a:t>2 </a:t>
            </a:r>
            <a:r>
              <a:rPr lang="de-DE" altLang="de-DE" sz="2400" dirty="0">
                <a:solidFill>
                  <a:schemeClr val="bg1">
                    <a:lumMod val="95000"/>
                  </a:schemeClr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altLang="de-DE" sz="2400" dirty="0">
                <a:solidFill>
                  <a:schemeClr val="bg1">
                    <a:lumMod val="95000"/>
                  </a:schemeClr>
                </a:solidFill>
                <a:cs typeface="Calibri" panose="020F0502020204030204" pitchFamily="34" charset="0"/>
              </a:rPr>
              <a:t>[0.37, 0.72, -0.18], 3 </a:t>
            </a:r>
            <a:r>
              <a:rPr lang="de-DE" altLang="de-DE" sz="2400" dirty="0">
                <a:solidFill>
                  <a:schemeClr val="bg1">
                    <a:lumMod val="95000"/>
                  </a:schemeClr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altLang="de-DE" sz="2400" dirty="0">
                <a:solidFill>
                  <a:schemeClr val="bg1">
                    <a:lumMod val="95000"/>
                  </a:schemeClr>
                </a:solidFill>
                <a:cs typeface="Calibri" panose="020F0502020204030204" pitchFamily="34" charset="0"/>
              </a:rPr>
              <a:t>[-0.61, 0.22, -0.72]</a:t>
            </a:r>
          </a:p>
          <a:p>
            <a:pPr defTabSz="914400">
              <a:spcAft>
                <a:spcPts val="600"/>
              </a:spcAft>
              <a:tabLst>
                <a:tab pos="360363" algn="l"/>
                <a:tab pos="2238375" algn="l"/>
              </a:tabLst>
            </a:pPr>
            <a:r>
              <a:rPr lang="de-DE" altLang="de-DE" sz="24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	Die Wort-Vektoren werden erlernt und definieren wie Wörter in Bezug stehen</a:t>
            </a:r>
          </a:p>
          <a:p>
            <a:pPr defTabSz="914400">
              <a:spcAft>
                <a:spcPts val="600"/>
              </a:spcAft>
              <a:tabLst>
                <a:tab pos="360363" algn="l"/>
                <a:tab pos="2238375" algn="l"/>
              </a:tabLst>
            </a:pPr>
            <a:r>
              <a:rPr lang="de-DE" altLang="de-DE" sz="24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	Wörter mit ähnlicher Bedeutung führen zu ähnlichen Wort-Vektoren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60363" algn="l"/>
                <a:tab pos="2238375" algn="l"/>
              </a:tabLst>
            </a:pPr>
            <a:endParaRPr kumimoji="0" lang="de-DE" altLang="de-DE" sz="2400" b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79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21">
            <a:extLst>
              <a:ext uri="{FF2B5EF4-FFF2-40B4-BE49-F238E27FC236}">
                <a16:creationId xmlns:a16="http://schemas.microsoft.com/office/drawing/2014/main" id="{2F06043D-E0BC-41C1-998F-6956A491D391}"/>
              </a:ext>
            </a:extLst>
          </p:cNvPr>
          <p:cNvSpPr txBox="1"/>
          <p:nvPr/>
        </p:nvSpPr>
        <p:spPr>
          <a:xfrm>
            <a:off x="131011" y="143845"/>
            <a:ext cx="9073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Ein Beispiel für Wort-Vektoren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9DED2F31-9997-498C-85E0-B0EFD9038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11" y="1087560"/>
            <a:ext cx="5056809" cy="501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spcAft>
                <a:spcPts val="600"/>
              </a:spcAft>
              <a:tabLst>
                <a:tab pos="360363" algn="l"/>
                <a:tab pos="2238375" algn="l"/>
              </a:tabLst>
            </a:pPr>
            <a:r>
              <a:rPr lang="de-DE" altLang="de-DE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'</a:t>
            </a: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Das schöne Allgäu</a:t>
            </a:r>
            <a:r>
              <a:rPr lang="de-DE" altLang="de-DE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',</a:t>
            </a:r>
          </a:p>
          <a:p>
            <a:pPr lvl="0" defTabSz="914400">
              <a:spcAft>
                <a:spcPts val="600"/>
              </a:spcAft>
              <a:tabLst>
                <a:tab pos="360363" algn="l"/>
                <a:tab pos="2238375" algn="l"/>
              </a:tabLst>
            </a:pPr>
            <a:r>
              <a:rPr lang="de-DE" altLang="de-DE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'</a:t>
            </a: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So toll hier im Allgäu</a:t>
            </a:r>
            <a:r>
              <a:rPr lang="de-DE" altLang="de-DE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',</a:t>
            </a:r>
          </a:p>
          <a:p>
            <a:pPr lvl="0" defTabSz="914400">
              <a:spcAft>
                <a:spcPts val="600"/>
              </a:spcAft>
              <a:tabLst>
                <a:tab pos="360363" algn="l"/>
                <a:tab pos="2238375" algn="l"/>
              </a:tabLst>
            </a:pPr>
            <a:r>
              <a:rPr lang="de-DE" altLang="de-DE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'</a:t>
            </a: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Uns gefallen die Berge und Seen</a:t>
            </a:r>
            <a:r>
              <a:rPr lang="de-DE" altLang="de-DE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',</a:t>
            </a:r>
          </a:p>
          <a:p>
            <a:pPr lvl="0" defTabSz="914400">
              <a:spcAft>
                <a:spcPts val="600"/>
              </a:spcAft>
              <a:tabLst>
                <a:tab pos="360363" algn="l"/>
                <a:tab pos="2238375" algn="l"/>
              </a:tabLst>
            </a:pPr>
            <a:r>
              <a:rPr lang="de-DE" altLang="de-DE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'</a:t>
            </a: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Wir mögen die Landschaft und die Berge</a:t>
            </a:r>
            <a:r>
              <a:rPr lang="de-DE" altLang="de-DE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',</a:t>
            </a:r>
          </a:p>
          <a:p>
            <a:pPr lvl="0" defTabSz="914400">
              <a:spcAft>
                <a:spcPts val="600"/>
              </a:spcAft>
              <a:tabLst>
                <a:tab pos="360363" algn="l"/>
                <a:tab pos="2238375" algn="l"/>
              </a:tabLst>
            </a:pPr>
            <a:r>
              <a:rPr lang="de-DE" altLang="de-DE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'</a:t>
            </a: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Ganz toll im Allgäu</a:t>
            </a:r>
            <a:r>
              <a:rPr lang="de-DE" altLang="de-DE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',</a:t>
            </a:r>
          </a:p>
          <a:p>
            <a:pPr lvl="0" defTabSz="914400">
              <a:spcAft>
                <a:spcPts val="600"/>
              </a:spcAft>
              <a:tabLst>
                <a:tab pos="360363" algn="l"/>
                <a:tab pos="2238375" algn="l"/>
              </a:tabLst>
            </a:pPr>
            <a:r>
              <a:rPr lang="de-DE" altLang="de-DE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'</a:t>
            </a: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Wir mögen das Allgäu</a:t>
            </a:r>
            <a:r>
              <a:rPr lang="de-DE" altLang="de-DE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',</a:t>
            </a:r>
          </a:p>
          <a:p>
            <a:pPr lvl="0" defTabSz="914400">
              <a:spcAft>
                <a:spcPts val="600"/>
              </a:spcAft>
              <a:tabLst>
                <a:tab pos="360363" algn="l"/>
                <a:tab pos="2238375" algn="l"/>
              </a:tabLst>
            </a:pPr>
            <a:endParaRPr lang="de-DE" altLang="de-DE" sz="2000" dirty="0">
              <a:solidFill>
                <a:schemeClr val="bg1">
                  <a:lumMod val="95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lvl="0" defTabSz="914400">
              <a:spcAft>
                <a:spcPts val="600"/>
              </a:spcAft>
              <a:tabLst>
                <a:tab pos="360363" algn="l"/>
                <a:tab pos="2238375" algn="l"/>
              </a:tabLst>
            </a:pPr>
            <a:r>
              <a:rPr lang="de-DE" altLang="de-DE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'</a:t>
            </a: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Uns gefiel es leider nicht</a:t>
            </a:r>
            <a:r>
              <a:rPr lang="de-DE" altLang="de-DE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',</a:t>
            </a:r>
          </a:p>
          <a:p>
            <a:pPr lvl="0" defTabSz="914400">
              <a:spcAft>
                <a:spcPts val="600"/>
              </a:spcAft>
              <a:tabLst>
                <a:tab pos="360363" algn="l"/>
                <a:tab pos="2238375" algn="l"/>
              </a:tabLst>
            </a:pPr>
            <a:r>
              <a:rPr lang="de-DE" altLang="de-DE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'</a:t>
            </a: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Bei Regen ist es total langweilig</a:t>
            </a:r>
            <a:r>
              <a:rPr lang="de-DE" altLang="de-DE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',</a:t>
            </a:r>
          </a:p>
          <a:p>
            <a:pPr lvl="0" defTabSz="914400">
              <a:spcAft>
                <a:spcPts val="600"/>
              </a:spcAft>
              <a:tabLst>
                <a:tab pos="360363" algn="l"/>
                <a:tab pos="2238375" algn="l"/>
              </a:tabLst>
            </a:pPr>
            <a:r>
              <a:rPr lang="de-DE" altLang="de-DE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'</a:t>
            </a: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Ganz langweilig!</a:t>
            </a:r>
            <a:r>
              <a:rPr lang="de-DE" altLang="de-DE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',</a:t>
            </a:r>
          </a:p>
          <a:p>
            <a:pPr lvl="0" defTabSz="914400">
              <a:spcAft>
                <a:spcPts val="600"/>
              </a:spcAft>
              <a:tabLst>
                <a:tab pos="360363" algn="l"/>
                <a:tab pos="2238375" algn="l"/>
              </a:tabLst>
            </a:pPr>
            <a:r>
              <a:rPr lang="de-DE" altLang="de-DE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'</a:t>
            </a: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So schade, dass es oft Regen gibt</a:t>
            </a:r>
            <a:r>
              <a:rPr lang="de-DE" altLang="de-DE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',</a:t>
            </a:r>
          </a:p>
          <a:p>
            <a:pPr lvl="0" defTabSz="914400">
              <a:spcAft>
                <a:spcPts val="600"/>
              </a:spcAft>
              <a:tabLst>
                <a:tab pos="360363" algn="l"/>
                <a:tab pos="2238375" algn="l"/>
              </a:tabLst>
            </a:pPr>
            <a:r>
              <a:rPr lang="de-DE" altLang="de-DE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'</a:t>
            </a: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Sehr schade, wir konnten gar nicht </a:t>
            </a:r>
            <a:r>
              <a:rPr lang="de-DE" altLang="de-DE" sz="2000" i="1" dirty="0" err="1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skifahren</a:t>
            </a:r>
            <a:r>
              <a:rPr lang="de-DE" altLang="de-DE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',</a:t>
            </a:r>
          </a:p>
          <a:p>
            <a:pPr lvl="0" defTabSz="914400">
              <a:spcAft>
                <a:spcPts val="600"/>
              </a:spcAft>
              <a:tabLst>
                <a:tab pos="360363" algn="l"/>
                <a:tab pos="2238375" algn="l"/>
              </a:tabLst>
            </a:pPr>
            <a:r>
              <a:rPr lang="de-DE" altLang="de-DE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'</a:t>
            </a: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Das gefiel uns überhaupt nicht</a:t>
            </a:r>
            <a:r>
              <a:rPr lang="de-DE" altLang="de-DE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'</a:t>
            </a:r>
          </a:p>
        </p:txBody>
      </p:sp>
      <p:sp>
        <p:nvSpPr>
          <p:cNvPr id="7" name="Smiley 6">
            <a:extLst>
              <a:ext uri="{FF2B5EF4-FFF2-40B4-BE49-F238E27FC236}">
                <a16:creationId xmlns:a16="http://schemas.microsoft.com/office/drawing/2014/main" id="{5BC467E9-B50C-43A3-98CA-9D2673787B50}"/>
              </a:ext>
            </a:extLst>
          </p:cNvPr>
          <p:cNvSpPr/>
          <p:nvPr/>
        </p:nvSpPr>
        <p:spPr>
          <a:xfrm>
            <a:off x="4010996" y="1252650"/>
            <a:ext cx="561010" cy="585481"/>
          </a:xfrm>
          <a:prstGeom prst="smileyFace">
            <a:avLst>
              <a:gd name="adj" fmla="val 4653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miley 7">
            <a:extLst>
              <a:ext uri="{FF2B5EF4-FFF2-40B4-BE49-F238E27FC236}">
                <a16:creationId xmlns:a16="http://schemas.microsoft.com/office/drawing/2014/main" id="{D67D0FBD-97EA-45AA-AB15-DB5605530BF1}"/>
              </a:ext>
            </a:extLst>
          </p:cNvPr>
          <p:cNvSpPr/>
          <p:nvPr/>
        </p:nvSpPr>
        <p:spPr>
          <a:xfrm>
            <a:off x="4010996" y="3846560"/>
            <a:ext cx="561010" cy="585481"/>
          </a:xfrm>
          <a:prstGeom prst="smileyFace">
            <a:avLst>
              <a:gd name="adj" fmla="val -4653"/>
            </a:avLst>
          </a:prstGeom>
          <a:solidFill>
            <a:srgbClr val="0070C0"/>
          </a:solidFill>
          <a:ln>
            <a:solidFill>
              <a:srgbClr val="153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embedding_2D_1">
            <a:hlinkClick r:id="" action="ppaction://media"/>
            <a:extLst>
              <a:ext uri="{FF2B5EF4-FFF2-40B4-BE49-F238E27FC236}">
                <a16:creationId xmlns:a16="http://schemas.microsoft.com/office/drawing/2014/main" id="{F96542C9-AF10-4AF6-9EC5-9A57FC535E1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79310" y="1087560"/>
            <a:ext cx="4800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5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21">
            <a:extLst>
              <a:ext uri="{FF2B5EF4-FFF2-40B4-BE49-F238E27FC236}">
                <a16:creationId xmlns:a16="http://schemas.microsoft.com/office/drawing/2014/main" id="{2F06043D-E0BC-41C1-998F-6956A491D391}"/>
              </a:ext>
            </a:extLst>
          </p:cNvPr>
          <p:cNvSpPr txBox="1"/>
          <p:nvPr/>
        </p:nvSpPr>
        <p:spPr>
          <a:xfrm>
            <a:off x="131011" y="143845"/>
            <a:ext cx="9073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Ein Wort maskieren und prognostizieren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9DED2F31-9997-498C-85E0-B0EFD9038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17" y="1152877"/>
            <a:ext cx="5943545" cy="501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spcAft>
                <a:spcPts val="600"/>
              </a:spcAft>
              <a:tabLst>
                <a:tab pos="360363" algn="l"/>
                <a:tab pos="2238375" algn="l"/>
              </a:tabLst>
            </a:pP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'Das </a:t>
            </a:r>
            <a:r>
              <a:rPr lang="de-DE" altLang="de-DE" sz="2000" i="1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</a:rPr>
              <a:t>&lt;</a:t>
            </a:r>
            <a:r>
              <a:rPr lang="de-DE" altLang="de-DE" sz="2000" i="1" dirty="0" err="1">
                <a:solidFill>
                  <a:schemeClr val="accent2"/>
                </a:solidFill>
                <a:latin typeface="+mn-lt"/>
                <a:ea typeface="Calibri" panose="020F0502020204030204" pitchFamily="34" charset="0"/>
              </a:rPr>
              <a:t>mask</a:t>
            </a:r>
            <a:r>
              <a:rPr lang="de-DE" altLang="de-DE" sz="2000" i="1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</a:rPr>
              <a:t>&gt; </a:t>
            </a: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Allgäu' </a:t>
            </a:r>
            <a:r>
              <a:rPr lang="de-DE" altLang="de-DE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  <a:sym typeface="Wingdings" panose="05000000000000000000" pitchFamily="2" charset="2"/>
              </a:rPr>
              <a:t> 'schöne',</a:t>
            </a:r>
            <a:endParaRPr lang="de-DE" altLang="de-DE" sz="2000" i="1" dirty="0">
              <a:solidFill>
                <a:schemeClr val="bg1">
                  <a:lumMod val="95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lvl="0" defTabSz="914400">
              <a:spcAft>
                <a:spcPts val="600"/>
              </a:spcAft>
              <a:tabLst>
                <a:tab pos="360363" algn="l"/>
                <a:tab pos="2238375" algn="l"/>
              </a:tabLst>
            </a:pP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'Das </a:t>
            </a:r>
            <a:r>
              <a:rPr lang="de-DE" altLang="de-DE" sz="2000" i="1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</a:rPr>
              <a:t>&lt;</a:t>
            </a:r>
            <a:r>
              <a:rPr lang="de-DE" altLang="de-DE" sz="2000" i="1" dirty="0" err="1">
                <a:solidFill>
                  <a:schemeClr val="accent2"/>
                </a:solidFill>
                <a:latin typeface="+mn-lt"/>
                <a:ea typeface="Calibri" panose="020F0502020204030204" pitchFamily="34" charset="0"/>
              </a:rPr>
              <a:t>mask</a:t>
            </a:r>
            <a:r>
              <a:rPr lang="de-DE" altLang="de-DE" sz="2000" i="1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</a:rPr>
              <a:t>&gt; </a:t>
            </a: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Allgäu' </a:t>
            </a:r>
            <a:r>
              <a:rPr lang="de-DE" altLang="de-DE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  <a:sym typeface="Wingdings" panose="05000000000000000000" pitchFamily="2" charset="2"/>
              </a:rPr>
              <a:t>'wunderbare'</a:t>
            </a: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,</a:t>
            </a:r>
          </a:p>
          <a:p>
            <a:pPr lvl="0" defTabSz="914400">
              <a:spcAft>
                <a:spcPts val="600"/>
              </a:spcAft>
              <a:tabLst>
                <a:tab pos="360363" algn="l"/>
                <a:tab pos="2238375" algn="l"/>
              </a:tabLst>
            </a:pP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'Das grüne </a:t>
            </a:r>
            <a:r>
              <a:rPr lang="de-DE" altLang="de-DE" sz="2000" i="1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</a:rPr>
              <a:t>&lt;</a:t>
            </a:r>
            <a:r>
              <a:rPr lang="de-DE" altLang="de-DE" sz="2000" i="1" dirty="0" err="1">
                <a:solidFill>
                  <a:schemeClr val="accent2"/>
                </a:solidFill>
                <a:latin typeface="+mn-lt"/>
                <a:ea typeface="Calibri" panose="020F0502020204030204" pitchFamily="34" charset="0"/>
              </a:rPr>
              <a:t>mask</a:t>
            </a:r>
            <a:r>
              <a:rPr lang="de-DE" altLang="de-DE" sz="2000" i="1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</a:rPr>
              <a:t>&gt;</a:t>
            </a:r>
            <a:r>
              <a:rPr lang="de-DE" altLang="de-DE" sz="2000" i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'</a:t>
            </a: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de-DE" altLang="de-DE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  <a:sym typeface="Wingdings" panose="05000000000000000000" pitchFamily="2" charset="2"/>
              </a:rPr>
              <a:t>'Allgäu'</a:t>
            </a: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,</a:t>
            </a:r>
          </a:p>
          <a:p>
            <a:pPr lvl="0" defTabSz="914400">
              <a:spcAft>
                <a:spcPts val="600"/>
              </a:spcAft>
              <a:tabLst>
                <a:tab pos="360363" algn="l"/>
                <a:tab pos="2238375" algn="l"/>
              </a:tabLst>
            </a:pP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'Radfahren </a:t>
            </a:r>
            <a:r>
              <a:rPr lang="de-DE" altLang="de-DE" sz="2000" i="1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</a:rPr>
              <a:t>&lt;</a:t>
            </a:r>
            <a:r>
              <a:rPr lang="de-DE" altLang="de-DE" sz="2000" i="1" dirty="0" err="1">
                <a:solidFill>
                  <a:schemeClr val="accent2"/>
                </a:solidFill>
                <a:latin typeface="+mn-lt"/>
                <a:ea typeface="Calibri" panose="020F0502020204030204" pitchFamily="34" charset="0"/>
              </a:rPr>
              <a:t>mask</a:t>
            </a:r>
            <a:r>
              <a:rPr lang="de-DE" altLang="de-DE" sz="2000" i="1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</a:rPr>
              <a:t>&gt; </a:t>
            </a: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Allgäu' </a:t>
            </a:r>
            <a:r>
              <a:rPr lang="de-DE" altLang="de-DE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  <a:sym typeface="Wingdings" panose="05000000000000000000" pitchFamily="2" charset="2"/>
              </a:rPr>
              <a:t> 'im', </a:t>
            </a:r>
            <a:endParaRPr lang="de-DE" altLang="de-DE" sz="2000" i="1" dirty="0">
              <a:solidFill>
                <a:schemeClr val="bg1">
                  <a:lumMod val="95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lvl="0" defTabSz="914400">
              <a:spcAft>
                <a:spcPts val="600"/>
              </a:spcAft>
              <a:tabLst>
                <a:tab pos="360363" algn="l"/>
                <a:tab pos="2238375" algn="l"/>
              </a:tabLst>
            </a:pP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'</a:t>
            </a:r>
            <a:r>
              <a:rPr lang="de-DE" altLang="de-DE" sz="2000" i="1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</a:rPr>
              <a:t>&lt;</a:t>
            </a:r>
            <a:r>
              <a:rPr lang="de-DE" altLang="de-DE" sz="2000" i="1" dirty="0" err="1">
                <a:solidFill>
                  <a:schemeClr val="accent2"/>
                </a:solidFill>
                <a:latin typeface="+mn-lt"/>
                <a:ea typeface="Calibri" panose="020F0502020204030204" pitchFamily="34" charset="0"/>
              </a:rPr>
              <a:t>mask</a:t>
            </a:r>
            <a:r>
              <a:rPr lang="de-DE" altLang="de-DE" sz="2000" i="1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</a:rPr>
              <a:t>&gt;</a:t>
            </a: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 im Allgäu' </a:t>
            </a: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  <a:sym typeface="Wingdings" panose="05000000000000000000" pitchFamily="2" charset="2"/>
              </a:rPr>
              <a:t> 'Wandern',</a:t>
            </a:r>
            <a:endParaRPr lang="de-DE" altLang="de-DE" sz="2000" i="1" dirty="0">
              <a:solidFill>
                <a:schemeClr val="bg1">
                  <a:lumMod val="95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lvl="0" defTabSz="914400">
              <a:spcAft>
                <a:spcPts val="600"/>
              </a:spcAft>
              <a:tabLst>
                <a:tab pos="360363" algn="l"/>
                <a:tab pos="2238375" algn="l"/>
              </a:tabLst>
            </a:pP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'Radfahren </a:t>
            </a:r>
            <a:r>
              <a:rPr lang="de-DE" altLang="de-DE" sz="2000" i="1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</a:rPr>
              <a:t>&lt;</a:t>
            </a:r>
            <a:r>
              <a:rPr lang="de-DE" altLang="de-DE" sz="2000" i="1" dirty="0" err="1">
                <a:solidFill>
                  <a:schemeClr val="accent2"/>
                </a:solidFill>
                <a:latin typeface="+mn-lt"/>
                <a:ea typeface="Calibri" panose="020F0502020204030204" pitchFamily="34" charset="0"/>
              </a:rPr>
              <a:t>mask</a:t>
            </a:r>
            <a:r>
              <a:rPr lang="de-DE" altLang="de-DE" sz="2000" i="1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</a:rPr>
              <a:t>&gt;</a:t>
            </a: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 Oberschwaben' </a:t>
            </a:r>
            <a:r>
              <a:rPr lang="de-DE" altLang="de-DE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  <a:sym typeface="Wingdings" panose="05000000000000000000" pitchFamily="2" charset="2"/>
              </a:rPr>
              <a:t> 'in',</a:t>
            </a:r>
            <a:endParaRPr lang="de-DE" altLang="de-DE" sz="2000" i="1" dirty="0">
              <a:solidFill>
                <a:schemeClr val="bg1">
                  <a:lumMod val="95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lvl="0" defTabSz="914400">
              <a:spcAft>
                <a:spcPts val="600"/>
              </a:spcAft>
              <a:tabLst>
                <a:tab pos="360363" algn="l"/>
                <a:tab pos="2238375" algn="l"/>
              </a:tabLst>
            </a:pP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'Urlaub in </a:t>
            </a:r>
            <a:r>
              <a:rPr lang="de-DE" altLang="de-DE" sz="2000" i="1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</a:rPr>
              <a:t>&lt;</a:t>
            </a:r>
            <a:r>
              <a:rPr lang="de-DE" altLang="de-DE" sz="2000" i="1" dirty="0" err="1">
                <a:solidFill>
                  <a:schemeClr val="accent2"/>
                </a:solidFill>
                <a:latin typeface="+mn-lt"/>
                <a:ea typeface="Calibri" panose="020F0502020204030204" pitchFamily="34" charset="0"/>
              </a:rPr>
              <a:t>mask</a:t>
            </a:r>
            <a:r>
              <a:rPr lang="de-DE" altLang="de-DE" sz="2000" i="1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</a:rPr>
              <a:t>&gt;</a:t>
            </a: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  </a:t>
            </a:r>
            <a:r>
              <a:rPr lang="de-DE" altLang="de-DE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  <a:sym typeface="Wingdings" panose="05000000000000000000" pitchFamily="2" charset="2"/>
              </a:rPr>
              <a:t> Oberschwaben',</a:t>
            </a:r>
            <a:endParaRPr lang="de-DE" altLang="de-DE" sz="2000" i="1" dirty="0">
              <a:solidFill>
                <a:schemeClr val="bg1">
                  <a:lumMod val="95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lvl="0" defTabSz="914400">
              <a:spcAft>
                <a:spcPts val="600"/>
              </a:spcAft>
              <a:tabLst>
                <a:tab pos="360363" algn="l"/>
                <a:tab pos="2238375" algn="l"/>
              </a:tabLst>
            </a:pP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'Künstliche Intelligenz für </a:t>
            </a:r>
            <a:r>
              <a:rPr lang="de-DE" altLang="de-DE" sz="2000" i="1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</a:rPr>
              <a:t>&lt;</a:t>
            </a:r>
            <a:r>
              <a:rPr lang="de-DE" altLang="de-DE" sz="2000" i="1" dirty="0" err="1">
                <a:solidFill>
                  <a:schemeClr val="accent2"/>
                </a:solidFill>
                <a:latin typeface="+mn-lt"/>
                <a:ea typeface="Calibri" panose="020F0502020204030204" pitchFamily="34" charset="0"/>
              </a:rPr>
              <a:t>mask</a:t>
            </a:r>
            <a:r>
              <a:rPr lang="de-DE" altLang="de-DE" sz="2000" i="1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</a:rPr>
              <a:t>&gt;</a:t>
            </a: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 Allgäu' </a:t>
            </a:r>
            <a:r>
              <a:rPr lang="de-DE" altLang="de-DE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  <a:sym typeface="Wingdings" panose="05000000000000000000" pitchFamily="2" charset="2"/>
              </a:rPr>
              <a:t> 'das', </a:t>
            </a:r>
            <a:endParaRPr lang="de-DE" altLang="de-DE" sz="2000" i="1" dirty="0">
              <a:solidFill>
                <a:schemeClr val="bg1">
                  <a:lumMod val="95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lvl="0" defTabSz="914400">
              <a:spcAft>
                <a:spcPts val="600"/>
              </a:spcAft>
              <a:tabLst>
                <a:tab pos="360363" algn="l"/>
                <a:tab pos="2238375" algn="l"/>
              </a:tabLst>
            </a:pP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'Künstliche </a:t>
            </a:r>
            <a:r>
              <a:rPr lang="de-DE" altLang="de-DE" sz="2000" i="1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</a:rPr>
              <a:t>&lt;</a:t>
            </a:r>
            <a:r>
              <a:rPr lang="de-DE" altLang="de-DE" sz="2000" i="1" dirty="0" err="1">
                <a:solidFill>
                  <a:schemeClr val="accent2"/>
                </a:solidFill>
                <a:latin typeface="+mn-lt"/>
                <a:ea typeface="Calibri" panose="020F0502020204030204" pitchFamily="34" charset="0"/>
              </a:rPr>
              <a:t>mask</a:t>
            </a:r>
            <a:r>
              <a:rPr lang="de-DE" altLang="de-DE" sz="2000" i="1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</a:rPr>
              <a:t>&gt;</a:t>
            </a: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 für Oberschwaben' </a:t>
            </a:r>
            <a:r>
              <a:rPr lang="de-DE" altLang="de-DE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  <a:sym typeface="Wingdings" panose="05000000000000000000" pitchFamily="2" charset="2"/>
              </a:rPr>
              <a:t> 'Intelligenz', </a:t>
            </a:r>
            <a:endParaRPr lang="de-DE" altLang="de-DE" sz="2000" i="1" dirty="0">
              <a:solidFill>
                <a:schemeClr val="bg1">
                  <a:lumMod val="95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lvl="0" defTabSz="914400">
              <a:spcAft>
                <a:spcPts val="600"/>
              </a:spcAft>
              <a:tabLst>
                <a:tab pos="360363" algn="l"/>
                <a:tab pos="2238375" algn="l"/>
              </a:tabLst>
            </a:pP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'Data Science für </a:t>
            </a:r>
            <a:r>
              <a:rPr lang="de-DE" altLang="de-DE" sz="2000" i="1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</a:rPr>
              <a:t>&lt;</a:t>
            </a:r>
            <a:r>
              <a:rPr lang="de-DE" altLang="de-DE" sz="2000" i="1" dirty="0" err="1">
                <a:solidFill>
                  <a:schemeClr val="accent2"/>
                </a:solidFill>
                <a:latin typeface="+mn-lt"/>
                <a:ea typeface="Calibri" panose="020F0502020204030204" pitchFamily="34" charset="0"/>
              </a:rPr>
              <a:t>mask</a:t>
            </a:r>
            <a:r>
              <a:rPr lang="de-DE" altLang="de-DE" sz="2000" i="1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</a:rPr>
              <a:t>&gt;</a:t>
            </a: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' </a:t>
            </a:r>
            <a:r>
              <a:rPr lang="de-DE" altLang="de-DE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  <a:sym typeface="Wingdings" panose="05000000000000000000" pitchFamily="2" charset="2"/>
              </a:rPr>
              <a:t> 'Oberschwaben',</a:t>
            </a:r>
            <a:endParaRPr lang="de-DE" altLang="de-DE" sz="2000" i="1" dirty="0">
              <a:solidFill>
                <a:schemeClr val="bg1">
                  <a:lumMod val="95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lvl="0" defTabSz="914400">
              <a:spcAft>
                <a:spcPts val="600"/>
              </a:spcAft>
              <a:tabLst>
                <a:tab pos="360363" algn="l"/>
                <a:tab pos="2238375" algn="l"/>
              </a:tabLst>
            </a:pP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'Data Science und </a:t>
            </a:r>
            <a:r>
              <a:rPr lang="de-DE" altLang="de-DE" sz="2000" i="1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</a:rPr>
              <a:t>&lt;</a:t>
            </a:r>
            <a:r>
              <a:rPr lang="de-DE" altLang="de-DE" sz="2000" i="1" dirty="0" err="1">
                <a:solidFill>
                  <a:schemeClr val="accent2"/>
                </a:solidFill>
                <a:latin typeface="+mn-lt"/>
                <a:ea typeface="Calibri" panose="020F0502020204030204" pitchFamily="34" charset="0"/>
              </a:rPr>
              <a:t>mask</a:t>
            </a:r>
            <a:r>
              <a:rPr lang="de-DE" altLang="de-DE" sz="2000" i="1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</a:rPr>
              <a:t>&gt;</a:t>
            </a: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 Learning' </a:t>
            </a:r>
            <a:r>
              <a:rPr lang="de-DE" altLang="de-DE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  <a:sym typeface="Wingdings" panose="05000000000000000000" pitchFamily="2" charset="2"/>
              </a:rPr>
              <a:t> '</a:t>
            </a:r>
            <a:r>
              <a:rPr lang="de-DE" altLang="de-DE" sz="2000" i="1" dirty="0" err="1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  <a:sym typeface="Wingdings" panose="05000000000000000000" pitchFamily="2" charset="2"/>
              </a:rPr>
              <a:t>Machine</a:t>
            </a: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  <a:sym typeface="Wingdings" panose="05000000000000000000" pitchFamily="2" charset="2"/>
              </a:rPr>
              <a:t>',</a:t>
            </a:r>
            <a:endParaRPr lang="de-DE" altLang="de-DE" sz="2000" i="1" dirty="0">
              <a:solidFill>
                <a:schemeClr val="bg1">
                  <a:lumMod val="95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lvl="0" defTabSz="914400">
              <a:spcAft>
                <a:spcPts val="600"/>
              </a:spcAft>
              <a:tabLst>
                <a:tab pos="360363" algn="l"/>
                <a:tab pos="2238375" algn="l"/>
              </a:tabLst>
            </a:pP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'</a:t>
            </a:r>
            <a:r>
              <a:rPr lang="de-DE" altLang="de-DE" sz="2000" i="1" dirty="0" err="1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Machine</a:t>
            </a: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de-DE" altLang="de-DE" sz="2000" i="1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</a:rPr>
              <a:t>&lt;</a:t>
            </a:r>
            <a:r>
              <a:rPr lang="de-DE" altLang="de-DE" sz="2000" i="1" dirty="0" err="1">
                <a:solidFill>
                  <a:schemeClr val="accent2"/>
                </a:solidFill>
                <a:latin typeface="+mn-lt"/>
                <a:ea typeface="Calibri" panose="020F0502020204030204" pitchFamily="34" charset="0"/>
              </a:rPr>
              <a:t>mask</a:t>
            </a:r>
            <a:r>
              <a:rPr lang="de-DE" altLang="de-DE" sz="2000" i="1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</a:rPr>
              <a:t>&gt;</a:t>
            </a: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 für das Allgäu' </a:t>
            </a:r>
            <a:r>
              <a:rPr lang="de-DE" altLang="de-DE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de-DE" altLang="de-DE" sz="2000" i="1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  <a:sym typeface="Wingdings" panose="05000000000000000000" pitchFamily="2" charset="2"/>
              </a:rPr>
              <a:t> 'Learning'</a:t>
            </a:r>
            <a:endParaRPr lang="de-DE" altLang="de-DE" sz="2000" i="1" dirty="0">
              <a:solidFill>
                <a:schemeClr val="bg1">
                  <a:lumMod val="95000"/>
                </a:schemeClr>
              </a:solidFill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F315941-698E-4F6F-9D3F-B17D1214D7A5}"/>
              </a:ext>
            </a:extLst>
          </p:cNvPr>
          <p:cNvGrpSpPr/>
          <p:nvPr/>
        </p:nvGrpSpPr>
        <p:grpSpPr>
          <a:xfrm>
            <a:off x="5878286" y="1212980"/>
            <a:ext cx="4913212" cy="5122506"/>
            <a:chOff x="5009045" y="1020271"/>
            <a:chExt cx="5614495" cy="5315215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1ED1E10A-3A23-4C4F-8607-55DB23A44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9045" y="1020271"/>
              <a:ext cx="5614495" cy="5315215"/>
            </a:xfrm>
            <a:prstGeom prst="rect">
              <a:avLst/>
            </a:prstGeom>
          </p:spPr>
        </p:pic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176E8069-4B42-4F8C-9C3E-DE7E72D0EF8E}"/>
                </a:ext>
              </a:extLst>
            </p:cNvPr>
            <p:cNvSpPr/>
            <p:nvPr/>
          </p:nvSpPr>
          <p:spPr>
            <a:xfrm rot="20283969">
              <a:off x="8028922" y="1906299"/>
              <a:ext cx="2352076" cy="119162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47000"/>
              </a:schemeClr>
            </a:solidFill>
            <a:ln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1B36BDFE-6DC7-4D1E-A4B0-DADA32B2A469}"/>
                </a:ext>
              </a:extLst>
            </p:cNvPr>
            <p:cNvSpPr/>
            <p:nvPr/>
          </p:nvSpPr>
          <p:spPr>
            <a:xfrm rot="20495917">
              <a:off x="8119046" y="1550342"/>
              <a:ext cx="1911737" cy="590988"/>
            </a:xfrm>
            <a:prstGeom prst="ellipse">
              <a:avLst/>
            </a:prstGeom>
            <a:solidFill>
              <a:schemeClr val="accent2">
                <a:alpha val="47000"/>
              </a:schemeClr>
            </a:solidFill>
            <a:ln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16060339-3BBE-4C8C-B0ED-C6CBAF737757}"/>
                </a:ext>
              </a:extLst>
            </p:cNvPr>
            <p:cNvSpPr txBox="1"/>
            <p:nvPr/>
          </p:nvSpPr>
          <p:spPr>
            <a:xfrm rot="20337849">
              <a:off x="8659119" y="1447334"/>
              <a:ext cx="10916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accent2"/>
                  </a:solidFill>
                </a:rPr>
                <a:t>Region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19BD75CA-A99C-41C7-B8BB-518EEA53693A}"/>
                </a:ext>
              </a:extLst>
            </p:cNvPr>
            <p:cNvSpPr txBox="1"/>
            <p:nvPr/>
          </p:nvSpPr>
          <p:spPr>
            <a:xfrm rot="20337849">
              <a:off x="8860621" y="2438201"/>
              <a:ext cx="1488124" cy="383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accent4"/>
                  </a:solidFill>
                </a:rPr>
                <a:t>Technologie</a:t>
              </a: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BD44B991-1BE1-4BE6-A327-135FB20D05E2}"/>
                </a:ext>
              </a:extLst>
            </p:cNvPr>
            <p:cNvSpPr/>
            <p:nvPr/>
          </p:nvSpPr>
          <p:spPr>
            <a:xfrm rot="20283969">
              <a:off x="6180167" y="3640286"/>
              <a:ext cx="1544672" cy="11916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47000"/>
              </a:schemeClr>
            </a:solidFill>
            <a:ln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41CEBBC3-487A-4C95-AF03-A94BF647F579}"/>
                </a:ext>
              </a:extLst>
            </p:cNvPr>
            <p:cNvSpPr txBox="1"/>
            <p:nvPr/>
          </p:nvSpPr>
          <p:spPr>
            <a:xfrm rot="21364618">
              <a:off x="6465927" y="4360576"/>
              <a:ext cx="14145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Freizeit</a:t>
              </a: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9BB37CA1-21BD-4899-920F-977F0CE13000}"/>
                </a:ext>
              </a:extLst>
            </p:cNvPr>
            <p:cNvSpPr/>
            <p:nvPr/>
          </p:nvSpPr>
          <p:spPr>
            <a:xfrm rot="20283969">
              <a:off x="6734100" y="4744965"/>
              <a:ext cx="1306760" cy="9640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7000"/>
              </a:schemeClr>
            </a:solidFill>
            <a:ln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3AE3D36B-93DB-4759-B987-708DF53BA5E9}"/>
                </a:ext>
              </a:extLst>
            </p:cNvPr>
            <p:cNvSpPr txBox="1"/>
            <p:nvPr/>
          </p:nvSpPr>
          <p:spPr>
            <a:xfrm rot="193972">
              <a:off x="6753403" y="5286641"/>
              <a:ext cx="14145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Adjektive</a:t>
              </a: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500DD403-D88C-45AD-BF99-B8C6A2A71E44}"/>
                </a:ext>
              </a:extLst>
            </p:cNvPr>
            <p:cNvSpPr/>
            <p:nvPr/>
          </p:nvSpPr>
          <p:spPr>
            <a:xfrm rot="2838398">
              <a:off x="6703845" y="2906391"/>
              <a:ext cx="1931476" cy="851917"/>
            </a:xfrm>
            <a:prstGeom prst="ellipse">
              <a:avLst/>
            </a:prstGeom>
            <a:solidFill>
              <a:schemeClr val="bg1">
                <a:lumMod val="75000"/>
                <a:alpha val="47000"/>
              </a:schemeClr>
            </a:solidFill>
            <a:ln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04140A33-C60C-4D68-BDEA-45BCA2B02D11}"/>
                </a:ext>
              </a:extLst>
            </p:cNvPr>
            <p:cNvSpPr txBox="1"/>
            <p:nvPr/>
          </p:nvSpPr>
          <p:spPr>
            <a:xfrm rot="2648573">
              <a:off x="6707315" y="3186930"/>
              <a:ext cx="1577988" cy="383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>
                      <a:lumMod val="65000"/>
                    </a:schemeClr>
                  </a:solidFill>
                </a:rPr>
                <a:t>Präposition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0086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21">
            <a:extLst>
              <a:ext uri="{FF2B5EF4-FFF2-40B4-BE49-F238E27FC236}">
                <a16:creationId xmlns:a16="http://schemas.microsoft.com/office/drawing/2014/main" id="{2F06043D-E0BC-41C1-998F-6956A491D391}"/>
              </a:ext>
            </a:extLst>
          </p:cNvPr>
          <p:cNvSpPr txBox="1"/>
          <p:nvPr/>
        </p:nvSpPr>
        <p:spPr>
          <a:xfrm>
            <a:off x="131011" y="143845"/>
            <a:ext cx="9073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Sprachmodelle und Transfer-Learning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9DED2F31-9997-498C-85E0-B0EFD9038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10" y="1017038"/>
            <a:ext cx="9712786" cy="508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spcAft>
                <a:spcPts val="300"/>
              </a:spcAft>
              <a:tabLst>
                <a:tab pos="360363" algn="l"/>
                <a:tab pos="2238375" algn="l"/>
              </a:tabLst>
            </a:pPr>
            <a:r>
              <a:rPr lang="de-DE" altLang="de-DE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Basis-Modell:</a:t>
            </a:r>
          </a:p>
          <a:p>
            <a:pPr lvl="0" defTabSz="914400">
              <a:spcAft>
                <a:spcPts val="300"/>
              </a:spcAft>
              <a:tabLst>
                <a:tab pos="360363" algn="l"/>
                <a:tab pos="2238375" algn="l"/>
              </a:tabLst>
            </a:pPr>
            <a:r>
              <a:rPr lang="de-DE" altLang="de-DE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Große neuronale Netze mit 175 Milliarden Parametern</a:t>
            </a:r>
          </a:p>
          <a:p>
            <a:pPr lvl="0" defTabSz="914400">
              <a:spcAft>
                <a:spcPts val="300"/>
              </a:spcAft>
              <a:tabLst>
                <a:tab pos="360363" algn="l"/>
                <a:tab pos="2238375" algn="l"/>
              </a:tabLst>
            </a:pPr>
            <a:r>
              <a:rPr lang="de-DE" altLang="de-DE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Trainiert durch Next-Word-</a:t>
            </a:r>
            <a:r>
              <a:rPr lang="de-DE" altLang="de-DE" sz="2000" dirty="0" err="1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Prediction</a:t>
            </a:r>
            <a:endParaRPr lang="de-DE" altLang="de-DE" sz="2000" dirty="0">
              <a:solidFill>
                <a:schemeClr val="bg1">
                  <a:lumMod val="95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lvl="0" defTabSz="914400">
              <a:spcAft>
                <a:spcPts val="300"/>
              </a:spcAft>
              <a:tabLst>
                <a:tab pos="360363" algn="l"/>
                <a:tab pos="2238375" algn="l"/>
              </a:tabLst>
            </a:pPr>
            <a:r>
              <a:rPr lang="de-DE" altLang="de-DE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Trainiert auf großen Text Korpora wie Wikipedia, Blogs, Büchern, etc.</a:t>
            </a:r>
          </a:p>
          <a:p>
            <a:pPr lvl="0" defTabSz="914400">
              <a:spcAft>
                <a:spcPts val="600"/>
              </a:spcAft>
              <a:tabLst>
                <a:tab pos="360363" algn="l"/>
                <a:tab pos="2238375" algn="l"/>
              </a:tabLst>
            </a:pPr>
            <a:endParaRPr lang="de-DE" altLang="de-DE" sz="1000" dirty="0">
              <a:solidFill>
                <a:schemeClr val="bg1">
                  <a:lumMod val="95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lvl="0" defTabSz="914400">
              <a:spcAft>
                <a:spcPts val="300"/>
              </a:spcAft>
              <a:tabLst>
                <a:tab pos="360363" algn="l"/>
                <a:tab pos="2238375" algn="l"/>
              </a:tabLst>
            </a:pPr>
            <a:r>
              <a:rPr lang="de-DE" altLang="de-DE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Transfer-Learning:</a:t>
            </a:r>
          </a:p>
          <a:p>
            <a:pPr lvl="0" defTabSz="914400">
              <a:spcAft>
                <a:spcPts val="300"/>
              </a:spcAft>
              <a:tabLst>
                <a:tab pos="360363" algn="l"/>
                <a:tab pos="2238375" algn="l"/>
              </a:tabLst>
            </a:pPr>
            <a:r>
              <a:rPr lang="de-DE" altLang="de-DE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Durch weiteres Training das Modell an individuelle Aufgaben anpassen</a:t>
            </a:r>
          </a:p>
          <a:p>
            <a:pPr lvl="0" defTabSz="914400">
              <a:spcAft>
                <a:spcPts val="600"/>
              </a:spcAft>
              <a:tabLst>
                <a:tab pos="360363" algn="l"/>
                <a:tab pos="2238375" algn="l"/>
              </a:tabLst>
            </a:pPr>
            <a:endParaRPr lang="de-DE" altLang="de-DE" sz="1000" dirty="0">
              <a:solidFill>
                <a:schemeClr val="bg1">
                  <a:lumMod val="95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lvl="0" defTabSz="914400">
              <a:spcAft>
                <a:spcPts val="600"/>
              </a:spcAft>
              <a:tabLst>
                <a:tab pos="360363" algn="l"/>
                <a:tab pos="2238375" algn="l"/>
              </a:tabLst>
            </a:pPr>
            <a:r>
              <a:rPr lang="de-DE" altLang="de-DE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Calibri" panose="020F0502020204030204" pitchFamily="34" charset="0"/>
              </a:rPr>
              <a:t>Typische Textverarbeitungspipelines:</a:t>
            </a:r>
          </a:p>
          <a:p>
            <a:pPr lvl="0" defTabSz="914400">
              <a:spcAft>
                <a:spcPts val="600"/>
              </a:spcAft>
              <a:tabLst>
                <a:tab pos="360363" algn="l"/>
                <a:tab pos="2238375" algn="l"/>
              </a:tabLst>
            </a:pPr>
            <a:endParaRPr lang="de-DE" altLang="de-DE" sz="2000" dirty="0">
              <a:solidFill>
                <a:schemeClr val="bg1">
                  <a:lumMod val="95000"/>
                </a:schemeClr>
              </a:solidFill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3C493174-B0BF-4314-B1DC-4DFE3871161C}"/>
              </a:ext>
            </a:extLst>
          </p:cNvPr>
          <p:cNvGraphicFramePr/>
          <p:nvPr/>
        </p:nvGraphicFramePr>
        <p:xfrm>
          <a:off x="186995" y="3993501"/>
          <a:ext cx="10403250" cy="2351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5799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730</Words>
  <Application>Microsoft Office PowerPoint</Application>
  <PresentationFormat>Benutzerdefiniert</PresentationFormat>
  <Paragraphs>135</Paragraphs>
  <Slides>10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Cambria Math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Bernd Ebenhoch</dc:creator>
  <cp:lastModifiedBy>Alfa</cp:lastModifiedBy>
  <cp:revision>431</cp:revision>
  <dcterms:created xsi:type="dcterms:W3CDTF">2020-04-24T19:45:03Z</dcterms:created>
  <dcterms:modified xsi:type="dcterms:W3CDTF">2023-03-26T21:07:39Z</dcterms:modified>
</cp:coreProperties>
</file>