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heme/theme4.xml" ContentType="application/vnd.openxmlformats-officedocument.them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2" r:id="rId3"/>
  </p:sldMasterIdLst>
  <p:notesMasterIdLst>
    <p:notesMasterId r:id="rId20"/>
  </p:notesMasterIdLst>
  <p:sldIdLst>
    <p:sldId id="1448942411" r:id="rId4"/>
    <p:sldId id="1448942425" r:id="rId5"/>
    <p:sldId id="1448942417" r:id="rId6"/>
    <p:sldId id="1448942422" r:id="rId7"/>
    <p:sldId id="1448942430" r:id="rId8"/>
    <p:sldId id="1448942431" r:id="rId9"/>
    <p:sldId id="1448942419" r:id="rId10"/>
    <p:sldId id="1448942420" r:id="rId11"/>
    <p:sldId id="1448942421" r:id="rId12"/>
    <p:sldId id="1448942415" r:id="rId13"/>
    <p:sldId id="1448942426" r:id="rId14"/>
    <p:sldId id="1448942424" r:id="rId15"/>
    <p:sldId id="1448942428" r:id="rId16"/>
    <p:sldId id="1448942423" r:id="rId17"/>
    <p:sldId id="1448942416" r:id="rId18"/>
    <p:sldId id="1448942354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55F"/>
    <a:srgbClr val="1D1A62"/>
    <a:srgbClr val="B4BDD2"/>
    <a:srgbClr val="B0B9CF"/>
    <a:srgbClr val="808080"/>
    <a:srgbClr val="B34B51"/>
    <a:srgbClr val="394E86"/>
    <a:srgbClr val="374B84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461" autoAdjust="0"/>
  </p:normalViewPr>
  <p:slideViewPr>
    <p:cSldViewPr snapToGrid="0">
      <p:cViewPr varScale="1">
        <p:scale>
          <a:sx n="108" d="100"/>
          <a:sy n="108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2000" dirty="0">
                <a:solidFill>
                  <a:schemeClr val="tx1"/>
                </a:solidFill>
                <a:latin typeface="BrownStd" panose="00010500010101010101" pitchFamily="50" charset="0"/>
              </a:rPr>
              <a:t>Aware of </a:t>
            </a:r>
            <a:r>
              <a:rPr lang="en-GB" sz="2000" dirty="0" err="1">
                <a:solidFill>
                  <a:schemeClr val="tx1"/>
                </a:solidFill>
                <a:latin typeface="BrownStd" panose="00010500010101010101" pitchFamily="50" charset="0"/>
              </a:rPr>
              <a:t>Maakom</a:t>
            </a:r>
            <a:r>
              <a:rPr lang="en-GB" sz="2000" dirty="0">
                <a:solidFill>
                  <a:schemeClr val="tx1"/>
                </a:solidFill>
                <a:latin typeface="BrownStd" panose="00010500010101010101" pitchFamily="50" charset="0"/>
              </a:rPr>
              <a:t>?</a:t>
            </a:r>
          </a:p>
        </c:rich>
      </c:tx>
      <c:layout>
        <c:manualLayout>
          <c:xMode val="edge"/>
          <c:yMode val="edge"/>
          <c:x val="0.33246824722086643"/>
          <c:y val="2.20035201300806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Are you Aware of Maakom?</c:v>
                </c:pt>
              </c:strCache>
            </c:strRef>
          </c:tx>
          <c:dPt>
            <c:idx val="0"/>
            <c:bubble3D val="0"/>
            <c:spPr>
              <a:solidFill>
                <a:srgbClr val="394E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0A-43A5-8D80-0D7A8712698D}"/>
              </c:ext>
            </c:extLst>
          </c:dPt>
          <c:dPt>
            <c:idx val="1"/>
            <c:bubble3D val="0"/>
            <c:spPr>
              <a:solidFill>
                <a:srgbClr val="0F123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0A-43A5-8D80-0D7A8712698D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90A-43A5-8D80-0D7A8712698D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90A-43A5-8D80-0D7A8712698D}"/>
              </c:ext>
            </c:extLst>
          </c:dPt>
          <c:dLbls>
            <c:dLbl>
              <c:idx val="0"/>
              <c:layout>
                <c:manualLayout>
                  <c:x val="0.15723425866895774"/>
                  <c:y val="-0.2396958663052256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77%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90A-43A5-8D80-0D7A8712698D}"/>
                </c:ext>
              </c:extLst>
            </c:dLbl>
            <c:dLbl>
              <c:idx val="1"/>
              <c:layout>
                <c:manualLayout>
                  <c:x val="-0.13211337307912774"/>
                  <c:y val="3.653320679865457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90A-43A5-8D80-0D7A871269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nStd" panose="00010500010101010101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78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90A-43A5-8D80-0D7A8712698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900" dirty="0">
                <a:solidFill>
                  <a:schemeClr val="tx1"/>
                </a:solidFill>
                <a:latin typeface="BrownStd" panose="00010500010101010101" pitchFamily="50" charset="0"/>
              </a:rPr>
              <a:t>Frequent</a:t>
            </a:r>
            <a:r>
              <a:rPr lang="en-GB" sz="1900" baseline="0" dirty="0">
                <a:solidFill>
                  <a:schemeClr val="tx1"/>
                </a:solidFill>
                <a:latin typeface="BrownStd" panose="00010500010101010101" pitchFamily="50" charset="0"/>
              </a:rPr>
              <a:t> Inquiry on Warba Products and Services</a:t>
            </a:r>
            <a:endParaRPr lang="en-GB" sz="1900" dirty="0">
              <a:solidFill>
                <a:schemeClr val="tx1"/>
              </a:solidFill>
              <a:latin typeface="BrownStd" panose="00010500010101010101" pitchFamily="50" charset="0"/>
            </a:endParaRPr>
          </a:p>
        </c:rich>
      </c:tx>
      <c:layout>
        <c:manualLayout>
          <c:xMode val="edge"/>
          <c:yMode val="edge"/>
          <c:x val="0.15343099966707457"/>
          <c:y val="1.37522000813004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How often do you ask about warba products and services?</c:v>
                </c:pt>
              </c:strCache>
            </c:strRef>
          </c:tx>
          <c:dPt>
            <c:idx val="0"/>
            <c:bubble3D val="0"/>
            <c:spPr>
              <a:solidFill>
                <a:srgbClr val="394E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46-43D5-8445-106F3AF8906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46-43D5-8445-106F3AF8906F}"/>
              </c:ext>
            </c:extLst>
          </c:dPt>
          <c:dPt>
            <c:idx val="2"/>
            <c:bubble3D val="0"/>
            <c:spPr>
              <a:solidFill>
                <a:srgbClr val="57A0B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46-43D5-8445-106F3AF8906F}"/>
              </c:ext>
            </c:extLst>
          </c:dPt>
          <c:dPt>
            <c:idx val="3"/>
            <c:bubble3D val="0"/>
            <c:spPr>
              <a:solidFill>
                <a:srgbClr val="B34B5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46-43D5-8445-106F3AF8906F}"/>
              </c:ext>
            </c:extLst>
          </c:dPt>
          <c:dLbls>
            <c:dLbl>
              <c:idx val="0"/>
              <c:layout>
                <c:manualLayout>
                  <c:x val="0.15375858842905576"/>
                  <c:y val="5.460121543460309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946-43D5-8445-106F3AF8906F}"/>
                </c:ext>
              </c:extLst>
            </c:dLbl>
            <c:dLbl>
              <c:idx val="1"/>
              <c:layout>
                <c:manualLayout>
                  <c:x val="3.4718798436167202E-2"/>
                  <c:y val="0.1025437671888965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27%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946-43D5-8445-106F3AF8906F}"/>
                </c:ext>
              </c:extLst>
            </c:dLbl>
            <c:dLbl>
              <c:idx val="2"/>
              <c:layout>
                <c:manualLayout>
                  <c:x val="-6.4942351082924399E-2"/>
                  <c:y val="1.252901226934474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35%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946-43D5-8445-106F3AF8906F}"/>
                </c:ext>
              </c:extLst>
            </c:dLbl>
            <c:dLbl>
              <c:idx val="3"/>
              <c:layout>
                <c:manualLayout>
                  <c:x val="-7.0406953091998667E-2"/>
                  <c:y val="1.717747246690430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17%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946-43D5-8445-106F3AF890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nStd" panose="00010500010101010101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Daily</c:v>
                </c:pt>
                <c:pt idx="1">
                  <c:v>Weekly</c:v>
                </c:pt>
                <c:pt idx="2">
                  <c:v>Monthly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19</c:v>
                </c:pt>
                <c:pt idx="1">
                  <c:v>25</c:v>
                </c:pt>
                <c:pt idx="2">
                  <c:v>33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946-43D5-8445-106F3AF8906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aseline="0" dirty="0">
                <a:solidFill>
                  <a:schemeClr val="tx1"/>
                </a:solidFill>
                <a:latin typeface="BrownStd" panose="00010500010101010101" pitchFamily="50" charset="0"/>
              </a:rPr>
              <a:t>Acquiring Info on Warba Products and Services</a:t>
            </a:r>
            <a:endParaRPr lang="en-GB" sz="2000" dirty="0">
              <a:solidFill>
                <a:schemeClr val="tx1"/>
              </a:solidFill>
              <a:latin typeface="BrownStd" panose="00010500010101010101" pitchFamily="50" charset="0"/>
            </a:endParaRPr>
          </a:p>
        </c:rich>
      </c:tx>
      <c:layout>
        <c:manualLayout>
          <c:xMode val="edge"/>
          <c:yMode val="edge"/>
          <c:x val="0.15343099966707457"/>
          <c:y val="1.6502640097560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How to get information about warba products and services?</c:v>
                </c:pt>
              </c:strCache>
            </c:strRef>
          </c:tx>
          <c:dPt>
            <c:idx val="0"/>
            <c:bubble3D val="0"/>
            <c:spPr>
              <a:solidFill>
                <a:srgbClr val="394E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EA-4A4B-8853-A9B9812F07A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EA-4A4B-8853-A9B9812F07A9}"/>
              </c:ext>
            </c:extLst>
          </c:dPt>
          <c:dPt>
            <c:idx val="2"/>
            <c:bubble3D val="0"/>
            <c:spPr>
              <a:solidFill>
                <a:srgbClr val="57A0B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EA-4A4B-8853-A9B9812F07A9}"/>
              </c:ext>
            </c:extLst>
          </c:dPt>
          <c:dPt>
            <c:idx val="3"/>
            <c:bubble3D val="0"/>
            <c:spPr>
              <a:solidFill>
                <a:srgbClr val="B34B5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EA-4A4B-8853-A9B9812F07A9}"/>
              </c:ext>
            </c:extLst>
          </c:dPt>
          <c:dLbls>
            <c:dLbl>
              <c:idx val="0"/>
              <c:layout>
                <c:manualLayout>
                  <c:x val="0.15375858842905576"/>
                  <c:y val="5.460121543460309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72%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6EA-4A4B-8853-A9B9812F07A9}"/>
                </c:ext>
              </c:extLst>
            </c:dLbl>
            <c:dLbl>
              <c:idx val="1"/>
              <c:layout>
                <c:manualLayout>
                  <c:x val="-5.5648627801284198E-2"/>
                  <c:y val="4.75349668636948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45%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6EA-4A4B-8853-A9B9812F07A9}"/>
                </c:ext>
              </c:extLst>
            </c:dLbl>
            <c:dLbl>
              <c:idx val="2"/>
              <c:layout>
                <c:manualLayout>
                  <c:x val="-6.4942351082924399E-2"/>
                  <c:y val="1.252901226934474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6EA-4A4B-8853-A9B9812F07A9}"/>
                </c:ext>
              </c:extLst>
            </c:dLbl>
            <c:dLbl>
              <c:idx val="3"/>
              <c:layout>
                <c:manualLayout>
                  <c:x val="-7.0406953091998667E-2"/>
                  <c:y val="1.717747246690430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36EA-4A4B-8853-A9B9812F07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nStd" panose="00010500010101010101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Warba Staff (Colleague)</c:v>
                </c:pt>
                <c:pt idx="1">
                  <c:v>Warba Website</c:v>
                </c:pt>
                <c:pt idx="2">
                  <c:v>Warba Call Center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</c:v>
                </c:pt>
                <c:pt idx="1">
                  <c:v>45</c:v>
                </c:pt>
                <c:pt idx="2">
                  <c:v>6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6EA-4A4B-8853-A9B9812F07A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aseline="0" dirty="0">
                <a:solidFill>
                  <a:schemeClr val="tx1"/>
                </a:solidFill>
                <a:latin typeface="BrownStd" panose="00010500010101010101" pitchFamily="50" charset="0"/>
              </a:rPr>
              <a:t>Ease of Info Access for Warba Products and Services</a:t>
            </a:r>
            <a:endParaRPr lang="en-GB" sz="1800" dirty="0">
              <a:solidFill>
                <a:schemeClr val="tx1"/>
              </a:solidFill>
              <a:latin typeface="BrownStd" panose="00010500010101010101" pitchFamily="50" charset="0"/>
            </a:endParaRPr>
          </a:p>
        </c:rich>
      </c:tx>
      <c:layout>
        <c:manualLayout>
          <c:xMode val="edge"/>
          <c:yMode val="edge"/>
          <c:x val="0.12388780262790774"/>
          <c:y val="2.47539601463407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79286086385731"/>
          <c:y val="0.17836213679302593"/>
          <c:w val="0.46414278272285375"/>
          <c:h val="0.734590334953782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Ease of access for Information </c:v>
                </c:pt>
              </c:strCache>
            </c:strRef>
          </c:tx>
          <c:dPt>
            <c:idx val="0"/>
            <c:bubble3D val="0"/>
            <c:spPr>
              <a:solidFill>
                <a:srgbClr val="394E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C-4601-A4B6-478CFB02C80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C-4601-A4B6-478CFB02C805}"/>
              </c:ext>
            </c:extLst>
          </c:dPt>
          <c:dPt>
            <c:idx val="2"/>
            <c:bubble3D val="0"/>
            <c:spPr>
              <a:solidFill>
                <a:srgbClr val="57A0B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1C-4601-A4B6-478CFB02C805}"/>
              </c:ext>
            </c:extLst>
          </c:dPt>
          <c:dPt>
            <c:idx val="3"/>
            <c:bubble3D val="0"/>
            <c:spPr>
              <a:solidFill>
                <a:srgbClr val="B34B5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1C-4601-A4B6-478CFB02C805}"/>
              </c:ext>
            </c:extLst>
          </c:dPt>
          <c:dPt>
            <c:idx val="4"/>
            <c:bubble3D val="0"/>
            <c:spPr>
              <a:solidFill>
                <a:srgbClr val="8080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31C-4601-A4B6-478CFB02C805}"/>
              </c:ext>
            </c:extLst>
          </c:dPt>
          <c:dLbls>
            <c:dLbl>
              <c:idx val="0"/>
              <c:layout>
                <c:manualLayout>
                  <c:x val="0.15375858842905576"/>
                  <c:y val="5.460121543460309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31C-4601-A4B6-478CFB02C805}"/>
                </c:ext>
              </c:extLst>
            </c:dLbl>
            <c:dLbl>
              <c:idx val="1"/>
              <c:layout>
                <c:manualLayout>
                  <c:x val="9.5543027634451869E-2"/>
                  <c:y val="-4.723393445246644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31C-4601-A4B6-478CFB02C805}"/>
                </c:ext>
              </c:extLst>
            </c:dLbl>
            <c:dLbl>
              <c:idx val="2"/>
              <c:layout>
                <c:manualLayout>
                  <c:x val="-6.4942351082924399E-2"/>
                  <c:y val="1.252901226934474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27%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31C-4601-A4B6-478CFB02C805}"/>
                </c:ext>
              </c:extLst>
            </c:dLbl>
            <c:dLbl>
              <c:idx val="3"/>
              <c:layout>
                <c:manualLayout>
                  <c:x val="-7.0406953091998667E-2"/>
                  <c:y val="1.717747246690430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17%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331C-4601-A4B6-478CFB02C805}"/>
                </c:ext>
              </c:extLst>
            </c:dLbl>
            <c:dLbl>
              <c:idx val="4"/>
              <c:layout>
                <c:manualLayout>
                  <c:x val="7.7746911819098754E-3"/>
                  <c:y val="-4.246289558961529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331C-4601-A4B6-478CFB02C8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nStd" panose="00010500010101010101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Extremley easy</c:v>
                </c:pt>
                <c:pt idx="1">
                  <c:v>Somewhat easy</c:v>
                </c:pt>
                <c:pt idx="2">
                  <c:v>Neutral</c:v>
                </c:pt>
                <c:pt idx="3">
                  <c:v>Somewhat not easy</c:v>
                </c:pt>
                <c:pt idx="4">
                  <c:v>Extremley not easy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21</c:v>
                </c:pt>
                <c:pt idx="1">
                  <c:v>29</c:v>
                </c:pt>
                <c:pt idx="2">
                  <c:v>25</c:v>
                </c:pt>
                <c:pt idx="3">
                  <c:v>16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31C-4601-A4B6-478CFB02C80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dirty="0">
                <a:solidFill>
                  <a:schemeClr val="tx1"/>
                </a:solidFill>
                <a:latin typeface="BrownStd" panose="00010500010101010101" pitchFamily="50" charset="0"/>
              </a:rPr>
              <a:t>Time</a:t>
            </a:r>
            <a:r>
              <a:rPr lang="en-GB" sz="2000" baseline="0" dirty="0">
                <a:solidFill>
                  <a:schemeClr val="tx1"/>
                </a:solidFill>
                <a:latin typeface="BrownStd" panose="00010500010101010101" pitchFamily="50" charset="0"/>
              </a:rPr>
              <a:t> to Get Information</a:t>
            </a:r>
            <a:endParaRPr lang="en-GB" sz="2000" dirty="0">
              <a:solidFill>
                <a:schemeClr val="tx1"/>
              </a:solidFill>
              <a:latin typeface="BrownStd" panose="00010500010101010101" pitchFamily="50" charset="0"/>
            </a:endParaRPr>
          </a:p>
        </c:rich>
      </c:tx>
      <c:layout>
        <c:manualLayout>
          <c:xMode val="edge"/>
          <c:yMode val="edge"/>
          <c:x val="0.28203079854344787"/>
          <c:y val="2.47539601463407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79286086385731"/>
          <c:y val="0.17836213679302593"/>
          <c:w val="0.46414278272285375"/>
          <c:h val="0.734590334953782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Time to get information </c:v>
                </c:pt>
              </c:strCache>
            </c:strRef>
          </c:tx>
          <c:dPt>
            <c:idx val="0"/>
            <c:bubble3D val="0"/>
            <c:spPr>
              <a:solidFill>
                <a:srgbClr val="394E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13-46EA-BB0C-F9E9D3501C91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13-46EA-BB0C-F9E9D3501C91}"/>
              </c:ext>
            </c:extLst>
          </c:dPt>
          <c:dPt>
            <c:idx val="2"/>
            <c:bubble3D val="0"/>
            <c:spPr>
              <a:solidFill>
                <a:srgbClr val="57A0B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13-46EA-BB0C-F9E9D3501C91}"/>
              </c:ext>
            </c:extLst>
          </c:dPt>
          <c:dPt>
            <c:idx val="3"/>
            <c:bubble3D val="0"/>
            <c:spPr>
              <a:solidFill>
                <a:srgbClr val="B34B5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13-46EA-BB0C-F9E9D3501C91}"/>
              </c:ext>
            </c:extLst>
          </c:dPt>
          <c:dPt>
            <c:idx val="4"/>
            <c:bubble3D val="0"/>
            <c:spPr>
              <a:solidFill>
                <a:srgbClr val="8080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B13-46EA-BB0C-F9E9D3501C91}"/>
              </c:ext>
            </c:extLst>
          </c:dPt>
          <c:dLbls>
            <c:dLbl>
              <c:idx val="0"/>
              <c:layout>
                <c:manualLayout>
                  <c:x val="0.15375858842905576"/>
                  <c:y val="5.460121543460309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B13-46EA-BB0C-F9E9D3501C91}"/>
                </c:ext>
              </c:extLst>
            </c:dLbl>
            <c:dLbl>
              <c:idx val="1"/>
              <c:layout>
                <c:manualLayout>
                  <c:x val="9.5543027634451869E-2"/>
                  <c:y val="-4.723393445246644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B13-46EA-BB0C-F9E9D3501C91}"/>
                </c:ext>
              </c:extLst>
            </c:dLbl>
            <c:dLbl>
              <c:idx val="2"/>
              <c:layout>
                <c:manualLayout>
                  <c:x val="-6.4942351082924399E-2"/>
                  <c:y val="1.252901226934474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B13-46EA-BB0C-F9E9D3501C91}"/>
                </c:ext>
              </c:extLst>
            </c:dLbl>
            <c:dLbl>
              <c:idx val="3"/>
              <c:layout>
                <c:manualLayout>
                  <c:x val="-7.0406953091998667E-2"/>
                  <c:y val="1.717747246690430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B13-46EA-BB0C-F9E9D3501C91}"/>
                </c:ext>
              </c:extLst>
            </c:dLbl>
            <c:dLbl>
              <c:idx val="4"/>
              <c:layout>
                <c:manualLayout>
                  <c:x val="7.7746911819098754E-3"/>
                  <c:y val="-4.246289558961529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B13-46EA-BB0C-F9E9D3501C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nStd" panose="00010500010101010101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2 Minutes</c:v>
                </c:pt>
                <c:pt idx="1">
                  <c:v>5 Minutes</c:v>
                </c:pt>
                <c:pt idx="2">
                  <c:v>10 Minutes</c:v>
                </c:pt>
                <c:pt idx="3">
                  <c:v>1 Hour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19</c:v>
                </c:pt>
                <c:pt idx="1">
                  <c:v>29</c:v>
                </c:pt>
                <c:pt idx="2">
                  <c:v>22</c:v>
                </c:pt>
                <c:pt idx="3">
                  <c:v>9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B13-46EA-BB0C-F9E9D3501C9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2000" dirty="0">
                <a:solidFill>
                  <a:schemeClr val="tx1"/>
                </a:solidFill>
                <a:latin typeface="BrownStd" panose="00010500010101010101" pitchFamily="50" charset="0"/>
              </a:rPr>
              <a:t>Have Used</a:t>
            </a:r>
            <a:r>
              <a:rPr lang="en-GB" sz="2000" baseline="0" dirty="0">
                <a:solidFill>
                  <a:schemeClr val="tx1"/>
                </a:solidFill>
                <a:latin typeface="BrownStd" panose="00010500010101010101" pitchFamily="50" charset="0"/>
              </a:rPr>
              <a:t> </a:t>
            </a:r>
            <a:r>
              <a:rPr lang="en-GB" sz="2000" baseline="0" dirty="0" err="1">
                <a:solidFill>
                  <a:schemeClr val="tx1"/>
                </a:solidFill>
                <a:latin typeface="BrownStd" panose="00010500010101010101" pitchFamily="50" charset="0"/>
              </a:rPr>
              <a:t>Maakom</a:t>
            </a:r>
            <a:r>
              <a:rPr lang="en-GB" sz="2000" baseline="0" dirty="0">
                <a:solidFill>
                  <a:schemeClr val="tx1"/>
                </a:solidFill>
                <a:latin typeface="BrownStd" panose="00010500010101010101" pitchFamily="50" charset="0"/>
              </a:rPr>
              <a:t>?</a:t>
            </a:r>
            <a:endParaRPr lang="en-GB" sz="2000" dirty="0">
              <a:solidFill>
                <a:schemeClr val="tx1"/>
              </a:solidFill>
              <a:latin typeface="BrownStd" panose="00010500010101010101" pitchFamily="50" charset="0"/>
            </a:endParaRPr>
          </a:p>
        </c:rich>
      </c:tx>
      <c:layout>
        <c:manualLayout>
          <c:xMode val="edge"/>
          <c:yMode val="edge"/>
          <c:x val="0.37417629009969017"/>
          <c:y val="3.0254840178860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If you are aware of Maakom, Have you used it before?</c:v>
                </c:pt>
              </c:strCache>
            </c:strRef>
          </c:tx>
          <c:dPt>
            <c:idx val="0"/>
            <c:bubble3D val="0"/>
            <c:spPr>
              <a:solidFill>
                <a:srgbClr val="394E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4B-40C4-9EB9-85349308FCF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4B-40C4-9EB9-85349308FCF5}"/>
              </c:ext>
            </c:extLst>
          </c:dPt>
          <c:dPt>
            <c:idx val="2"/>
            <c:bubble3D val="0"/>
            <c:spPr>
              <a:solidFill>
                <a:srgbClr val="57A0B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4B-40C4-9EB9-85349308FCF5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4B-40C4-9EB9-85349308FCF5}"/>
              </c:ext>
            </c:extLst>
          </c:dPt>
          <c:dLbls>
            <c:dLbl>
              <c:idx val="0"/>
              <c:layout>
                <c:manualLayout>
                  <c:x val="0.13464240210959488"/>
                  <c:y val="0.1068595757435446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56%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04B-40C4-9EB9-85349308FCF5}"/>
                </c:ext>
              </c:extLst>
            </c:dLbl>
            <c:dLbl>
              <c:idx val="1"/>
              <c:layout>
                <c:manualLayout>
                  <c:x val="-0.13211337307912774"/>
                  <c:y val="-1.02242734777668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32%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04B-40C4-9EB9-85349308FCF5}"/>
                </c:ext>
              </c:extLst>
            </c:dLbl>
            <c:dLbl>
              <c:idx val="2"/>
              <c:layout>
                <c:manualLayout>
                  <c:x val="-6.4942351082924399E-2"/>
                  <c:y val="1.252901226934474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04B-40C4-9EB9-85349308FC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nStd" panose="00010500010101010101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Not Aware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57</c:v>
                </c:pt>
                <c:pt idx="1">
                  <c:v>32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04B-40C4-9EB9-85349308FCF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  <a:latin typeface="BrownStd" panose="00010500010101010101" pitchFamily="50" charset="0"/>
              </a:rPr>
              <a:t>Frequency of Using </a:t>
            </a:r>
            <a:r>
              <a:rPr lang="en-US" sz="2000" dirty="0" err="1">
                <a:solidFill>
                  <a:schemeClr val="tx1"/>
                </a:solidFill>
                <a:latin typeface="BrownStd" panose="00010500010101010101" pitchFamily="50" charset="0"/>
              </a:rPr>
              <a:t>Maakom</a:t>
            </a:r>
            <a:endParaRPr lang="en-US" sz="2000" dirty="0">
              <a:solidFill>
                <a:schemeClr val="tx1"/>
              </a:solidFill>
              <a:latin typeface="BrownStd" panose="00010500010101010101" pitchFamily="50" charset="0"/>
            </a:endParaRPr>
          </a:p>
        </c:rich>
      </c:tx>
      <c:layout>
        <c:manualLayout>
          <c:xMode val="edge"/>
          <c:yMode val="edge"/>
          <c:x val="0.26080294926602932"/>
          <c:y val="5.319150050081682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Frequency Using Maakom</c:v>
                </c:pt>
              </c:strCache>
            </c:strRef>
          </c:tx>
          <c:dPt>
            <c:idx val="0"/>
            <c:bubble3D val="0"/>
            <c:spPr>
              <a:solidFill>
                <a:srgbClr val="394E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9AD-48CF-BEA5-02B8DF924683}"/>
              </c:ext>
            </c:extLst>
          </c:dPt>
          <c:dPt>
            <c:idx val="1"/>
            <c:bubble3D val="0"/>
            <c:spPr>
              <a:solidFill>
                <a:srgbClr val="57A0B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9AD-48CF-BEA5-02B8DF924683}"/>
              </c:ext>
            </c:extLst>
          </c:dPt>
          <c:dPt>
            <c:idx val="2"/>
            <c:bubble3D val="0"/>
            <c:spPr>
              <a:solidFill>
                <a:srgbClr val="8080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9AD-48CF-BEA5-02B8DF924683}"/>
              </c:ext>
            </c:extLst>
          </c:dPt>
          <c:dPt>
            <c:idx val="3"/>
            <c:bubble3D val="0"/>
            <c:spPr>
              <a:solidFill>
                <a:srgbClr val="0F123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9AD-48CF-BEA5-02B8DF92468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9AD-48CF-BEA5-02B8DF924683}"/>
              </c:ext>
            </c:extLst>
          </c:dPt>
          <c:dLbls>
            <c:dLbl>
              <c:idx val="0"/>
              <c:layout>
                <c:manualLayout>
                  <c:x val="0.10724384842519674"/>
                  <c:y val="8.670951730379445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AD-48CF-BEA5-02B8DF924683}"/>
                </c:ext>
              </c:extLst>
            </c:dLbl>
            <c:dLbl>
              <c:idx val="1"/>
              <c:layout>
                <c:manualLayout>
                  <c:x val="3.8232098917322835E-2"/>
                  <c:y val="-5.246677826852987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AD-48CF-BEA5-02B8DF924683}"/>
                </c:ext>
              </c:extLst>
            </c:dLbl>
            <c:dLbl>
              <c:idx val="2"/>
              <c:layout>
                <c:manualLayout>
                  <c:x val="-3.5043122539370079E-2"/>
                  <c:y val="-8.685900056231541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AD-48CF-BEA5-02B8DF924683}"/>
                </c:ext>
              </c:extLst>
            </c:dLbl>
            <c:dLbl>
              <c:idx val="3"/>
              <c:layout>
                <c:manualLayout>
                  <c:x val="-3.8561208169291337E-2"/>
                  <c:y val="8.450786881718326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AD-48CF-BEA5-02B8DF924683}"/>
                </c:ext>
              </c:extLst>
            </c:dLbl>
            <c:dLbl>
              <c:idx val="4"/>
              <c:layout>
                <c:manualLayout>
                  <c:x val="6.7641486220472438E-3"/>
                  <c:y val="-1.011429563765405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9AD-48CF-BEA5-02B8DF9246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nStd" panose="00010500010101010101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2-3 times a week</c:v>
                </c:pt>
                <c:pt idx="1">
                  <c:v>Daily</c:v>
                </c:pt>
                <c:pt idx="2">
                  <c:v>Once a month</c:v>
                </c:pt>
                <c:pt idx="3">
                  <c:v>Twice a month</c:v>
                </c:pt>
                <c:pt idx="4">
                  <c:v>Rarely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0.17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0.14000000000000001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9AD-48CF-BEA5-02B8DF92468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solidFill>
                  <a:schemeClr val="tx1"/>
                </a:solidFill>
                <a:latin typeface="BrownStd" panose="00010500010101010101" pitchFamily="50" charset="0"/>
                <a:cs typeface="Browallia New" panose="020B0604020202020204" pitchFamily="34" charset="-34"/>
              </a:rPr>
              <a:t>Have</a:t>
            </a:r>
            <a:r>
              <a:rPr lang="en-US" sz="1200" baseline="0" dirty="0">
                <a:solidFill>
                  <a:schemeClr val="tx1"/>
                </a:solidFill>
                <a:latin typeface="BrownStd" panose="00010500010101010101" pitchFamily="50" charset="0"/>
                <a:cs typeface="Browallia New" panose="020B0604020202020204" pitchFamily="34" charset="-34"/>
              </a:rPr>
              <a:t> used </a:t>
            </a:r>
            <a:r>
              <a:rPr lang="en-US" sz="1200" baseline="0" dirty="0" err="1">
                <a:solidFill>
                  <a:schemeClr val="tx1"/>
                </a:solidFill>
                <a:latin typeface="BrownStd" panose="00010500010101010101" pitchFamily="50" charset="0"/>
                <a:cs typeface="Browallia New" panose="020B0604020202020204" pitchFamily="34" charset="-34"/>
              </a:rPr>
              <a:t>Maakom</a:t>
            </a:r>
            <a:endParaRPr lang="en-US" sz="1200" dirty="0">
              <a:solidFill>
                <a:schemeClr val="tx1"/>
              </a:solidFill>
              <a:latin typeface="BrownStd" panose="00010500010101010101" pitchFamily="50" charset="0"/>
              <a:cs typeface="Browallia New" panose="020B0604020202020204" pitchFamily="34" charset="-34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94E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14-426A-9784-05446FD5C2E7}"/>
              </c:ext>
            </c:extLst>
          </c:dPt>
          <c:dPt>
            <c:idx val="1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14-426A-9784-05446FD5C2E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F14-426A-9784-05446FD5C2E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F14-426A-9784-05446FD5C2E7}"/>
              </c:ext>
            </c:extLst>
          </c:dPt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56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F14-426A-9784-05446FD5C2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err="1">
                <a:solidFill>
                  <a:schemeClr val="tx1"/>
                </a:solidFill>
              </a:rPr>
              <a:t>Maakom</a:t>
            </a:r>
            <a:r>
              <a:rPr lang="en-US" sz="2400" baseline="0" dirty="0">
                <a:solidFill>
                  <a:schemeClr val="tx1"/>
                </a:solidFill>
              </a:rPr>
              <a:t> Uses</a:t>
            </a:r>
            <a:endParaRPr lang="en-US" sz="24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7A0B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A5A-4441-9633-18B751A2E4C5}"/>
              </c:ext>
            </c:extLst>
          </c:dPt>
          <c:dPt>
            <c:idx val="1"/>
            <c:invertIfNegative val="0"/>
            <c:bubble3D val="0"/>
            <c:spPr>
              <a:solidFill>
                <a:srgbClr val="0F123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A5A-4441-9633-18B751A2E4C5}"/>
              </c:ext>
            </c:extLst>
          </c:dPt>
          <c:dPt>
            <c:idx val="2"/>
            <c:invertIfNegative val="0"/>
            <c:bubble3D val="0"/>
            <c:spPr>
              <a:solidFill>
                <a:srgbClr val="B34B5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A5A-4441-9633-18B751A2E4C5}"/>
              </c:ext>
            </c:extLst>
          </c:dPt>
          <c:dPt>
            <c:idx val="3"/>
            <c:invertIfNegative val="0"/>
            <c:bubble3D val="0"/>
            <c:spPr>
              <a:solidFill>
                <a:srgbClr val="8080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A5A-4441-9633-18B751A2E4C5}"/>
              </c:ext>
            </c:extLst>
          </c:dPt>
          <c:dPt>
            <c:idx val="4"/>
            <c:invertIfNegative val="0"/>
            <c:bubble3D val="0"/>
            <c:spPr>
              <a:solidFill>
                <a:srgbClr val="394E8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A5A-4441-9633-18B751A2E4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nStd" panose="00010500010101010101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Idea Box</c:v>
                </c:pt>
                <c:pt idx="1">
                  <c:v>Knowledge Base</c:v>
                </c:pt>
                <c:pt idx="2">
                  <c:v>Warba News</c:v>
                </c:pt>
                <c:pt idx="3">
                  <c:v>Retail Operation Support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</c:v>
                </c:pt>
                <c:pt idx="1">
                  <c:v>39</c:v>
                </c:pt>
                <c:pt idx="2">
                  <c:v>12</c:v>
                </c:pt>
                <c:pt idx="3">
                  <c:v>20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A5A-4441-9633-18B751A2E4C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04853112"/>
        <c:axId val="604848792"/>
      </c:barChart>
      <c:catAx>
        <c:axId val="604853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rownStd" panose="00010500010101010101" pitchFamily="50" charset="0"/>
                <a:ea typeface="+mn-ea"/>
                <a:cs typeface="+mn-cs"/>
              </a:defRPr>
            </a:pPr>
            <a:endParaRPr lang="en-US"/>
          </a:p>
        </c:txPr>
        <c:crossAx val="604848792"/>
        <c:crosses val="autoZero"/>
        <c:auto val="1"/>
        <c:lblAlgn val="ctr"/>
        <c:lblOffset val="100"/>
        <c:noMultiLvlLbl val="0"/>
      </c:catAx>
      <c:valAx>
        <c:axId val="604848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853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solidFill>
                  <a:schemeClr val="tx1"/>
                </a:solidFill>
                <a:latin typeface="BrownStd" panose="00010500010101010101" pitchFamily="50" charset="0"/>
                <a:cs typeface="Browallia New" panose="020B0604020202020204" pitchFamily="34" charset="-34"/>
              </a:rPr>
              <a:t>Have</a:t>
            </a:r>
            <a:r>
              <a:rPr lang="en-US" sz="1200" baseline="0" dirty="0">
                <a:solidFill>
                  <a:schemeClr val="tx1"/>
                </a:solidFill>
                <a:latin typeface="BrownStd" panose="00010500010101010101" pitchFamily="50" charset="0"/>
                <a:cs typeface="Browallia New" panose="020B0604020202020204" pitchFamily="34" charset="-34"/>
              </a:rPr>
              <a:t> used </a:t>
            </a:r>
            <a:r>
              <a:rPr lang="en-US" sz="1200" baseline="0" dirty="0" err="1">
                <a:solidFill>
                  <a:schemeClr val="tx1"/>
                </a:solidFill>
                <a:latin typeface="BrownStd" panose="00010500010101010101" pitchFamily="50" charset="0"/>
                <a:cs typeface="Browallia New" panose="020B0604020202020204" pitchFamily="34" charset="-34"/>
              </a:rPr>
              <a:t>Maakom</a:t>
            </a:r>
            <a:endParaRPr lang="en-US" sz="1200" dirty="0">
              <a:solidFill>
                <a:schemeClr val="tx1"/>
              </a:solidFill>
              <a:latin typeface="BrownStd" panose="00010500010101010101" pitchFamily="50" charset="0"/>
              <a:cs typeface="Browallia New" panose="020B0604020202020204" pitchFamily="34" charset="-34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94E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BD-4ADC-964E-70E229B70297}"/>
              </c:ext>
            </c:extLst>
          </c:dPt>
          <c:dPt>
            <c:idx val="1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BD-4ADC-964E-70E229B702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BD-4ADC-964E-70E229B702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BD-4ADC-964E-70E229B70297}"/>
              </c:ext>
            </c:extLst>
          </c:dPt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56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FBD-4ADC-964E-70E229B70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tx1"/>
                </a:solidFill>
              </a:rPr>
              <a:t>Reasons for not using </a:t>
            </a:r>
            <a:r>
              <a:rPr lang="en-US" sz="2400" dirty="0" err="1">
                <a:solidFill>
                  <a:schemeClr val="tx1"/>
                </a:solidFill>
              </a:rPr>
              <a:t>Maakom</a:t>
            </a:r>
            <a:endParaRPr lang="en-US" sz="24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7A0B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95-4F99-A3E8-B95EB0AB9CF7}"/>
              </c:ext>
            </c:extLst>
          </c:dPt>
          <c:dPt>
            <c:idx val="1"/>
            <c:invertIfNegative val="0"/>
            <c:bubble3D val="0"/>
            <c:spPr>
              <a:solidFill>
                <a:srgbClr val="0F123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795-4F99-A3E8-B95EB0AB9CF7}"/>
              </c:ext>
            </c:extLst>
          </c:dPt>
          <c:dPt>
            <c:idx val="2"/>
            <c:invertIfNegative val="0"/>
            <c:bubble3D val="0"/>
            <c:spPr>
              <a:solidFill>
                <a:srgbClr val="B34B5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795-4F99-A3E8-B95EB0AB9CF7}"/>
              </c:ext>
            </c:extLst>
          </c:dPt>
          <c:dPt>
            <c:idx val="3"/>
            <c:invertIfNegative val="0"/>
            <c:bubble3D val="0"/>
            <c:spPr>
              <a:solidFill>
                <a:srgbClr val="394E8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795-4F99-A3E8-B95EB0AB9CF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nStd" panose="00010500010101010101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Information is not updated</c:v>
                </c:pt>
                <c:pt idx="1">
                  <c:v>Don't know how to use it </c:v>
                </c:pt>
                <c:pt idx="2">
                  <c:v>Information needed is unavailable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21</c:v>
                </c:pt>
                <c:pt idx="2">
                  <c:v>23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795-4F99-A3E8-B95EB0AB9CF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04853112"/>
        <c:axId val="604848792"/>
      </c:barChart>
      <c:catAx>
        <c:axId val="604853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rownStd" panose="00010500010101010101" pitchFamily="50" charset="0"/>
                <a:ea typeface="+mn-ea"/>
                <a:cs typeface="+mn-cs"/>
              </a:defRPr>
            </a:pPr>
            <a:endParaRPr lang="en-US"/>
          </a:p>
        </c:txPr>
        <c:crossAx val="604848792"/>
        <c:crosses val="autoZero"/>
        <c:auto val="1"/>
        <c:lblAlgn val="ctr"/>
        <c:lblOffset val="100"/>
        <c:noMultiLvlLbl val="0"/>
      </c:catAx>
      <c:valAx>
        <c:axId val="604848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853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solidFill>
                  <a:schemeClr val="tx1"/>
                </a:solidFill>
                <a:latin typeface="BrownStd" panose="00010500010101010101" pitchFamily="50" charset="0"/>
                <a:cs typeface="Browallia New" panose="020B0604020202020204" pitchFamily="34" charset="-34"/>
              </a:rPr>
              <a:t>Have</a:t>
            </a:r>
            <a:r>
              <a:rPr lang="en-US" sz="1200" baseline="0" dirty="0">
                <a:solidFill>
                  <a:schemeClr val="tx1"/>
                </a:solidFill>
                <a:latin typeface="BrownStd" panose="00010500010101010101" pitchFamily="50" charset="0"/>
                <a:cs typeface="Browallia New" panose="020B0604020202020204" pitchFamily="34" charset="-34"/>
              </a:rPr>
              <a:t> Not Used </a:t>
            </a:r>
            <a:r>
              <a:rPr lang="en-US" sz="1200" baseline="0" dirty="0" err="1">
                <a:solidFill>
                  <a:schemeClr val="tx1"/>
                </a:solidFill>
                <a:latin typeface="BrownStd" panose="00010500010101010101" pitchFamily="50" charset="0"/>
                <a:cs typeface="Browallia New" panose="020B0604020202020204" pitchFamily="34" charset="-34"/>
              </a:rPr>
              <a:t>Maakom</a:t>
            </a:r>
            <a:endParaRPr lang="en-US" sz="1200" dirty="0">
              <a:solidFill>
                <a:schemeClr val="tx1"/>
              </a:solidFill>
              <a:latin typeface="BrownStd" panose="00010500010101010101" pitchFamily="50" charset="0"/>
              <a:cs typeface="Browallia New" panose="020B0604020202020204" pitchFamily="34" charset="-34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58-4CAF-8B0E-0EDD039D2A20}"/>
              </c:ext>
            </c:extLst>
          </c:dPt>
          <c:dPt>
            <c:idx val="1"/>
            <c:bubble3D val="0"/>
            <c:spPr>
              <a:solidFill>
                <a:srgbClr val="394E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58-4CAF-8B0E-0EDD039D2A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58-4CAF-8B0E-0EDD039D2A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58-4CAF-8B0E-0EDD039D2A20}"/>
              </c:ext>
            </c:extLst>
          </c:dPt>
          <c:cat>
            <c:strRef>
              <c:f>Sheet1!$A$2:$A$5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Not aware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56</c:v>
                </c:pt>
                <c:pt idx="1">
                  <c:v>32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58-4CAF-8B0E-0EDD039D2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dirty="0">
                <a:solidFill>
                  <a:schemeClr val="tx1"/>
                </a:solidFill>
                <a:latin typeface="BrownStd" panose="00010500010101010101" pitchFamily="50" charset="0"/>
              </a:rPr>
              <a:t>Knowledge on</a:t>
            </a:r>
            <a:r>
              <a:rPr lang="en-GB" sz="2000" baseline="0" dirty="0">
                <a:solidFill>
                  <a:schemeClr val="tx1"/>
                </a:solidFill>
                <a:latin typeface="BrownStd" panose="00010500010101010101" pitchFamily="50" charset="0"/>
              </a:rPr>
              <a:t> Warba Products and Services</a:t>
            </a:r>
            <a:endParaRPr lang="en-GB" sz="2000" dirty="0">
              <a:solidFill>
                <a:schemeClr val="tx1"/>
              </a:solidFill>
              <a:latin typeface="BrownStd" panose="00010500010101010101" pitchFamily="50" charset="0"/>
            </a:endParaRPr>
          </a:p>
        </c:rich>
      </c:tx>
      <c:layout>
        <c:manualLayout>
          <c:xMode val="edge"/>
          <c:yMode val="edge"/>
          <c:x val="0.15343099966707457"/>
          <c:y val="1.9253080113820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Knowledge on Warba Products and Service</c:v>
                </c:pt>
              </c:strCache>
            </c:strRef>
          </c:tx>
          <c:dPt>
            <c:idx val="0"/>
            <c:bubble3D val="0"/>
            <c:spPr>
              <a:solidFill>
                <a:srgbClr val="394E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21-4228-890F-FB4C9E2FDB9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21-4228-890F-FB4C9E2FDB92}"/>
              </c:ext>
            </c:extLst>
          </c:dPt>
          <c:dPt>
            <c:idx val="2"/>
            <c:bubble3D val="0"/>
            <c:spPr>
              <a:solidFill>
                <a:srgbClr val="57A0B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21-4228-890F-FB4C9E2FDB92}"/>
              </c:ext>
            </c:extLst>
          </c:dPt>
          <c:dPt>
            <c:idx val="3"/>
            <c:bubble3D val="0"/>
            <c:spPr>
              <a:solidFill>
                <a:srgbClr val="B34B5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21-4228-890F-FB4C9E2FDB92}"/>
              </c:ext>
            </c:extLst>
          </c:dPt>
          <c:dLbls>
            <c:dLbl>
              <c:idx val="0"/>
              <c:layout>
                <c:manualLayout>
                  <c:x val="0.13464240210959488"/>
                  <c:y val="0.1068595757435446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321-4228-890F-FB4C9E2FDB92}"/>
                </c:ext>
              </c:extLst>
            </c:dLbl>
            <c:dLbl>
              <c:idx val="1"/>
              <c:layout>
                <c:manualLayout>
                  <c:x val="-0.13211337307912774"/>
                  <c:y val="-1.02242734777668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321-4228-890F-FB4C9E2FDB92}"/>
                </c:ext>
              </c:extLst>
            </c:dLbl>
            <c:dLbl>
              <c:idx val="2"/>
              <c:layout>
                <c:manualLayout>
                  <c:x val="-6.4942351082924399E-2"/>
                  <c:y val="1.252901226934474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321-4228-890F-FB4C9E2FDB92}"/>
                </c:ext>
              </c:extLst>
            </c:dLbl>
            <c:dLbl>
              <c:idx val="3"/>
              <c:layout>
                <c:manualLayout>
                  <c:x val="-7.0406953091998667E-2"/>
                  <c:y val="1.717747246690430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321-4228-890F-FB4C9E2FDB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nStd" panose="00010500010101010101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Very Informed</c:v>
                </c:pt>
                <c:pt idx="1">
                  <c:v>Informed</c:v>
                </c:pt>
                <c:pt idx="2">
                  <c:v>Little Informed</c:v>
                </c:pt>
                <c:pt idx="3">
                  <c:v>Not at all informed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26</c:v>
                </c:pt>
                <c:pt idx="1">
                  <c:v>44</c:v>
                </c:pt>
                <c:pt idx="2">
                  <c:v>23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21-4228-890F-FB4C9E2FDB9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0.25679</cdr:x>
      <cdr:y>0.27537</cdr:y>
    </cdr:from>
    <cdr:to>
      <cdr:x>0.7204</cdr:x>
      <cdr:y>0.827</cdr:y>
    </cdr:to>
    <cdr:grpSp>
      <cdr:nvGrpSpPr>
        <cdr:cNvPr id="9" name="Group 8">
          <a:extLst xmlns:a="http://schemas.openxmlformats.org/drawingml/2006/main">
            <a:ext uri="{FF2B5EF4-FFF2-40B4-BE49-F238E27FC236}">
              <a16:creationId xmlns:a16="http://schemas.microsoft.com/office/drawing/2014/main" id="{F4598E58-F83F-2818-7AF5-B833D74EC153}"/>
            </a:ext>
          </a:extLst>
        </cdr:cNvPr>
        <cdr:cNvGrpSpPr/>
      </cdr:nvGrpSpPr>
      <cdr:grpSpPr>
        <a:xfrm xmlns:a="http://schemas.openxmlformats.org/drawingml/2006/main">
          <a:off x="1861190" y="1314947"/>
          <a:ext cx="3360201" cy="2634143"/>
          <a:chOff x="2087201" y="1492142"/>
          <a:chExt cx="3768249" cy="2989110"/>
        </a:xfrm>
      </cdr:grpSpPr>
      <cdr:sp macro="" textlink="">
        <cdr:nvSpPr>
          <cdr:cNvPr id="2" name="TextBox 1">
            <a:extLst xmlns:a="http://schemas.openxmlformats.org/drawingml/2006/main">
              <a:ext uri="{FF2B5EF4-FFF2-40B4-BE49-F238E27FC236}">
                <a16:creationId xmlns:a16="http://schemas.microsoft.com/office/drawing/2014/main" id="{9ABEF4C9-9658-6476-F30D-EC1E3AEE8CA8}"/>
              </a:ext>
            </a:extLst>
          </cdr:cNvPr>
          <cdr:cNvSpPr txBox="1"/>
        </cdr:nvSpPr>
        <cdr:spPr>
          <a:xfrm xmlns:a="http://schemas.openxmlformats.org/drawingml/2006/main">
            <a:off x="2087201" y="2709333"/>
            <a:ext cx="1782466" cy="529343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en-US" sz="1400" dirty="0">
                <a:solidFill>
                  <a:schemeClr val="bg1"/>
                </a:solidFill>
                <a:latin typeface="BrownStd" panose="00010500010101010101" pitchFamily="50" charset="0"/>
              </a:rPr>
              <a:t>Twice a month</a:t>
            </a:r>
          </a:p>
        </cdr:txBody>
      </cdr:sp>
      <cdr:sp macro="" textlink="">
        <cdr:nvSpPr>
          <cdr:cNvPr id="3" name="TextBox 1">
            <a:extLst xmlns:a="http://schemas.openxmlformats.org/drawingml/2006/main">
              <a:ext uri="{FF2B5EF4-FFF2-40B4-BE49-F238E27FC236}">
                <a16:creationId xmlns:a16="http://schemas.microsoft.com/office/drawing/2014/main" id="{AE3DBA08-310B-BDC7-7545-7995E7E33F03}"/>
              </a:ext>
            </a:extLst>
          </cdr:cNvPr>
          <cdr:cNvSpPr txBox="1"/>
        </cdr:nvSpPr>
        <cdr:spPr>
          <a:xfrm xmlns:a="http://schemas.openxmlformats.org/drawingml/2006/main">
            <a:off x="3229859" y="1492142"/>
            <a:ext cx="825388" cy="529343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dirty="0">
                <a:solidFill>
                  <a:schemeClr val="bg1"/>
                </a:solidFill>
                <a:latin typeface="BrownStd" panose="00010500010101010101" pitchFamily="50" charset="0"/>
              </a:rPr>
              <a:t>Rarely</a:t>
            </a:r>
          </a:p>
        </cdr:txBody>
      </cdr:sp>
      <cdr:sp macro="" textlink="">
        <cdr:nvSpPr>
          <cdr:cNvPr id="4" name="TextBox 1">
            <a:extLst xmlns:a="http://schemas.openxmlformats.org/drawingml/2006/main">
              <a:ext uri="{FF2B5EF4-FFF2-40B4-BE49-F238E27FC236}">
                <a16:creationId xmlns:a16="http://schemas.microsoft.com/office/drawing/2014/main" id="{817BAB02-DCA0-8540-2B51-8A6998BF33A8}"/>
              </a:ext>
            </a:extLst>
          </cdr:cNvPr>
          <cdr:cNvSpPr txBox="1"/>
        </cdr:nvSpPr>
        <cdr:spPr>
          <a:xfrm xmlns:a="http://schemas.openxmlformats.org/drawingml/2006/main">
            <a:off x="4380970" y="2066113"/>
            <a:ext cx="1474480" cy="529342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400" dirty="0">
                <a:solidFill>
                  <a:schemeClr val="bg1"/>
                </a:solidFill>
                <a:latin typeface="BrownStd" panose="00010500010101010101" pitchFamily="50" charset="0"/>
              </a:rPr>
              <a:t>2-3 times </a:t>
            </a:r>
          </a:p>
          <a:p xmlns:a="http://schemas.openxmlformats.org/drawingml/2006/main">
            <a:pPr algn="ctr"/>
            <a:r>
              <a:rPr lang="en-US" sz="1400" dirty="0">
                <a:solidFill>
                  <a:schemeClr val="bg1"/>
                </a:solidFill>
                <a:latin typeface="BrownStd" panose="00010500010101010101" pitchFamily="50" charset="0"/>
              </a:rPr>
              <a:t>a week</a:t>
            </a:r>
          </a:p>
        </cdr:txBody>
      </cdr:sp>
      <cdr:sp macro="" textlink="">
        <cdr:nvSpPr>
          <cdr:cNvPr id="7" name="TextBox 1">
            <a:extLst xmlns:a="http://schemas.openxmlformats.org/drawingml/2006/main">
              <a:ext uri="{FF2B5EF4-FFF2-40B4-BE49-F238E27FC236}">
                <a16:creationId xmlns:a16="http://schemas.microsoft.com/office/drawing/2014/main" id="{777B7AF1-BED9-6993-A01A-B9E8CB303B01}"/>
              </a:ext>
            </a:extLst>
          </cdr:cNvPr>
          <cdr:cNvSpPr txBox="1"/>
        </cdr:nvSpPr>
        <cdr:spPr>
          <a:xfrm xmlns:a="http://schemas.openxmlformats.org/drawingml/2006/main">
            <a:off x="3355580" y="3951910"/>
            <a:ext cx="825388" cy="529342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dirty="0">
                <a:solidFill>
                  <a:schemeClr val="bg1"/>
                </a:solidFill>
                <a:latin typeface="BrownStd" panose="00010500010101010101" pitchFamily="50" charset="0"/>
              </a:rPr>
              <a:t>Daily</a:t>
            </a:r>
          </a:p>
        </cdr:txBody>
      </cdr:sp>
      <cdr:sp macro="" textlink="">
        <cdr:nvSpPr>
          <cdr:cNvPr id="8" name="TextBox 1">
            <a:extLst xmlns:a="http://schemas.openxmlformats.org/drawingml/2006/main">
              <a:ext uri="{FF2B5EF4-FFF2-40B4-BE49-F238E27FC236}">
                <a16:creationId xmlns:a16="http://schemas.microsoft.com/office/drawing/2014/main" id="{777B7AF1-BED9-6993-A01A-B9E8CB303B01}"/>
              </a:ext>
            </a:extLst>
          </cdr:cNvPr>
          <cdr:cNvSpPr txBox="1"/>
        </cdr:nvSpPr>
        <cdr:spPr>
          <a:xfrm xmlns:a="http://schemas.openxmlformats.org/drawingml/2006/main">
            <a:off x="4397359" y="3841631"/>
            <a:ext cx="1230550" cy="529341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dirty="0">
                <a:solidFill>
                  <a:schemeClr val="bg1"/>
                </a:solidFill>
                <a:latin typeface="BrownStd" panose="00010500010101010101" pitchFamily="50" charset="0"/>
              </a:rPr>
              <a:t>Once a month</a:t>
            </a: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62492-E49A-4BEC-AD19-2AA5027E7E81}" type="datetimeFigureOut">
              <a:rPr lang="en-US" smtClean="0"/>
              <a:t>6/1/2023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2D9FE-129C-4F28-B025-910C95052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3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2D9FE-129C-4F28-B025-910C95052CC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22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2D9FE-129C-4F28-B025-910C95052CC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700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2D9FE-129C-4F28-B025-910C95052CC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356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BrownStd" panose="00010500010101010101" pitchFamily="50" charset="0"/>
              </a:rPr>
              <a:t>For Digital Transformation, AR was the first step and AI is what’s next;</a:t>
            </a:r>
          </a:p>
          <a:p>
            <a:endParaRPr lang="en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EB942-B78C-413B-94B4-E663ABA61E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5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2D9FE-129C-4F28-B025-910C95052CC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184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BrownStd" panose="00010500010101010101" pitchFamily="50" charset="0"/>
              </a:rPr>
              <a:t>For Digital Transformation, AR was the first step and AI is what’s next;</a:t>
            </a:r>
          </a:p>
          <a:p>
            <a:endParaRPr lang="en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EB942-B78C-413B-94B4-E663ABA61E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29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698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2D9FE-129C-4F28-B025-910C95052CC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374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Fraud Detection and Management </a:t>
            </a:r>
          </a:p>
          <a:p>
            <a:r>
              <a:rPr lang="en-US" dirty="0"/>
              <a:t>Trading</a:t>
            </a:r>
          </a:p>
          <a:p>
            <a:r>
              <a:rPr lang="en-US" dirty="0"/>
              <a:t>Managing Finance</a:t>
            </a:r>
          </a:p>
          <a:p>
            <a:r>
              <a:rPr lang="en-US" dirty="0"/>
              <a:t>Financial Advisory services</a:t>
            </a:r>
            <a:endParaRPr lang="en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EB942-B78C-413B-94B4-E663ABA61E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3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6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7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Relationship Id="rId4" Type="http://schemas.openxmlformats.org/officeDocument/2006/relationships/image" Target="../media/image7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9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8.xml"/><Relationship Id="rId4" Type="http://schemas.openxmlformats.org/officeDocument/2006/relationships/image" Target="../media/image7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6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2" y="1625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2" y="1625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0426AF5-9CF7-4368-B5CE-6F529EC143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solidFill>
                <a:schemeClr val="accent4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E896-B912-4175-8FBC-677F94491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invGray"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auto">
          <a:xfrm>
            <a:off x="1152525" y="2838836"/>
            <a:ext cx="8353425" cy="492443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defRPr sz="32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52525" y="4347482"/>
            <a:ext cx="8353425" cy="338554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defRPr sz="2200" b="0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auto">
          <a:xfrm>
            <a:off x="1152525" y="5702239"/>
            <a:ext cx="83534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0" baseline="0" dirty="0">
                <a:solidFill>
                  <a:schemeClr val="bg1"/>
                </a:solidFill>
                <a:latin typeface="+mn-lt"/>
              </a:rPr>
              <a:t>Document type | Date</a:t>
            </a:r>
          </a:p>
        </p:txBody>
      </p:sp>
      <p:sp>
        <p:nvSpPr>
          <p:cNvPr id="13" name="doc id"/>
          <p:cNvSpPr>
            <a:spLocks noChangeArrowheads="1"/>
          </p:cNvSpPr>
          <p:nvPr/>
        </p:nvSpPr>
        <p:spPr bwMode="auto">
          <a:xfrm>
            <a:off x="11064592" y="9525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4074"/>
            <a:endParaRPr lang="en-US" sz="816" baseline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9" name="pasted-image.pdf">
            <a:extLst>
              <a:ext uri="{FF2B5EF4-FFF2-40B4-BE49-F238E27FC236}">
                <a16:creationId xmlns:a16="http://schemas.microsoft.com/office/drawing/2014/main" id="{2B86A794-3B68-4A60-B7BE-DB29A3072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1107" y="507318"/>
            <a:ext cx="1767486" cy="9404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322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080E3-4D1F-414A-AB19-97D76E179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03DD2-4768-4EEB-8EBB-BEA767592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F82B0-836B-4304-88B6-21518711C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7FA3-4622-5547-B2AD-89FD2CA3DECD}" type="datetimeFigureOut">
              <a:rPr lang="tr-TR" smtClean="0"/>
              <a:t>1.06.2023</a:t>
            </a:fld>
            <a:endParaRPr lang="tr-T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62A4E-399A-41C9-859F-56241EEDF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DEEE5-F0E9-406C-9366-6BB1B122F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96CC-62CE-4345-8BDC-4D2AD7D1DA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682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89000" y="3134896"/>
            <a:ext cx="10414000" cy="338554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169277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300" algn="ctr">
              <a:spcBef>
                <a:spcPts val="0"/>
              </a:spcBef>
              <a:buSzTx/>
              <a:buNone/>
              <a:defRPr sz="2200"/>
            </a:lvl2pPr>
            <a:lvl3pPr marL="0" indent="228600" algn="ctr">
              <a:spcBef>
                <a:spcPts val="0"/>
              </a:spcBef>
              <a:buSzTx/>
              <a:buNone/>
              <a:defRPr sz="2200"/>
            </a:lvl3pPr>
            <a:lvl4pPr marL="0" indent="342900" algn="ctr">
              <a:spcBef>
                <a:spcPts val="0"/>
              </a:spcBef>
              <a:buSzTx/>
              <a:buNone/>
              <a:defRPr sz="2200"/>
            </a:lvl4pPr>
            <a:lvl5pPr marL="0" indent="45720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3138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90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6" progId="TCLayout.ActiveDocument.1">
                  <p:embed/>
                </p:oleObj>
              </mc:Choice>
              <mc:Fallback>
                <p:oleObj name="think-cell Slide" r:id="rId3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oc id"/>
          <p:cNvSpPr>
            <a:spLocks noChangeArrowheads="1"/>
          </p:cNvSpPr>
          <p:nvPr/>
        </p:nvSpPr>
        <p:spPr bwMode="auto">
          <a:xfrm>
            <a:off x="11064592" y="9525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4074"/>
            <a:endParaRPr lang="en-US" sz="816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7094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0">
          <p15:clr>
            <a:srgbClr val="F26B43"/>
          </p15:clr>
        </p15:guide>
        <p15:guide id="2" pos="101">
          <p15:clr>
            <a:srgbClr val="F26B43"/>
          </p15:clr>
        </p15:guide>
        <p15:guide id="3" orient="horz" pos="583">
          <p15:clr>
            <a:srgbClr val="F26B43"/>
          </p15:clr>
        </p15:guide>
        <p15:guide id="4" orient="horz" pos="3990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38837313"/>
              </p:ext>
            </p:extLst>
          </p:nvPr>
        </p:nvGraphicFramePr>
        <p:xfrm>
          <a:off x="1589" y="159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366D951-E655-4815-A47E-8E8EF60E8D0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solidFill>
                <a:schemeClr val="accent4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D56EB3-41DD-4DEF-82C8-3F3B9CDD8F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asted-image.pdf">
            <a:extLst>
              <a:ext uri="{FF2B5EF4-FFF2-40B4-BE49-F238E27FC236}">
                <a16:creationId xmlns:a16="http://schemas.microsoft.com/office/drawing/2014/main" id="{0095A240-DB06-4FB1-AF02-18E04EE83B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8719" y="6115791"/>
            <a:ext cx="1216606" cy="64735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6624" y="2961958"/>
            <a:ext cx="4669153" cy="984885"/>
          </a:xfrm>
        </p:spPr>
        <p:txBody>
          <a:bodyPr anchor="ctr">
            <a:sp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oc id"/>
          <p:cNvSpPr>
            <a:spLocks noChangeArrowheads="1"/>
          </p:cNvSpPr>
          <p:nvPr/>
        </p:nvSpPr>
        <p:spPr bwMode="auto">
          <a:xfrm>
            <a:off x="11064592" y="9525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4074"/>
            <a:endParaRPr lang="en-US" sz="816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BF1D703B-68AF-48B4-B9D9-6CC2BC50CF1E}"/>
              </a:ext>
            </a:extLst>
          </p:cNvPr>
          <p:cNvSpPr txBox="1">
            <a:spLocks/>
          </p:cNvSpPr>
          <p:nvPr/>
        </p:nvSpPr>
        <p:spPr bwMode="auto">
          <a:xfrm>
            <a:off x="9838640" y="6601938"/>
            <a:ext cx="852798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r>
              <a:rPr lang="en-US" sz="800" b="0" baseline="0" dirty="0">
                <a:solidFill>
                  <a:schemeClr val="bg1"/>
                </a:solidFill>
                <a:latin typeface="+mn-lt"/>
              </a:rPr>
              <a:t>Page Number </a:t>
            </a:r>
            <a:fld id="{42C328C1-A84F-4A39-A664-DBA00541A8C6}" type="slidenum">
              <a:rPr lang="en-US" sz="800" b="0" baseline="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800" b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B2C9AB-560E-4662-9F1E-7766129CF11F}"/>
              </a:ext>
            </a:extLst>
          </p:cNvPr>
          <p:cNvSpPr/>
          <p:nvPr userDrawn="1"/>
        </p:nvSpPr>
        <p:spPr>
          <a:xfrm>
            <a:off x="-89757" y="3792236"/>
            <a:ext cx="5183470" cy="223829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7293B9-2B62-436A-B501-21E5005CB4A4}"/>
              </a:ext>
            </a:extLst>
          </p:cNvPr>
          <p:cNvSpPr/>
          <p:nvPr userDrawn="1"/>
        </p:nvSpPr>
        <p:spPr>
          <a:xfrm>
            <a:off x="-46625" y="2309853"/>
            <a:ext cx="5297236" cy="223829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978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14F4DD6-EDAB-493D-8188-011945362F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14F4DD6-EDAB-493D-8188-011945362F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9C24435-380A-4F14-A1A9-B56B775E6B0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600" b="0" i="0" baseline="0" dirty="0">
              <a:latin typeface="BrownStd Light"/>
              <a:ea typeface="+mj-ea"/>
              <a:cs typeface="+mj-cs"/>
              <a:sym typeface="BrownStd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5A806E-AE2B-4A8E-A061-D11800A5A1AD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gradFill>
            <a:gsLst>
              <a:gs pos="0">
                <a:srgbClr val="00A2C4"/>
              </a:gs>
              <a:gs pos="50000">
                <a:srgbClr val="285CBD"/>
              </a:gs>
              <a:gs pos="100000">
                <a:srgbClr val="5016B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8C8A4F82-E72E-1E43-83FD-904AF8C8232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583001" y="6574945"/>
            <a:ext cx="169918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1000" b="0" i="0" smtClean="0">
                <a:solidFill>
                  <a:schemeClr val="bg1"/>
                </a:solidFill>
                <a:latin typeface="BrownStd" pitchFamily="2" charset="77"/>
              </a:rPr>
              <a:pPr lvl="0"/>
              <a:t>‹#›</a:t>
            </a:fld>
            <a:endParaRPr lang="en-US" sz="1000" b="0" i="0" dirty="0">
              <a:solidFill>
                <a:schemeClr val="bg1"/>
              </a:solidFill>
              <a:latin typeface="BrownStd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CE8181-D19B-664C-9CDB-286598592AC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35743" y="6438411"/>
            <a:ext cx="653418" cy="3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9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2" y="1625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2" y="1625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0426AF5-9CF7-4368-B5CE-6F529EC143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solidFill>
                <a:schemeClr val="accent4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E896-B912-4175-8FBC-677F94491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invGray"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auto">
          <a:xfrm>
            <a:off x="1152525" y="2838836"/>
            <a:ext cx="8353425" cy="492443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defRPr sz="32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52525" y="4347482"/>
            <a:ext cx="8353425" cy="338554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defRPr sz="2200" b="0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auto">
          <a:xfrm>
            <a:off x="1152525" y="5702239"/>
            <a:ext cx="83534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0" baseline="0" dirty="0">
                <a:solidFill>
                  <a:schemeClr val="bg1"/>
                </a:solidFill>
                <a:latin typeface="+mn-lt"/>
              </a:rPr>
              <a:t>Document type | Date</a:t>
            </a:r>
          </a:p>
        </p:txBody>
      </p:sp>
      <p:sp>
        <p:nvSpPr>
          <p:cNvPr id="13" name="doc id"/>
          <p:cNvSpPr>
            <a:spLocks noChangeArrowheads="1"/>
          </p:cNvSpPr>
          <p:nvPr/>
        </p:nvSpPr>
        <p:spPr bwMode="auto">
          <a:xfrm>
            <a:off x="11064592" y="9525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4074"/>
            <a:endParaRPr lang="en-US" sz="816" baseline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9" name="pasted-image.pdf">
            <a:extLst>
              <a:ext uri="{FF2B5EF4-FFF2-40B4-BE49-F238E27FC236}">
                <a16:creationId xmlns:a16="http://schemas.microsoft.com/office/drawing/2014/main" id="{2B86A794-3B68-4A60-B7BE-DB29A3072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1107" y="507318"/>
            <a:ext cx="1767486" cy="9404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84802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90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6" progId="TCLayout.ActiveDocument.1">
                  <p:embed/>
                </p:oleObj>
              </mc:Choice>
              <mc:Fallback>
                <p:oleObj name="think-cell Slide" r:id="rId3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oc id"/>
          <p:cNvSpPr>
            <a:spLocks noChangeArrowheads="1"/>
          </p:cNvSpPr>
          <p:nvPr/>
        </p:nvSpPr>
        <p:spPr bwMode="auto">
          <a:xfrm>
            <a:off x="11064592" y="9525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4074"/>
            <a:endParaRPr lang="en-US" sz="816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75225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0">
          <p15:clr>
            <a:srgbClr val="F26B43"/>
          </p15:clr>
        </p15:guide>
        <p15:guide id="2" pos="101">
          <p15:clr>
            <a:srgbClr val="F26B43"/>
          </p15:clr>
        </p15:guide>
        <p15:guide id="3" orient="horz" pos="583">
          <p15:clr>
            <a:srgbClr val="F26B43"/>
          </p15:clr>
        </p15:guide>
        <p15:guide id="4" orient="horz" pos="3990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3719066"/>
              </p:ext>
            </p:extLst>
          </p:nvPr>
        </p:nvGraphicFramePr>
        <p:xfrm>
          <a:off x="1589" y="159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366D951-E655-4815-A47E-8E8EF60E8D0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solidFill>
                <a:schemeClr val="accent4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D56EB3-41DD-4DEF-82C8-3F3B9CDD8F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asted-image.pdf">
            <a:extLst>
              <a:ext uri="{FF2B5EF4-FFF2-40B4-BE49-F238E27FC236}">
                <a16:creationId xmlns:a16="http://schemas.microsoft.com/office/drawing/2014/main" id="{0095A240-DB06-4FB1-AF02-18E04EE83B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8719" y="6115791"/>
            <a:ext cx="1216606" cy="64735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6624" y="2961958"/>
            <a:ext cx="4669153" cy="984885"/>
          </a:xfrm>
        </p:spPr>
        <p:txBody>
          <a:bodyPr anchor="ctr">
            <a:sp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oc id"/>
          <p:cNvSpPr>
            <a:spLocks noChangeArrowheads="1"/>
          </p:cNvSpPr>
          <p:nvPr/>
        </p:nvSpPr>
        <p:spPr bwMode="auto">
          <a:xfrm>
            <a:off x="11064592" y="9525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4074"/>
            <a:endParaRPr lang="en-US" sz="816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BF1D703B-68AF-48B4-B9D9-6CC2BC50CF1E}"/>
              </a:ext>
            </a:extLst>
          </p:cNvPr>
          <p:cNvSpPr txBox="1">
            <a:spLocks/>
          </p:cNvSpPr>
          <p:nvPr/>
        </p:nvSpPr>
        <p:spPr bwMode="auto">
          <a:xfrm>
            <a:off x="9838640" y="6601938"/>
            <a:ext cx="852798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r>
              <a:rPr lang="en-US" sz="800" b="0" baseline="0" dirty="0">
                <a:solidFill>
                  <a:schemeClr val="bg1"/>
                </a:solidFill>
                <a:latin typeface="+mn-lt"/>
              </a:rPr>
              <a:t>Page Number </a:t>
            </a:r>
            <a:fld id="{42C328C1-A84F-4A39-A664-DBA00541A8C6}" type="slidenum">
              <a:rPr lang="en-US" sz="800" b="0" baseline="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800" b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B2C9AB-560E-4662-9F1E-7766129CF11F}"/>
              </a:ext>
            </a:extLst>
          </p:cNvPr>
          <p:cNvSpPr/>
          <p:nvPr userDrawn="1"/>
        </p:nvSpPr>
        <p:spPr>
          <a:xfrm>
            <a:off x="-89757" y="3792236"/>
            <a:ext cx="5183470" cy="223829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7293B9-2B62-436A-B501-21E5005CB4A4}"/>
              </a:ext>
            </a:extLst>
          </p:cNvPr>
          <p:cNvSpPr/>
          <p:nvPr userDrawn="1"/>
        </p:nvSpPr>
        <p:spPr>
          <a:xfrm>
            <a:off x="-46625" y="2309853"/>
            <a:ext cx="5297236" cy="223829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28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90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6" progId="TCLayout.ActiveDocument.1">
                  <p:embed/>
                </p:oleObj>
              </mc:Choice>
              <mc:Fallback>
                <p:oleObj name="think-cell Slide" r:id="rId3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oc id"/>
          <p:cNvSpPr>
            <a:spLocks noChangeArrowheads="1"/>
          </p:cNvSpPr>
          <p:nvPr/>
        </p:nvSpPr>
        <p:spPr bwMode="auto">
          <a:xfrm>
            <a:off x="11064592" y="9525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4074"/>
            <a:endParaRPr lang="en-US" sz="816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0104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0">
          <p15:clr>
            <a:srgbClr val="F26B43"/>
          </p15:clr>
        </p15:guide>
        <p15:guide id="2" pos="101">
          <p15:clr>
            <a:srgbClr val="F26B43"/>
          </p15:clr>
        </p15:guide>
        <p15:guide id="3" orient="horz" pos="583">
          <p15:clr>
            <a:srgbClr val="F26B43"/>
          </p15:clr>
        </p15:guide>
        <p15:guide id="4" orient="horz" pos="3990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2" y="1625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2" y="1625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0426AF5-9CF7-4368-B5CE-6F529EC143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solidFill>
                <a:schemeClr val="accent4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E896-B912-4175-8FBC-677F94491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invGray"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auto">
          <a:xfrm>
            <a:off x="1152525" y="2838836"/>
            <a:ext cx="8353425" cy="492443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defRPr sz="32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52525" y="4347482"/>
            <a:ext cx="8353425" cy="338554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defRPr sz="2200" b="0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auto">
          <a:xfrm>
            <a:off x="1152525" y="5702239"/>
            <a:ext cx="83534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0" baseline="0" dirty="0">
                <a:solidFill>
                  <a:schemeClr val="bg1"/>
                </a:solidFill>
                <a:latin typeface="+mn-lt"/>
              </a:rPr>
              <a:t>Document type | Date</a:t>
            </a:r>
          </a:p>
        </p:txBody>
      </p:sp>
      <p:sp>
        <p:nvSpPr>
          <p:cNvPr id="13" name="doc id"/>
          <p:cNvSpPr>
            <a:spLocks noChangeArrowheads="1"/>
          </p:cNvSpPr>
          <p:nvPr/>
        </p:nvSpPr>
        <p:spPr bwMode="auto">
          <a:xfrm>
            <a:off x="11064592" y="9525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4074"/>
            <a:endParaRPr lang="en-US" sz="816" baseline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9" name="pasted-image.pdf">
            <a:extLst>
              <a:ext uri="{FF2B5EF4-FFF2-40B4-BE49-F238E27FC236}">
                <a16:creationId xmlns:a16="http://schemas.microsoft.com/office/drawing/2014/main" id="{2B86A794-3B68-4A60-B7BE-DB29A3072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1107" y="507318"/>
            <a:ext cx="1767486" cy="9404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1770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13" Type="http://schemas.openxmlformats.org/officeDocument/2006/relationships/tags" Target="../tags/tag9.xml"/><Relationship Id="rId18" Type="http://schemas.openxmlformats.org/officeDocument/2006/relationships/tags" Target="../tags/tag14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7.xml"/><Relationship Id="rId7" Type="http://schemas.openxmlformats.org/officeDocument/2006/relationships/tags" Target="../tags/tag3.xml"/><Relationship Id="rId12" Type="http://schemas.openxmlformats.org/officeDocument/2006/relationships/tags" Target="../tags/tag8.xml"/><Relationship Id="rId17" Type="http://schemas.openxmlformats.org/officeDocument/2006/relationships/tags" Target="../tags/tag13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12.xml"/><Relationship Id="rId20" Type="http://schemas.openxmlformats.org/officeDocument/2006/relationships/tags" Target="../tags/tag16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11" Type="http://schemas.openxmlformats.org/officeDocument/2006/relationships/tags" Target="../tags/tag7.xml"/><Relationship Id="rId24" Type="http://schemas.openxmlformats.org/officeDocument/2006/relationships/oleObject" Target="../embeddings/oleObject1.bin"/><Relationship Id="rId5" Type="http://schemas.openxmlformats.org/officeDocument/2006/relationships/theme" Target="../theme/theme1.xml"/><Relationship Id="rId15" Type="http://schemas.openxmlformats.org/officeDocument/2006/relationships/tags" Target="../tags/tag11.xml"/><Relationship Id="rId23" Type="http://schemas.openxmlformats.org/officeDocument/2006/relationships/tags" Target="../tags/tag19.xml"/><Relationship Id="rId10" Type="http://schemas.openxmlformats.org/officeDocument/2006/relationships/tags" Target="../tags/tag6.xml"/><Relationship Id="rId19" Type="http://schemas.openxmlformats.org/officeDocument/2006/relationships/tags" Target="../tags/tag1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5.xml"/><Relationship Id="rId14" Type="http://schemas.openxmlformats.org/officeDocument/2006/relationships/tags" Target="../tags/tag10.xml"/><Relationship Id="rId22" Type="http://schemas.openxmlformats.org/officeDocument/2006/relationships/tags" Target="../tags/tag18.xml"/><Relationship Id="rId27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21" Type="http://schemas.openxmlformats.org/officeDocument/2006/relationships/tags" Target="../tags/tag43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6" Type="http://schemas.openxmlformats.org/officeDocument/2006/relationships/tags" Target="../tags/tag38.xml"/><Relationship Id="rId20" Type="http://schemas.openxmlformats.org/officeDocument/2006/relationships/tags" Target="../tags/tag42.xml"/><Relationship Id="rId1" Type="http://schemas.openxmlformats.org/officeDocument/2006/relationships/slideLayout" Target="../slideLayouts/slideLayout5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image" Target="../media/image1.emf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oleObject" Target="../embeddings/oleObject6.bin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4" Type="http://schemas.openxmlformats.org/officeDocument/2006/relationships/theme" Target="../theme/theme2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tags" Target="../tags/tag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8" Type="http://schemas.openxmlformats.org/officeDocument/2006/relationships/tags" Target="../tags/tag62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21" Type="http://schemas.openxmlformats.org/officeDocument/2006/relationships/tags" Target="../tags/tag65.xml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tags" Target="../tags/tag61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9.xml"/><Relationship Id="rId16" Type="http://schemas.openxmlformats.org/officeDocument/2006/relationships/tags" Target="../tags/tag60.xml"/><Relationship Id="rId20" Type="http://schemas.openxmlformats.org/officeDocument/2006/relationships/tags" Target="../tags/tag64.xml"/><Relationship Id="rId1" Type="http://schemas.openxmlformats.org/officeDocument/2006/relationships/slideLayout" Target="../slideLayouts/slideLayout8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24" Type="http://schemas.openxmlformats.org/officeDocument/2006/relationships/oleObject" Target="../embeddings/oleObject10.bin"/><Relationship Id="rId5" Type="http://schemas.openxmlformats.org/officeDocument/2006/relationships/theme" Target="../theme/theme3.xml"/><Relationship Id="rId15" Type="http://schemas.openxmlformats.org/officeDocument/2006/relationships/tags" Target="../tags/tag59.xml"/><Relationship Id="rId23" Type="http://schemas.openxmlformats.org/officeDocument/2006/relationships/tags" Target="../tags/tag67.xml"/><Relationship Id="rId10" Type="http://schemas.openxmlformats.org/officeDocument/2006/relationships/tags" Target="../tags/tag54.xml"/><Relationship Id="rId19" Type="http://schemas.openxmlformats.org/officeDocument/2006/relationships/tags" Target="../tags/tag63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53.xml"/><Relationship Id="rId14" Type="http://schemas.openxmlformats.org/officeDocument/2006/relationships/tags" Target="../tags/tag58.xml"/><Relationship Id="rId22" Type="http://schemas.openxmlformats.org/officeDocument/2006/relationships/tags" Target="../tags/tag66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2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200" b="0" i="0" baseline="0" dirty="0">
              <a:solidFill>
                <a:srgbClr val="000000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A5587-F673-41F1-9F2F-511DEECAC30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 bwMode="invGray">
          <a:xfrm>
            <a:off x="0" y="6022848"/>
            <a:ext cx="12192000" cy="835152"/>
          </a:xfrm>
          <a:prstGeom prst="rect">
            <a:avLst/>
          </a:prstGeom>
        </p:spPr>
      </p:pic>
      <p:sp>
        <p:nvSpPr>
          <p:cNvPr id="65" name="Shape 129">
            <a:extLst>
              <a:ext uri="{FF2B5EF4-FFF2-40B4-BE49-F238E27FC236}">
                <a16:creationId xmlns:a16="http://schemas.microsoft.com/office/drawing/2014/main" id="{A60EF68C-CB84-4697-B070-D9CC1A2604DB}"/>
              </a:ext>
            </a:extLst>
          </p:cNvPr>
          <p:cNvSpPr/>
          <p:nvPr/>
        </p:nvSpPr>
        <p:spPr>
          <a:xfrm>
            <a:off x="236221" y="6578245"/>
            <a:ext cx="971420" cy="133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457200">
              <a:lnSpc>
                <a:spcPct val="120000"/>
              </a:lnSpc>
              <a:tabLst>
                <a:tab pos="3568700" algn="ctr"/>
              </a:tabLst>
              <a:defRPr sz="1600">
                <a:latin typeface="BrownStd-Light"/>
                <a:ea typeface="BrownStd-Light"/>
                <a:cs typeface="BrownStd-Light"/>
                <a:sym typeface="BrownStd-Light"/>
              </a:defRPr>
            </a:pPr>
            <a:r>
              <a:rPr sz="800" dirty="0">
                <a:solidFill>
                  <a:schemeClr val="bg1"/>
                </a:solidFill>
                <a:latin typeface="+mn-lt"/>
              </a:rPr>
              <a:t>© Warba Bank 20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21</a:t>
            </a:r>
            <a:endParaRPr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4" name="pasted-image.pdf">
            <a:extLst>
              <a:ext uri="{FF2B5EF4-FFF2-40B4-BE49-F238E27FC236}">
                <a16:creationId xmlns:a16="http://schemas.microsoft.com/office/drawing/2014/main" id="{92536626-79A4-4BC6-9E9F-031415E4E09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08719" y="6115791"/>
            <a:ext cx="1216606" cy="647358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doc id"/>
          <p:cNvSpPr>
            <a:spLocks noChangeArrowheads="1"/>
          </p:cNvSpPr>
          <p:nvPr/>
        </p:nvSpPr>
        <p:spPr bwMode="auto">
          <a:xfrm>
            <a:off x="11064592" y="9525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4074"/>
            <a:endParaRPr lang="en-US" sz="816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7" name="Slide Number"/>
          <p:cNvSpPr txBox="1">
            <a:spLocks/>
          </p:cNvSpPr>
          <p:nvPr/>
        </p:nvSpPr>
        <p:spPr bwMode="auto">
          <a:xfrm>
            <a:off x="9838640" y="6601938"/>
            <a:ext cx="852798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r>
              <a:rPr lang="en-US" sz="800" b="0" baseline="0" dirty="0">
                <a:solidFill>
                  <a:schemeClr val="bg1"/>
                </a:solidFill>
                <a:latin typeface="+mn-lt"/>
              </a:rPr>
              <a:t>Page Number </a:t>
            </a:r>
            <a:fld id="{42C328C1-A84F-4A39-A664-DBA00541A8C6}" type="slidenum">
              <a:rPr lang="en-US" sz="800" b="0" baseline="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800" b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236221" y="224969"/>
            <a:ext cx="117195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76208" y="2935527"/>
            <a:ext cx="5853024" cy="123110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236221" y="0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236221" y="579502"/>
            <a:ext cx="1171955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baseline="0" dirty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auto">
          <a:xfrm>
            <a:off x="236225" y="5803245"/>
            <a:ext cx="11719551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04806" indent="-104806">
              <a:defRPr/>
            </a:pPr>
            <a:r>
              <a:rPr lang="en-US" sz="1000" baseline="0" dirty="0">
                <a:solidFill>
                  <a:schemeClr val="tx1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auto">
          <a:xfrm>
            <a:off x="236224" y="6305103"/>
            <a:ext cx="1045521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571500" indent="-571500" defTabSz="914074">
              <a:tabLst>
                <a:tab pos="571500" algn="l"/>
              </a:tabLst>
            </a:pPr>
            <a:r>
              <a:rPr lang="en-US" sz="1000" baseline="0" dirty="0">
                <a:solidFill>
                  <a:schemeClr val="bg1"/>
                </a:solidFill>
                <a:latin typeface="+mn-lt"/>
                <a:ea typeface="+mn-ea"/>
              </a:rPr>
              <a:t>SOURCE: Source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976206" y="2350212"/>
            <a:ext cx="5853024" cy="510220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00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600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62" name="Moon" hidden="1"/>
          <p:cNvGrpSpPr/>
          <p:nvPr>
            <p:custDataLst>
              <p:tags r:id="rId8"/>
            </p:custDataLst>
          </p:nvPr>
        </p:nvGrpSpPr>
        <p:grpSpPr bwMode="auto">
          <a:xfrm>
            <a:off x="8884205" y="1073040"/>
            <a:ext cx="254000" cy="254000"/>
            <a:chOff x="762000" y="1270000"/>
            <a:chExt cx="254000" cy="254000"/>
          </a:xfrm>
        </p:grpSpPr>
        <p:sp>
          <p:nvSpPr>
            <p:cNvPr id="106" name="Oval 105"/>
            <p:cNvSpPr/>
            <p:nvPr/>
          </p:nvSpPr>
          <p:spPr bwMode="auto"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45" dirty="0">
                <a:solidFill>
                  <a:schemeClr val="tx1"/>
                </a:solidFill>
              </a:endParaRPr>
            </a:p>
          </p:txBody>
        </p:sp>
        <p:sp>
          <p:nvSpPr>
            <p:cNvPr id="109" name="Arc 108"/>
            <p:cNvSpPr/>
            <p:nvPr/>
          </p:nvSpPr>
          <p:spPr bwMode="auto">
            <a:xfrm>
              <a:off x="762000" y="1270000"/>
              <a:ext cx="254000" cy="254000"/>
            </a:xfrm>
            <a:prstGeom prst="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945" dirty="0"/>
            </a:p>
          </p:txBody>
        </p:sp>
      </p:grpSp>
      <p:grpSp>
        <p:nvGrpSpPr>
          <p:cNvPr id="104" name="LegendBoxes" hidden="1">
            <a:extLst>
              <a:ext uri="{FF2B5EF4-FFF2-40B4-BE49-F238E27FC236}">
                <a16:creationId xmlns:a16="http://schemas.microsoft.com/office/drawing/2014/main" id="{5F56CC7B-BC61-466B-8BD2-7033ADBDFC8C}"/>
              </a:ext>
            </a:extLst>
          </p:cNvPr>
          <p:cNvGrpSpPr>
            <a:grpSpLocks/>
          </p:cNvGrpSpPr>
          <p:nvPr/>
        </p:nvGrpSpPr>
        <p:grpSpPr bwMode="auto">
          <a:xfrm>
            <a:off x="11128689" y="293178"/>
            <a:ext cx="827088" cy="996951"/>
            <a:chOff x="4936" y="176"/>
            <a:chExt cx="521" cy="628"/>
          </a:xfrm>
        </p:grpSpPr>
        <p:sp>
          <p:nvSpPr>
            <p:cNvPr id="105" name="Legend1">
              <a:extLst>
                <a:ext uri="{FF2B5EF4-FFF2-40B4-BE49-F238E27FC236}">
                  <a16:creationId xmlns:a16="http://schemas.microsoft.com/office/drawing/2014/main" id="{04EEB940-6089-4E02-8B5D-814B54FFE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176"/>
              <a:ext cx="36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08" name="LegendRectangle1">
              <a:extLst>
                <a:ext uri="{FF2B5EF4-FFF2-40B4-BE49-F238E27FC236}">
                  <a16:creationId xmlns:a16="http://schemas.microsoft.com/office/drawing/2014/main" id="{7A110182-1053-4120-9712-3D22EA1AA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10" name="Legend2">
              <a:extLst>
                <a:ext uri="{FF2B5EF4-FFF2-40B4-BE49-F238E27FC236}">
                  <a16:creationId xmlns:a16="http://schemas.microsoft.com/office/drawing/2014/main" id="{E36909C3-EE05-4BE7-9F87-0DE0682F9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346"/>
              <a:ext cx="36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12" name="LegendRectangle2">
              <a:extLst>
                <a:ext uri="{FF2B5EF4-FFF2-40B4-BE49-F238E27FC236}">
                  <a16:creationId xmlns:a16="http://schemas.microsoft.com/office/drawing/2014/main" id="{B2BE8AC7-DF3B-4D3F-98EB-E4A42F4C6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13" name="Legend3">
              <a:extLst>
                <a:ext uri="{FF2B5EF4-FFF2-40B4-BE49-F238E27FC236}">
                  <a16:creationId xmlns:a16="http://schemas.microsoft.com/office/drawing/2014/main" id="{ADD4C5C1-22AE-4F8E-80B9-4701EC243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517"/>
              <a:ext cx="36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14" name="LegendRectangle3">
              <a:extLst>
                <a:ext uri="{FF2B5EF4-FFF2-40B4-BE49-F238E27FC236}">
                  <a16:creationId xmlns:a16="http://schemas.microsoft.com/office/drawing/2014/main" id="{6418B999-E865-4C78-93BA-7F31A331C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15" name="Legend4">
              <a:extLst>
                <a:ext uri="{FF2B5EF4-FFF2-40B4-BE49-F238E27FC236}">
                  <a16:creationId xmlns:a16="http://schemas.microsoft.com/office/drawing/2014/main" id="{D5FF2FD5-652C-41D6-A18B-1CC6189DE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688"/>
              <a:ext cx="36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16" name="LegendRectangle4">
              <a:extLst>
                <a:ext uri="{FF2B5EF4-FFF2-40B4-BE49-F238E27FC236}">
                  <a16:creationId xmlns:a16="http://schemas.microsoft.com/office/drawing/2014/main" id="{25022A8C-55F2-4414-A6E0-F907DF32B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lt"/>
              </a:endParaRPr>
            </a:p>
          </p:txBody>
        </p:sp>
      </p:grpSp>
      <p:grpSp>
        <p:nvGrpSpPr>
          <p:cNvPr id="117" name="LegendLines" hidden="1">
            <a:extLst>
              <a:ext uri="{FF2B5EF4-FFF2-40B4-BE49-F238E27FC236}">
                <a16:creationId xmlns:a16="http://schemas.microsoft.com/office/drawing/2014/main" id="{BD5820C5-8370-48C1-844B-5F3303D76569}"/>
              </a:ext>
            </a:extLst>
          </p:cNvPr>
          <p:cNvGrpSpPr>
            <a:grpSpLocks/>
          </p:cNvGrpSpPr>
          <p:nvPr/>
        </p:nvGrpSpPr>
        <p:grpSpPr bwMode="auto">
          <a:xfrm>
            <a:off x="10820714" y="293178"/>
            <a:ext cx="1135063" cy="730251"/>
            <a:chOff x="4750" y="176"/>
            <a:chExt cx="715" cy="460"/>
          </a:xfrm>
        </p:grpSpPr>
        <p:sp>
          <p:nvSpPr>
            <p:cNvPr id="118" name="LineLegend1">
              <a:extLst>
                <a:ext uri="{FF2B5EF4-FFF2-40B4-BE49-F238E27FC236}">
                  <a16:creationId xmlns:a16="http://schemas.microsoft.com/office/drawing/2014/main" id="{550799B3-865F-4DD5-946E-B5A5D97FC0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19" name="LineLegend2">
              <a:extLst>
                <a:ext uri="{FF2B5EF4-FFF2-40B4-BE49-F238E27FC236}">
                  <a16:creationId xmlns:a16="http://schemas.microsoft.com/office/drawing/2014/main" id="{18886479-5324-4019-8EB0-F23C116587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20" name="LineLegend3">
              <a:extLst>
                <a:ext uri="{FF2B5EF4-FFF2-40B4-BE49-F238E27FC236}">
                  <a16:creationId xmlns:a16="http://schemas.microsoft.com/office/drawing/2014/main" id="{9298B9FF-0A09-4B66-B5EE-2E4FEF8902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21" name="Legend1">
              <a:extLst>
                <a:ext uri="{FF2B5EF4-FFF2-40B4-BE49-F238E27FC236}">
                  <a16:creationId xmlns:a16="http://schemas.microsoft.com/office/drawing/2014/main" id="{F484ECF6-C105-4EB0-9875-C8E66FB95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4" y="176"/>
              <a:ext cx="36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22" name="Legend2">
              <a:extLst>
                <a:ext uri="{FF2B5EF4-FFF2-40B4-BE49-F238E27FC236}">
                  <a16:creationId xmlns:a16="http://schemas.microsoft.com/office/drawing/2014/main" id="{D5C137B4-A4E3-4A3F-A4F4-01FC95FD5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4" y="344"/>
              <a:ext cx="36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23" name="Legend3">
              <a:extLst>
                <a:ext uri="{FF2B5EF4-FFF2-40B4-BE49-F238E27FC236}">
                  <a16:creationId xmlns:a16="http://schemas.microsoft.com/office/drawing/2014/main" id="{F6153ED6-6C62-4B1B-961B-4D7AD92CD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4" y="520"/>
              <a:ext cx="36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</p:grpSp>
      <p:grpSp>
        <p:nvGrpSpPr>
          <p:cNvPr id="124" name="LegendMoons" hidden="1">
            <a:extLst>
              <a:ext uri="{FF2B5EF4-FFF2-40B4-BE49-F238E27FC236}">
                <a16:creationId xmlns:a16="http://schemas.microsoft.com/office/drawing/2014/main" id="{C98C7503-7457-431D-91DF-B9CBEDB26357}"/>
              </a:ext>
            </a:extLst>
          </p:cNvPr>
          <p:cNvGrpSpPr/>
          <p:nvPr/>
        </p:nvGrpSpPr>
        <p:grpSpPr>
          <a:xfrm>
            <a:off x="11061227" y="293178"/>
            <a:ext cx="894550" cy="1306516"/>
            <a:chOff x="7875175" y="286625"/>
            <a:chExt cx="894550" cy="1306516"/>
          </a:xfrm>
        </p:grpSpPr>
        <p:grpSp>
          <p:nvGrpSpPr>
            <p:cNvPr id="125" name="MoonLegend2">
              <a:extLst>
                <a:ext uri="{FF2B5EF4-FFF2-40B4-BE49-F238E27FC236}">
                  <a16:creationId xmlns:a16="http://schemas.microsoft.com/office/drawing/2014/main" id="{E6F643F8-A2A6-4F66-999E-E242D41877B7}"/>
                </a:ext>
              </a:extLst>
            </p:cNvPr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7875175" y="560866"/>
              <a:ext cx="209550" cy="209551"/>
              <a:chOff x="1694" y="2044"/>
              <a:chExt cx="160" cy="160"/>
            </a:xfrm>
          </p:grpSpPr>
          <p:sp>
            <p:nvSpPr>
              <p:cNvPr id="143" name="Oval 41">
                <a:extLst>
                  <a:ext uri="{FF2B5EF4-FFF2-40B4-BE49-F238E27FC236}">
                    <a16:creationId xmlns:a16="http://schemas.microsoft.com/office/drawing/2014/main" id="{3AC91890-8EA7-4350-9A7A-00E1F3D745F4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44" name="Arc 42">
                <a:extLst>
                  <a:ext uri="{FF2B5EF4-FFF2-40B4-BE49-F238E27FC236}">
                    <a16:creationId xmlns:a16="http://schemas.microsoft.com/office/drawing/2014/main" id="{60AC8A78-0459-4C05-B4F9-799A91EC311B}"/>
                  </a:ext>
                </a:extLst>
              </p:cNvPr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126" name="MoonLegend4">
              <a:extLst>
                <a:ext uri="{FF2B5EF4-FFF2-40B4-BE49-F238E27FC236}">
                  <a16:creationId xmlns:a16="http://schemas.microsoft.com/office/drawing/2014/main" id="{D84FE912-40EC-4490-BAEB-37AF7CCE1220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7875175" y="1109348"/>
              <a:ext cx="209550" cy="209551"/>
              <a:chOff x="4495" y="1198"/>
              <a:chExt cx="160" cy="160"/>
            </a:xfrm>
          </p:grpSpPr>
          <p:sp>
            <p:nvSpPr>
              <p:cNvPr id="141" name="Oval 47">
                <a:extLst>
                  <a:ext uri="{FF2B5EF4-FFF2-40B4-BE49-F238E27FC236}">
                    <a16:creationId xmlns:a16="http://schemas.microsoft.com/office/drawing/2014/main" id="{9DE7184B-1300-452E-9DF9-8F6A55A6F5ED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42" name="Arc 48">
                <a:extLst>
                  <a:ext uri="{FF2B5EF4-FFF2-40B4-BE49-F238E27FC236}">
                    <a16:creationId xmlns:a16="http://schemas.microsoft.com/office/drawing/2014/main" id="{72CF51C1-C281-4666-BADA-2333F927F0AD}"/>
                  </a:ext>
                </a:extLst>
              </p:cNvPr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127" name="MoonLegend5">
              <a:extLst>
                <a:ext uri="{FF2B5EF4-FFF2-40B4-BE49-F238E27FC236}">
                  <a16:creationId xmlns:a16="http://schemas.microsoft.com/office/drawing/2014/main" id="{39A5EAFF-E14A-4A9D-BEC5-B5DBB33090F6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7875175" y="1383590"/>
              <a:ext cx="209550" cy="209551"/>
              <a:chOff x="4495" y="1440"/>
              <a:chExt cx="160" cy="160"/>
            </a:xfrm>
          </p:grpSpPr>
          <p:sp>
            <p:nvSpPr>
              <p:cNvPr id="139" name="Oval 50">
                <a:extLst>
                  <a:ext uri="{FF2B5EF4-FFF2-40B4-BE49-F238E27FC236}">
                    <a16:creationId xmlns:a16="http://schemas.microsoft.com/office/drawing/2014/main" id="{8270C99A-C97C-472E-87ED-CB953614E82C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40" name="Oval 51">
                <a:extLst>
                  <a:ext uri="{FF2B5EF4-FFF2-40B4-BE49-F238E27FC236}">
                    <a16:creationId xmlns:a16="http://schemas.microsoft.com/office/drawing/2014/main" id="{DD90D9A1-5CEF-4E9B-BB5D-EEB826FA8803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</p:grpSp>
        <p:sp>
          <p:nvSpPr>
            <p:cNvPr id="128" name="Legend1">
              <a:extLst>
                <a:ext uri="{FF2B5EF4-FFF2-40B4-BE49-F238E27FC236}">
                  <a16:creationId xmlns:a16="http://schemas.microsoft.com/office/drawing/2014/main" id="{3B3FE0A6-A43F-4445-83DD-61C1D3F36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0" y="299325"/>
              <a:ext cx="5738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29" name="Legend2">
              <a:extLst>
                <a:ext uri="{FF2B5EF4-FFF2-40B4-BE49-F238E27FC236}">
                  <a16:creationId xmlns:a16="http://schemas.microsoft.com/office/drawing/2014/main" id="{1B7F5E72-496E-4D7D-B786-F71938915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0" y="573963"/>
              <a:ext cx="5738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30" name="Legend3">
              <a:extLst>
                <a:ext uri="{FF2B5EF4-FFF2-40B4-BE49-F238E27FC236}">
                  <a16:creationId xmlns:a16="http://schemas.microsoft.com/office/drawing/2014/main" id="{6BED788B-8BCA-4C41-A136-FC1C4EA69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0" y="848602"/>
              <a:ext cx="5738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31" name="Legend4">
              <a:extLst>
                <a:ext uri="{FF2B5EF4-FFF2-40B4-BE49-F238E27FC236}">
                  <a16:creationId xmlns:a16="http://schemas.microsoft.com/office/drawing/2014/main" id="{1F435492-F49A-4452-9DDF-F3F389C6B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0" y="1120065"/>
              <a:ext cx="5738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32" name="Legend5">
              <a:extLst>
                <a:ext uri="{FF2B5EF4-FFF2-40B4-BE49-F238E27FC236}">
                  <a16:creationId xmlns:a16="http://schemas.microsoft.com/office/drawing/2014/main" id="{0197AD73-8E7A-45CF-9B82-09781B9D9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0" y="1396290"/>
              <a:ext cx="5738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grpSp>
          <p:nvGrpSpPr>
            <p:cNvPr id="133" name="MoonLegend3">
              <a:extLst>
                <a:ext uri="{FF2B5EF4-FFF2-40B4-BE49-F238E27FC236}">
                  <a16:creationId xmlns:a16="http://schemas.microsoft.com/office/drawing/2014/main" id="{F1793A71-763A-452B-ADFD-0DD24348043B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7875175" y="835107"/>
              <a:ext cx="209550" cy="209551"/>
              <a:chOff x="4495" y="1198"/>
              <a:chExt cx="160" cy="160"/>
            </a:xfrm>
          </p:grpSpPr>
          <p:sp>
            <p:nvSpPr>
              <p:cNvPr id="137" name="Oval 47">
                <a:extLst>
                  <a:ext uri="{FF2B5EF4-FFF2-40B4-BE49-F238E27FC236}">
                    <a16:creationId xmlns:a16="http://schemas.microsoft.com/office/drawing/2014/main" id="{23A52D72-0154-4DCA-AEE1-728AAE0848A6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38" name="Arc 48">
                <a:extLst>
                  <a:ext uri="{FF2B5EF4-FFF2-40B4-BE49-F238E27FC236}">
                    <a16:creationId xmlns:a16="http://schemas.microsoft.com/office/drawing/2014/main" id="{F92F2FC3-5B75-4314-BDC9-55AA2E96DF1A}"/>
                  </a:ext>
                </a:extLst>
              </p:cNvPr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134" name="MoonLegend1">
              <a:extLst>
                <a:ext uri="{FF2B5EF4-FFF2-40B4-BE49-F238E27FC236}">
                  <a16:creationId xmlns:a16="http://schemas.microsoft.com/office/drawing/2014/main" id="{0BF7D195-32BD-4E73-8849-D49FD6E69E34}"/>
                </a:ext>
              </a:extLst>
            </p:cNvPr>
            <p:cNvGrpSpPr>
              <a:grpSpLocks noChangeAspect="1"/>
            </p:cNvGrpSpPr>
            <p:nvPr userDrawn="1">
              <p:custDataLst>
                <p:tags r:id="rId13"/>
              </p:custDataLst>
            </p:nvPr>
          </p:nvGrpSpPr>
          <p:grpSpPr bwMode="auto">
            <a:xfrm>
              <a:off x="7875175" y="286625"/>
              <a:ext cx="209550" cy="209551"/>
              <a:chOff x="1694" y="2044"/>
              <a:chExt cx="160" cy="160"/>
            </a:xfrm>
          </p:grpSpPr>
          <p:sp>
            <p:nvSpPr>
              <p:cNvPr id="135" name="Oval 41">
                <a:extLst>
                  <a:ext uri="{FF2B5EF4-FFF2-40B4-BE49-F238E27FC236}">
                    <a16:creationId xmlns:a16="http://schemas.microsoft.com/office/drawing/2014/main" id="{E1F3D45D-EA9E-493A-977C-E636C233CBFC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36" name="Arc 42">
                <a:extLst>
                  <a:ext uri="{FF2B5EF4-FFF2-40B4-BE49-F238E27FC236}">
                    <a16:creationId xmlns:a16="http://schemas.microsoft.com/office/drawing/2014/main" id="{AE3E6A33-1A84-4021-A61D-3EC708989732}"/>
                  </a:ext>
                </a:extLst>
              </p:cNvPr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</p:grpSp>
      </p:grpSp>
      <p:grpSp>
        <p:nvGrpSpPr>
          <p:cNvPr id="145" name="Sticker" hidden="1">
            <a:extLst>
              <a:ext uri="{FF2B5EF4-FFF2-40B4-BE49-F238E27FC236}">
                <a16:creationId xmlns:a16="http://schemas.microsoft.com/office/drawing/2014/main" id="{9C024B52-C17F-4168-87B9-CE02B993FB17}"/>
              </a:ext>
            </a:extLst>
          </p:cNvPr>
          <p:cNvGrpSpPr/>
          <p:nvPr/>
        </p:nvGrpSpPr>
        <p:grpSpPr bwMode="auto">
          <a:xfrm>
            <a:off x="10967879" y="293178"/>
            <a:ext cx="987898" cy="212366"/>
            <a:chOff x="7752877" y="285750"/>
            <a:chExt cx="987898" cy="212366"/>
          </a:xfrm>
        </p:grpSpPr>
        <p:sp>
          <p:nvSpPr>
            <p:cNvPr id="146" name="StickerRectangle">
              <a:extLst>
                <a:ext uri="{FF2B5EF4-FFF2-40B4-BE49-F238E27FC236}">
                  <a16:creationId xmlns:a16="http://schemas.microsoft.com/office/drawing/2014/main" id="{B7537C0A-1B15-4B0E-9EF4-A35E77A88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877" y="285750"/>
              <a:ext cx="987898" cy="2123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chemeClr val="tx2"/>
                </a:buClr>
              </a:pPr>
              <a:r>
                <a:rPr lang="en-US" sz="1200" dirty="0">
                  <a:solidFill>
                    <a:srgbClr val="808080"/>
                  </a:solidFill>
                  <a:latin typeface="+mn-lt"/>
                </a:rPr>
                <a:t>PRELIMINARY</a:t>
              </a:r>
            </a:p>
          </p:txBody>
        </p:sp>
        <p:cxnSp>
          <p:nvCxnSpPr>
            <p:cNvPr id="147" name="AutoShape 31">
              <a:extLst>
                <a:ext uri="{FF2B5EF4-FFF2-40B4-BE49-F238E27FC236}">
                  <a16:creationId xmlns:a16="http://schemas.microsoft.com/office/drawing/2014/main" id="{673C8C22-0BA5-4463-9173-5A674AF13030}"/>
                </a:ext>
              </a:extLst>
            </p:cNvPr>
            <p:cNvCxnSpPr>
              <a:cxnSpLocks noChangeShapeType="1"/>
              <a:stCxn id="146" idx="2"/>
              <a:endCxn id="146" idx="4"/>
            </p:cNvCxnSpPr>
            <p:nvPr/>
          </p:nvCxnSpPr>
          <p:spPr bwMode="auto">
            <a:xfrm>
              <a:off x="7752877" y="285750"/>
              <a:ext cx="0" cy="212366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" name="AutoShape 32">
              <a:extLst>
                <a:ext uri="{FF2B5EF4-FFF2-40B4-BE49-F238E27FC236}">
                  <a16:creationId xmlns:a16="http://schemas.microsoft.com/office/drawing/2014/main" id="{C24B97FC-D58E-4E90-AF0E-5485454577A4}"/>
                </a:ext>
              </a:extLst>
            </p:cNvPr>
            <p:cNvCxnSpPr>
              <a:cxnSpLocks noChangeShapeType="1"/>
              <a:stCxn id="146" idx="4"/>
              <a:endCxn id="146" idx="6"/>
            </p:cNvCxnSpPr>
            <p:nvPr/>
          </p:nvCxnSpPr>
          <p:spPr bwMode="auto">
            <a:xfrm>
              <a:off x="7752877" y="498116"/>
              <a:ext cx="987898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04536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</p:sldLayoutIdLst>
  <p:hf hdr="0" ftr="0" dt="0"/>
  <p:txStyles>
    <p:titleStyle>
      <a:lvl1pPr algn="l" defTabSz="914074" rtl="0" eaLnBrk="1" fontAlgn="base" hangingPunct="1">
        <a:spcBef>
          <a:spcPct val="0"/>
        </a:spcBef>
        <a:spcAft>
          <a:spcPct val="0"/>
        </a:spcAft>
        <a:tabLst>
          <a:tab pos="275519" algn="l"/>
        </a:tabLst>
        <a:defRPr sz="220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2pPr>
      <a:lvl3pPr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3pPr>
      <a:lvl4pPr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4pPr>
      <a:lvl5pPr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5pPr>
      <a:lvl6pPr marL="466761"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6pPr>
      <a:lvl7pPr marL="933522"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7pPr>
      <a:lvl8pPr marL="1400283"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8pPr>
      <a:lvl9pPr marL="1867045"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2140" indent="-196105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57474" indent="-267415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13016" indent="-158829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50258" indent="-128092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65489" indent="-132898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489" indent="-132898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489" indent="-132898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489" indent="-132898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1pPr>
      <a:lvl2pPr marL="466761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2pPr>
      <a:lvl3pPr marL="933522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3pPr>
      <a:lvl4pPr marL="1400283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4pPr>
      <a:lvl5pPr marL="1867045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5pPr>
      <a:lvl6pPr marL="2333806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6pPr>
      <a:lvl7pPr marL="2800567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7pPr>
      <a:lvl8pPr marL="3267328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8pPr>
      <a:lvl9pPr marL="3734089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18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2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6"/>
            </p:custDataLst>
          </p:nvPr>
        </p:nvSpPr>
        <p:spPr bwMode="auto">
          <a:xfrm>
            <a:off x="2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200" b="0" i="0" baseline="0" dirty="0">
              <a:solidFill>
                <a:srgbClr val="000000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A5587-F673-41F1-9F2F-511DEECAC3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 bwMode="invGray">
          <a:xfrm>
            <a:off x="0" y="6022848"/>
            <a:ext cx="12192000" cy="835152"/>
          </a:xfrm>
          <a:prstGeom prst="rect">
            <a:avLst/>
          </a:prstGeom>
        </p:spPr>
      </p:pic>
      <p:sp>
        <p:nvSpPr>
          <p:cNvPr id="65" name="Shape 129">
            <a:extLst>
              <a:ext uri="{FF2B5EF4-FFF2-40B4-BE49-F238E27FC236}">
                <a16:creationId xmlns:a16="http://schemas.microsoft.com/office/drawing/2014/main" id="{A60EF68C-CB84-4697-B070-D9CC1A2604DB}"/>
              </a:ext>
            </a:extLst>
          </p:cNvPr>
          <p:cNvSpPr/>
          <p:nvPr/>
        </p:nvSpPr>
        <p:spPr>
          <a:xfrm>
            <a:off x="236221" y="6578245"/>
            <a:ext cx="971420" cy="133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457200">
              <a:lnSpc>
                <a:spcPct val="120000"/>
              </a:lnSpc>
              <a:tabLst>
                <a:tab pos="3568700" algn="ctr"/>
              </a:tabLst>
              <a:defRPr sz="1600">
                <a:latin typeface="BrownStd-Light"/>
                <a:ea typeface="BrownStd-Light"/>
                <a:cs typeface="BrownStd-Light"/>
                <a:sym typeface="BrownStd-Light"/>
              </a:defRPr>
            </a:pPr>
            <a:r>
              <a:rPr sz="800" dirty="0">
                <a:solidFill>
                  <a:schemeClr val="bg1"/>
                </a:solidFill>
                <a:latin typeface="+mn-lt"/>
              </a:rPr>
              <a:t>© Warba Bank 20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21</a:t>
            </a:r>
            <a:endParaRPr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4" name="pasted-image.pdf">
            <a:extLst>
              <a:ext uri="{FF2B5EF4-FFF2-40B4-BE49-F238E27FC236}">
                <a16:creationId xmlns:a16="http://schemas.microsoft.com/office/drawing/2014/main" id="{92536626-79A4-4BC6-9E9F-031415E4E09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08719" y="6115791"/>
            <a:ext cx="1216606" cy="647358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doc id"/>
          <p:cNvSpPr>
            <a:spLocks noChangeArrowheads="1"/>
          </p:cNvSpPr>
          <p:nvPr/>
        </p:nvSpPr>
        <p:spPr bwMode="auto">
          <a:xfrm>
            <a:off x="11064592" y="9525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4074"/>
            <a:endParaRPr lang="en-US" sz="816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7" name="Slide Number"/>
          <p:cNvSpPr txBox="1">
            <a:spLocks/>
          </p:cNvSpPr>
          <p:nvPr/>
        </p:nvSpPr>
        <p:spPr bwMode="auto">
          <a:xfrm>
            <a:off x="9838640" y="6601938"/>
            <a:ext cx="852798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r>
              <a:rPr lang="en-US" sz="800" b="0" baseline="0" dirty="0">
                <a:solidFill>
                  <a:schemeClr val="bg1"/>
                </a:solidFill>
                <a:latin typeface="+mn-lt"/>
              </a:rPr>
              <a:t>Page Number </a:t>
            </a:r>
            <a:fld id="{42C328C1-A84F-4A39-A664-DBA00541A8C6}" type="slidenum">
              <a:rPr lang="en-US" sz="800" b="0" baseline="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800" b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236221" y="224969"/>
            <a:ext cx="117195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76208" y="2935527"/>
            <a:ext cx="5853024" cy="123110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236221" y="0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236221" y="579502"/>
            <a:ext cx="1171955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baseline="0" dirty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auto">
          <a:xfrm>
            <a:off x="236225" y="5803245"/>
            <a:ext cx="11719551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04806" indent="-104806">
              <a:defRPr/>
            </a:pPr>
            <a:r>
              <a:rPr lang="en-US" sz="1000" baseline="0" dirty="0">
                <a:solidFill>
                  <a:schemeClr val="tx1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auto">
          <a:xfrm>
            <a:off x="236224" y="6305103"/>
            <a:ext cx="1045521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571500" indent="-571500" defTabSz="914074">
              <a:tabLst>
                <a:tab pos="571500" algn="l"/>
              </a:tabLst>
            </a:pPr>
            <a:r>
              <a:rPr lang="en-US" sz="1000" baseline="0" dirty="0">
                <a:solidFill>
                  <a:schemeClr val="bg1"/>
                </a:solidFill>
                <a:latin typeface="+mn-lt"/>
                <a:ea typeface="+mn-ea"/>
              </a:rPr>
              <a:t>SOURCE: Source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976206" y="2350212"/>
            <a:ext cx="5853024" cy="510220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00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600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62" name="Moon" hidden="1"/>
          <p:cNvGrpSpPr/>
          <p:nvPr>
            <p:custDataLst>
              <p:tags r:id="rId7"/>
            </p:custDataLst>
          </p:nvPr>
        </p:nvGrpSpPr>
        <p:grpSpPr bwMode="auto">
          <a:xfrm>
            <a:off x="8884205" y="1073040"/>
            <a:ext cx="254000" cy="254000"/>
            <a:chOff x="762000" y="1270000"/>
            <a:chExt cx="254000" cy="254000"/>
          </a:xfrm>
        </p:grpSpPr>
        <p:sp>
          <p:nvSpPr>
            <p:cNvPr id="106" name="Oval 105"/>
            <p:cNvSpPr/>
            <p:nvPr/>
          </p:nvSpPr>
          <p:spPr bwMode="auto"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45" dirty="0">
                <a:solidFill>
                  <a:schemeClr val="tx1"/>
                </a:solidFill>
              </a:endParaRPr>
            </a:p>
          </p:txBody>
        </p:sp>
        <p:sp>
          <p:nvSpPr>
            <p:cNvPr id="109" name="Arc 108"/>
            <p:cNvSpPr/>
            <p:nvPr/>
          </p:nvSpPr>
          <p:spPr bwMode="auto">
            <a:xfrm>
              <a:off x="762000" y="1270000"/>
              <a:ext cx="254000" cy="254000"/>
            </a:xfrm>
            <a:prstGeom prst="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945" dirty="0"/>
            </a:p>
          </p:txBody>
        </p:sp>
      </p:grpSp>
      <p:grpSp>
        <p:nvGrpSpPr>
          <p:cNvPr id="104" name="LegendBoxes" hidden="1">
            <a:extLst>
              <a:ext uri="{FF2B5EF4-FFF2-40B4-BE49-F238E27FC236}">
                <a16:creationId xmlns:a16="http://schemas.microsoft.com/office/drawing/2014/main" id="{5F56CC7B-BC61-466B-8BD2-7033ADBDFC8C}"/>
              </a:ext>
            </a:extLst>
          </p:cNvPr>
          <p:cNvGrpSpPr>
            <a:grpSpLocks/>
          </p:cNvGrpSpPr>
          <p:nvPr/>
        </p:nvGrpSpPr>
        <p:grpSpPr bwMode="auto">
          <a:xfrm>
            <a:off x="11128689" y="293178"/>
            <a:ext cx="827088" cy="996951"/>
            <a:chOff x="4936" y="176"/>
            <a:chExt cx="521" cy="628"/>
          </a:xfrm>
        </p:grpSpPr>
        <p:sp>
          <p:nvSpPr>
            <p:cNvPr id="105" name="Legend1">
              <a:extLst>
                <a:ext uri="{FF2B5EF4-FFF2-40B4-BE49-F238E27FC236}">
                  <a16:creationId xmlns:a16="http://schemas.microsoft.com/office/drawing/2014/main" id="{04EEB940-6089-4E02-8B5D-814B54FFE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176"/>
              <a:ext cx="36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08" name="LegendRectangle1">
              <a:extLst>
                <a:ext uri="{FF2B5EF4-FFF2-40B4-BE49-F238E27FC236}">
                  <a16:creationId xmlns:a16="http://schemas.microsoft.com/office/drawing/2014/main" id="{7A110182-1053-4120-9712-3D22EA1AA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10" name="Legend2">
              <a:extLst>
                <a:ext uri="{FF2B5EF4-FFF2-40B4-BE49-F238E27FC236}">
                  <a16:creationId xmlns:a16="http://schemas.microsoft.com/office/drawing/2014/main" id="{E36909C3-EE05-4BE7-9F87-0DE0682F9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346"/>
              <a:ext cx="36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12" name="LegendRectangle2">
              <a:extLst>
                <a:ext uri="{FF2B5EF4-FFF2-40B4-BE49-F238E27FC236}">
                  <a16:creationId xmlns:a16="http://schemas.microsoft.com/office/drawing/2014/main" id="{B2BE8AC7-DF3B-4D3F-98EB-E4A42F4C6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13" name="Legend3">
              <a:extLst>
                <a:ext uri="{FF2B5EF4-FFF2-40B4-BE49-F238E27FC236}">
                  <a16:creationId xmlns:a16="http://schemas.microsoft.com/office/drawing/2014/main" id="{ADD4C5C1-22AE-4F8E-80B9-4701EC243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517"/>
              <a:ext cx="36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14" name="LegendRectangle3">
              <a:extLst>
                <a:ext uri="{FF2B5EF4-FFF2-40B4-BE49-F238E27FC236}">
                  <a16:creationId xmlns:a16="http://schemas.microsoft.com/office/drawing/2014/main" id="{6418B999-E865-4C78-93BA-7F31A331C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15" name="Legend4">
              <a:extLst>
                <a:ext uri="{FF2B5EF4-FFF2-40B4-BE49-F238E27FC236}">
                  <a16:creationId xmlns:a16="http://schemas.microsoft.com/office/drawing/2014/main" id="{D5FF2FD5-652C-41D6-A18B-1CC6189DE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688"/>
              <a:ext cx="36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16" name="LegendRectangle4">
              <a:extLst>
                <a:ext uri="{FF2B5EF4-FFF2-40B4-BE49-F238E27FC236}">
                  <a16:creationId xmlns:a16="http://schemas.microsoft.com/office/drawing/2014/main" id="{25022A8C-55F2-4414-A6E0-F907DF32B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lt"/>
              </a:endParaRPr>
            </a:p>
          </p:txBody>
        </p:sp>
      </p:grpSp>
      <p:grpSp>
        <p:nvGrpSpPr>
          <p:cNvPr id="117" name="LegendLines" hidden="1">
            <a:extLst>
              <a:ext uri="{FF2B5EF4-FFF2-40B4-BE49-F238E27FC236}">
                <a16:creationId xmlns:a16="http://schemas.microsoft.com/office/drawing/2014/main" id="{BD5820C5-8370-48C1-844B-5F3303D76569}"/>
              </a:ext>
            </a:extLst>
          </p:cNvPr>
          <p:cNvGrpSpPr>
            <a:grpSpLocks/>
          </p:cNvGrpSpPr>
          <p:nvPr/>
        </p:nvGrpSpPr>
        <p:grpSpPr bwMode="auto">
          <a:xfrm>
            <a:off x="10820714" y="293178"/>
            <a:ext cx="1135063" cy="730251"/>
            <a:chOff x="4750" y="176"/>
            <a:chExt cx="715" cy="460"/>
          </a:xfrm>
        </p:grpSpPr>
        <p:sp>
          <p:nvSpPr>
            <p:cNvPr id="118" name="LineLegend1">
              <a:extLst>
                <a:ext uri="{FF2B5EF4-FFF2-40B4-BE49-F238E27FC236}">
                  <a16:creationId xmlns:a16="http://schemas.microsoft.com/office/drawing/2014/main" id="{550799B3-865F-4DD5-946E-B5A5D97FC0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19" name="LineLegend2">
              <a:extLst>
                <a:ext uri="{FF2B5EF4-FFF2-40B4-BE49-F238E27FC236}">
                  <a16:creationId xmlns:a16="http://schemas.microsoft.com/office/drawing/2014/main" id="{18886479-5324-4019-8EB0-F23C116587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20" name="LineLegend3">
              <a:extLst>
                <a:ext uri="{FF2B5EF4-FFF2-40B4-BE49-F238E27FC236}">
                  <a16:creationId xmlns:a16="http://schemas.microsoft.com/office/drawing/2014/main" id="{9298B9FF-0A09-4B66-B5EE-2E4FEF8902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21" name="Legend1">
              <a:extLst>
                <a:ext uri="{FF2B5EF4-FFF2-40B4-BE49-F238E27FC236}">
                  <a16:creationId xmlns:a16="http://schemas.microsoft.com/office/drawing/2014/main" id="{F484ECF6-C105-4EB0-9875-C8E66FB95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4" y="176"/>
              <a:ext cx="36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22" name="Legend2">
              <a:extLst>
                <a:ext uri="{FF2B5EF4-FFF2-40B4-BE49-F238E27FC236}">
                  <a16:creationId xmlns:a16="http://schemas.microsoft.com/office/drawing/2014/main" id="{D5C137B4-A4E3-4A3F-A4F4-01FC95FD5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4" y="344"/>
              <a:ext cx="36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23" name="Legend3">
              <a:extLst>
                <a:ext uri="{FF2B5EF4-FFF2-40B4-BE49-F238E27FC236}">
                  <a16:creationId xmlns:a16="http://schemas.microsoft.com/office/drawing/2014/main" id="{F6153ED6-6C62-4B1B-961B-4D7AD92CD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4" y="520"/>
              <a:ext cx="36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</p:grpSp>
      <p:grpSp>
        <p:nvGrpSpPr>
          <p:cNvPr id="124" name="LegendMoons" hidden="1">
            <a:extLst>
              <a:ext uri="{FF2B5EF4-FFF2-40B4-BE49-F238E27FC236}">
                <a16:creationId xmlns:a16="http://schemas.microsoft.com/office/drawing/2014/main" id="{C98C7503-7457-431D-91DF-B9CBEDB26357}"/>
              </a:ext>
            </a:extLst>
          </p:cNvPr>
          <p:cNvGrpSpPr/>
          <p:nvPr/>
        </p:nvGrpSpPr>
        <p:grpSpPr>
          <a:xfrm>
            <a:off x="11061227" y="293178"/>
            <a:ext cx="894550" cy="1306516"/>
            <a:chOff x="7875175" y="286625"/>
            <a:chExt cx="894550" cy="1306516"/>
          </a:xfrm>
        </p:grpSpPr>
        <p:grpSp>
          <p:nvGrpSpPr>
            <p:cNvPr id="125" name="MoonLegend2">
              <a:extLst>
                <a:ext uri="{FF2B5EF4-FFF2-40B4-BE49-F238E27FC236}">
                  <a16:creationId xmlns:a16="http://schemas.microsoft.com/office/drawing/2014/main" id="{E6F643F8-A2A6-4F66-999E-E242D41877B7}"/>
                </a:ext>
              </a:extLst>
            </p:cNvPr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auto">
            <a:xfrm>
              <a:off x="7875175" y="560866"/>
              <a:ext cx="209550" cy="209551"/>
              <a:chOff x="1694" y="2044"/>
              <a:chExt cx="160" cy="160"/>
            </a:xfrm>
          </p:grpSpPr>
          <p:sp>
            <p:nvSpPr>
              <p:cNvPr id="143" name="Oval 41">
                <a:extLst>
                  <a:ext uri="{FF2B5EF4-FFF2-40B4-BE49-F238E27FC236}">
                    <a16:creationId xmlns:a16="http://schemas.microsoft.com/office/drawing/2014/main" id="{3AC91890-8EA7-4350-9A7A-00E1F3D745F4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44" name="Arc 42">
                <a:extLst>
                  <a:ext uri="{FF2B5EF4-FFF2-40B4-BE49-F238E27FC236}">
                    <a16:creationId xmlns:a16="http://schemas.microsoft.com/office/drawing/2014/main" id="{60AC8A78-0459-4C05-B4F9-799A91EC311B}"/>
                  </a:ext>
                </a:extLst>
              </p:cNvPr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126" name="MoonLegend4">
              <a:extLst>
                <a:ext uri="{FF2B5EF4-FFF2-40B4-BE49-F238E27FC236}">
                  <a16:creationId xmlns:a16="http://schemas.microsoft.com/office/drawing/2014/main" id="{D84FE912-40EC-4490-BAEB-37AF7CCE1220}"/>
                </a:ext>
              </a:extLst>
            </p:cNvPr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7875175" y="1109348"/>
              <a:ext cx="209550" cy="209551"/>
              <a:chOff x="4495" y="1198"/>
              <a:chExt cx="160" cy="160"/>
            </a:xfrm>
          </p:grpSpPr>
          <p:sp>
            <p:nvSpPr>
              <p:cNvPr id="141" name="Oval 47">
                <a:extLst>
                  <a:ext uri="{FF2B5EF4-FFF2-40B4-BE49-F238E27FC236}">
                    <a16:creationId xmlns:a16="http://schemas.microsoft.com/office/drawing/2014/main" id="{9DE7184B-1300-452E-9DF9-8F6A55A6F5ED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42" name="Arc 48">
                <a:extLst>
                  <a:ext uri="{FF2B5EF4-FFF2-40B4-BE49-F238E27FC236}">
                    <a16:creationId xmlns:a16="http://schemas.microsoft.com/office/drawing/2014/main" id="{72CF51C1-C281-4666-BADA-2333F927F0AD}"/>
                  </a:ext>
                </a:extLst>
              </p:cNvPr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127" name="MoonLegend5">
              <a:extLst>
                <a:ext uri="{FF2B5EF4-FFF2-40B4-BE49-F238E27FC236}">
                  <a16:creationId xmlns:a16="http://schemas.microsoft.com/office/drawing/2014/main" id="{39A5EAFF-E14A-4A9D-BEC5-B5DBB33090F6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7875175" y="1383590"/>
              <a:ext cx="209550" cy="209551"/>
              <a:chOff x="4495" y="1440"/>
              <a:chExt cx="160" cy="160"/>
            </a:xfrm>
          </p:grpSpPr>
          <p:sp>
            <p:nvSpPr>
              <p:cNvPr id="139" name="Oval 50">
                <a:extLst>
                  <a:ext uri="{FF2B5EF4-FFF2-40B4-BE49-F238E27FC236}">
                    <a16:creationId xmlns:a16="http://schemas.microsoft.com/office/drawing/2014/main" id="{8270C99A-C97C-472E-87ED-CB953614E82C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40" name="Oval 51">
                <a:extLst>
                  <a:ext uri="{FF2B5EF4-FFF2-40B4-BE49-F238E27FC236}">
                    <a16:creationId xmlns:a16="http://schemas.microsoft.com/office/drawing/2014/main" id="{DD90D9A1-5CEF-4E9B-BB5D-EEB826FA8803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</p:grpSp>
        <p:sp>
          <p:nvSpPr>
            <p:cNvPr id="128" name="Legend1">
              <a:extLst>
                <a:ext uri="{FF2B5EF4-FFF2-40B4-BE49-F238E27FC236}">
                  <a16:creationId xmlns:a16="http://schemas.microsoft.com/office/drawing/2014/main" id="{3B3FE0A6-A43F-4445-83DD-61C1D3F36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0" y="299325"/>
              <a:ext cx="5738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29" name="Legend2">
              <a:extLst>
                <a:ext uri="{FF2B5EF4-FFF2-40B4-BE49-F238E27FC236}">
                  <a16:creationId xmlns:a16="http://schemas.microsoft.com/office/drawing/2014/main" id="{1B7F5E72-496E-4D7D-B786-F71938915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0" y="573963"/>
              <a:ext cx="5738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30" name="Legend3">
              <a:extLst>
                <a:ext uri="{FF2B5EF4-FFF2-40B4-BE49-F238E27FC236}">
                  <a16:creationId xmlns:a16="http://schemas.microsoft.com/office/drawing/2014/main" id="{6BED788B-8BCA-4C41-A136-FC1C4EA69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0" y="848602"/>
              <a:ext cx="5738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31" name="Legend4">
              <a:extLst>
                <a:ext uri="{FF2B5EF4-FFF2-40B4-BE49-F238E27FC236}">
                  <a16:creationId xmlns:a16="http://schemas.microsoft.com/office/drawing/2014/main" id="{1F435492-F49A-4452-9DDF-F3F389C6B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0" y="1120065"/>
              <a:ext cx="5738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32" name="Legend5">
              <a:extLst>
                <a:ext uri="{FF2B5EF4-FFF2-40B4-BE49-F238E27FC236}">
                  <a16:creationId xmlns:a16="http://schemas.microsoft.com/office/drawing/2014/main" id="{0197AD73-8E7A-45CF-9B82-09781B9D9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0" y="1396290"/>
              <a:ext cx="5738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grpSp>
          <p:nvGrpSpPr>
            <p:cNvPr id="133" name="MoonLegend3">
              <a:extLst>
                <a:ext uri="{FF2B5EF4-FFF2-40B4-BE49-F238E27FC236}">
                  <a16:creationId xmlns:a16="http://schemas.microsoft.com/office/drawing/2014/main" id="{F1793A71-763A-452B-ADFD-0DD24348043B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7875175" y="835107"/>
              <a:ext cx="209550" cy="209551"/>
              <a:chOff x="4495" y="1198"/>
              <a:chExt cx="160" cy="160"/>
            </a:xfrm>
          </p:grpSpPr>
          <p:sp>
            <p:nvSpPr>
              <p:cNvPr id="137" name="Oval 47">
                <a:extLst>
                  <a:ext uri="{FF2B5EF4-FFF2-40B4-BE49-F238E27FC236}">
                    <a16:creationId xmlns:a16="http://schemas.microsoft.com/office/drawing/2014/main" id="{23A52D72-0154-4DCA-AEE1-728AAE0848A6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38" name="Arc 48">
                <a:extLst>
                  <a:ext uri="{FF2B5EF4-FFF2-40B4-BE49-F238E27FC236}">
                    <a16:creationId xmlns:a16="http://schemas.microsoft.com/office/drawing/2014/main" id="{F92F2FC3-5B75-4314-BDC9-55AA2E96DF1A}"/>
                  </a:ext>
                </a:extLst>
              </p:cNvPr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134" name="MoonLegend1">
              <a:extLst>
                <a:ext uri="{FF2B5EF4-FFF2-40B4-BE49-F238E27FC236}">
                  <a16:creationId xmlns:a16="http://schemas.microsoft.com/office/drawing/2014/main" id="{0BF7D195-32BD-4E73-8849-D49FD6E69E34}"/>
                </a:ext>
              </a:extLst>
            </p:cNvPr>
            <p:cNvGrpSpPr>
              <a:grpSpLocks noChangeAspect="1"/>
            </p:cNvGrpSpPr>
            <p:nvPr userDrawn="1">
              <p:custDataLst>
                <p:tags r:id="rId12"/>
              </p:custDataLst>
            </p:nvPr>
          </p:nvGrpSpPr>
          <p:grpSpPr bwMode="auto">
            <a:xfrm>
              <a:off x="7875175" y="286625"/>
              <a:ext cx="209550" cy="209551"/>
              <a:chOff x="1694" y="2044"/>
              <a:chExt cx="160" cy="160"/>
            </a:xfrm>
          </p:grpSpPr>
          <p:sp>
            <p:nvSpPr>
              <p:cNvPr id="135" name="Oval 41">
                <a:extLst>
                  <a:ext uri="{FF2B5EF4-FFF2-40B4-BE49-F238E27FC236}">
                    <a16:creationId xmlns:a16="http://schemas.microsoft.com/office/drawing/2014/main" id="{E1F3D45D-EA9E-493A-977C-E636C233CBFC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36" name="Arc 42">
                <a:extLst>
                  <a:ext uri="{FF2B5EF4-FFF2-40B4-BE49-F238E27FC236}">
                    <a16:creationId xmlns:a16="http://schemas.microsoft.com/office/drawing/2014/main" id="{AE3E6A33-1A84-4021-A61D-3EC708989732}"/>
                  </a:ext>
                </a:extLst>
              </p:cNvPr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</p:grpSp>
      </p:grpSp>
      <p:grpSp>
        <p:nvGrpSpPr>
          <p:cNvPr id="145" name="Sticker" hidden="1">
            <a:extLst>
              <a:ext uri="{FF2B5EF4-FFF2-40B4-BE49-F238E27FC236}">
                <a16:creationId xmlns:a16="http://schemas.microsoft.com/office/drawing/2014/main" id="{9C024B52-C17F-4168-87B9-CE02B993FB17}"/>
              </a:ext>
            </a:extLst>
          </p:cNvPr>
          <p:cNvGrpSpPr/>
          <p:nvPr/>
        </p:nvGrpSpPr>
        <p:grpSpPr bwMode="auto">
          <a:xfrm>
            <a:off x="10967879" y="293178"/>
            <a:ext cx="987898" cy="212366"/>
            <a:chOff x="7752877" y="285750"/>
            <a:chExt cx="987898" cy="212366"/>
          </a:xfrm>
        </p:grpSpPr>
        <p:sp>
          <p:nvSpPr>
            <p:cNvPr id="146" name="StickerRectangle">
              <a:extLst>
                <a:ext uri="{FF2B5EF4-FFF2-40B4-BE49-F238E27FC236}">
                  <a16:creationId xmlns:a16="http://schemas.microsoft.com/office/drawing/2014/main" id="{B7537C0A-1B15-4B0E-9EF4-A35E77A88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877" y="285750"/>
              <a:ext cx="987898" cy="2123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chemeClr val="tx2"/>
                </a:buClr>
              </a:pPr>
              <a:r>
                <a:rPr lang="en-US" sz="1200" dirty="0">
                  <a:solidFill>
                    <a:srgbClr val="808080"/>
                  </a:solidFill>
                  <a:latin typeface="+mn-lt"/>
                </a:rPr>
                <a:t>PRELIMINARY</a:t>
              </a:r>
            </a:p>
          </p:txBody>
        </p:sp>
        <p:cxnSp>
          <p:nvCxnSpPr>
            <p:cNvPr id="147" name="AutoShape 31">
              <a:extLst>
                <a:ext uri="{FF2B5EF4-FFF2-40B4-BE49-F238E27FC236}">
                  <a16:creationId xmlns:a16="http://schemas.microsoft.com/office/drawing/2014/main" id="{673C8C22-0BA5-4463-9173-5A674AF13030}"/>
                </a:ext>
              </a:extLst>
            </p:cNvPr>
            <p:cNvCxnSpPr>
              <a:cxnSpLocks noChangeShapeType="1"/>
              <a:stCxn id="146" idx="2"/>
              <a:endCxn id="146" idx="4"/>
            </p:cNvCxnSpPr>
            <p:nvPr/>
          </p:nvCxnSpPr>
          <p:spPr bwMode="auto">
            <a:xfrm>
              <a:off x="7752877" y="285750"/>
              <a:ext cx="0" cy="212366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" name="AutoShape 32">
              <a:extLst>
                <a:ext uri="{FF2B5EF4-FFF2-40B4-BE49-F238E27FC236}">
                  <a16:creationId xmlns:a16="http://schemas.microsoft.com/office/drawing/2014/main" id="{C24B97FC-D58E-4E90-AF0E-5485454577A4}"/>
                </a:ext>
              </a:extLst>
            </p:cNvPr>
            <p:cNvCxnSpPr>
              <a:cxnSpLocks noChangeShapeType="1"/>
              <a:stCxn id="146" idx="4"/>
              <a:endCxn id="146" idx="6"/>
            </p:cNvCxnSpPr>
            <p:nvPr/>
          </p:nvCxnSpPr>
          <p:spPr bwMode="auto">
            <a:xfrm>
              <a:off x="7752877" y="498116"/>
              <a:ext cx="987898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4327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hf hdr="0" ftr="0" dt="0"/>
  <p:txStyles>
    <p:titleStyle>
      <a:lvl1pPr algn="l" defTabSz="914074" rtl="0" eaLnBrk="1" fontAlgn="base" hangingPunct="1">
        <a:spcBef>
          <a:spcPct val="0"/>
        </a:spcBef>
        <a:spcAft>
          <a:spcPct val="0"/>
        </a:spcAft>
        <a:tabLst>
          <a:tab pos="275519" algn="l"/>
        </a:tabLst>
        <a:defRPr sz="220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2pPr>
      <a:lvl3pPr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3pPr>
      <a:lvl4pPr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4pPr>
      <a:lvl5pPr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5pPr>
      <a:lvl6pPr marL="466761"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6pPr>
      <a:lvl7pPr marL="933522"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7pPr>
      <a:lvl8pPr marL="1400283"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8pPr>
      <a:lvl9pPr marL="1867045"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2140" indent="-196105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57474" indent="-267415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13016" indent="-158829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50258" indent="-128092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65489" indent="-132898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489" indent="-132898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489" indent="-132898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489" indent="-132898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1pPr>
      <a:lvl2pPr marL="466761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2pPr>
      <a:lvl3pPr marL="933522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3pPr>
      <a:lvl4pPr marL="1400283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4pPr>
      <a:lvl5pPr marL="1867045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5pPr>
      <a:lvl6pPr marL="2333806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6pPr>
      <a:lvl7pPr marL="2800567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7pPr>
      <a:lvl8pPr marL="3267328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8pPr>
      <a:lvl9pPr marL="3734089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18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2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200" b="0" i="0" baseline="0" dirty="0">
              <a:solidFill>
                <a:srgbClr val="000000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A5587-F673-41F1-9F2F-511DEECAC30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 bwMode="invGray">
          <a:xfrm>
            <a:off x="0" y="6022848"/>
            <a:ext cx="12192000" cy="835152"/>
          </a:xfrm>
          <a:prstGeom prst="rect">
            <a:avLst/>
          </a:prstGeom>
        </p:spPr>
      </p:pic>
      <p:sp>
        <p:nvSpPr>
          <p:cNvPr id="65" name="Shape 129">
            <a:extLst>
              <a:ext uri="{FF2B5EF4-FFF2-40B4-BE49-F238E27FC236}">
                <a16:creationId xmlns:a16="http://schemas.microsoft.com/office/drawing/2014/main" id="{A60EF68C-CB84-4697-B070-D9CC1A2604DB}"/>
              </a:ext>
            </a:extLst>
          </p:cNvPr>
          <p:cNvSpPr/>
          <p:nvPr/>
        </p:nvSpPr>
        <p:spPr>
          <a:xfrm>
            <a:off x="236221" y="6578245"/>
            <a:ext cx="971420" cy="133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457200">
              <a:lnSpc>
                <a:spcPct val="120000"/>
              </a:lnSpc>
              <a:tabLst>
                <a:tab pos="3568700" algn="ctr"/>
              </a:tabLst>
              <a:defRPr sz="1600">
                <a:latin typeface="BrownStd-Light"/>
                <a:ea typeface="BrownStd-Light"/>
                <a:cs typeface="BrownStd-Light"/>
                <a:sym typeface="BrownStd-Light"/>
              </a:defRPr>
            </a:pPr>
            <a:r>
              <a:rPr sz="800" dirty="0">
                <a:solidFill>
                  <a:schemeClr val="bg1"/>
                </a:solidFill>
                <a:latin typeface="+mn-lt"/>
              </a:rPr>
              <a:t>© Warba Bank 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2021</a:t>
            </a:r>
            <a:endParaRPr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4" name="pasted-image.pdf">
            <a:extLst>
              <a:ext uri="{FF2B5EF4-FFF2-40B4-BE49-F238E27FC236}">
                <a16:creationId xmlns:a16="http://schemas.microsoft.com/office/drawing/2014/main" id="{92536626-79A4-4BC6-9E9F-031415E4E09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08719" y="6115791"/>
            <a:ext cx="1216606" cy="647358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doc id"/>
          <p:cNvSpPr>
            <a:spLocks noChangeArrowheads="1"/>
          </p:cNvSpPr>
          <p:nvPr/>
        </p:nvSpPr>
        <p:spPr bwMode="auto">
          <a:xfrm>
            <a:off x="11064592" y="9525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4074"/>
            <a:endParaRPr lang="en-US" sz="816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7" name="Slide Number"/>
          <p:cNvSpPr txBox="1">
            <a:spLocks/>
          </p:cNvSpPr>
          <p:nvPr/>
        </p:nvSpPr>
        <p:spPr bwMode="auto">
          <a:xfrm>
            <a:off x="9838640" y="6601938"/>
            <a:ext cx="852798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r>
              <a:rPr lang="en-US" sz="800" b="0" baseline="0" dirty="0">
                <a:solidFill>
                  <a:schemeClr val="bg1"/>
                </a:solidFill>
                <a:latin typeface="+mn-lt"/>
              </a:rPr>
              <a:t>Page Number </a:t>
            </a:r>
            <a:fld id="{42C328C1-A84F-4A39-A664-DBA00541A8C6}" type="slidenum">
              <a:rPr lang="en-US" sz="800" b="0" baseline="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800" b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236221" y="224969"/>
            <a:ext cx="117195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76208" y="2935527"/>
            <a:ext cx="5853024" cy="123110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236221" y="0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236221" y="579502"/>
            <a:ext cx="1171955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baseline="0" dirty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auto">
          <a:xfrm>
            <a:off x="236225" y="5803245"/>
            <a:ext cx="11719551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04806" indent="-104806">
              <a:defRPr/>
            </a:pPr>
            <a:r>
              <a:rPr lang="en-US" sz="1000" baseline="0" dirty="0">
                <a:solidFill>
                  <a:schemeClr val="tx1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auto">
          <a:xfrm>
            <a:off x="236224" y="6305103"/>
            <a:ext cx="1045521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571500" indent="-571500" defTabSz="914074">
              <a:tabLst>
                <a:tab pos="571500" algn="l"/>
              </a:tabLst>
            </a:pPr>
            <a:r>
              <a:rPr lang="en-US" sz="1000" baseline="0" dirty="0">
                <a:solidFill>
                  <a:schemeClr val="bg1"/>
                </a:solidFill>
                <a:latin typeface="+mn-lt"/>
                <a:ea typeface="+mn-ea"/>
              </a:rPr>
              <a:t>SOURCE: Source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976206" y="2350212"/>
            <a:ext cx="5853024" cy="510220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00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600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62" name="Moon" hidden="1"/>
          <p:cNvGrpSpPr/>
          <p:nvPr>
            <p:custDataLst>
              <p:tags r:id="rId8"/>
            </p:custDataLst>
          </p:nvPr>
        </p:nvGrpSpPr>
        <p:grpSpPr bwMode="auto">
          <a:xfrm>
            <a:off x="8884205" y="1073040"/>
            <a:ext cx="254000" cy="254000"/>
            <a:chOff x="762000" y="1270000"/>
            <a:chExt cx="254000" cy="254000"/>
          </a:xfrm>
        </p:grpSpPr>
        <p:sp>
          <p:nvSpPr>
            <p:cNvPr id="106" name="Oval 105"/>
            <p:cNvSpPr/>
            <p:nvPr/>
          </p:nvSpPr>
          <p:spPr bwMode="auto"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45" dirty="0">
                <a:solidFill>
                  <a:schemeClr val="tx1"/>
                </a:solidFill>
              </a:endParaRPr>
            </a:p>
          </p:txBody>
        </p:sp>
        <p:sp>
          <p:nvSpPr>
            <p:cNvPr id="109" name="Arc 108"/>
            <p:cNvSpPr/>
            <p:nvPr/>
          </p:nvSpPr>
          <p:spPr bwMode="auto">
            <a:xfrm>
              <a:off x="762000" y="1270000"/>
              <a:ext cx="254000" cy="254000"/>
            </a:xfrm>
            <a:prstGeom prst="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945" dirty="0"/>
            </a:p>
          </p:txBody>
        </p:sp>
      </p:grpSp>
      <p:grpSp>
        <p:nvGrpSpPr>
          <p:cNvPr id="104" name="LegendBoxes" hidden="1">
            <a:extLst>
              <a:ext uri="{FF2B5EF4-FFF2-40B4-BE49-F238E27FC236}">
                <a16:creationId xmlns:a16="http://schemas.microsoft.com/office/drawing/2014/main" id="{5F56CC7B-BC61-466B-8BD2-7033ADBDFC8C}"/>
              </a:ext>
            </a:extLst>
          </p:cNvPr>
          <p:cNvGrpSpPr>
            <a:grpSpLocks/>
          </p:cNvGrpSpPr>
          <p:nvPr/>
        </p:nvGrpSpPr>
        <p:grpSpPr bwMode="auto">
          <a:xfrm>
            <a:off x="11128689" y="293178"/>
            <a:ext cx="827088" cy="996951"/>
            <a:chOff x="4936" y="176"/>
            <a:chExt cx="521" cy="628"/>
          </a:xfrm>
        </p:grpSpPr>
        <p:sp>
          <p:nvSpPr>
            <p:cNvPr id="105" name="Legend1">
              <a:extLst>
                <a:ext uri="{FF2B5EF4-FFF2-40B4-BE49-F238E27FC236}">
                  <a16:creationId xmlns:a16="http://schemas.microsoft.com/office/drawing/2014/main" id="{04EEB940-6089-4E02-8B5D-814B54FFE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176"/>
              <a:ext cx="36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08" name="LegendRectangle1">
              <a:extLst>
                <a:ext uri="{FF2B5EF4-FFF2-40B4-BE49-F238E27FC236}">
                  <a16:creationId xmlns:a16="http://schemas.microsoft.com/office/drawing/2014/main" id="{7A110182-1053-4120-9712-3D22EA1AA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10" name="Legend2">
              <a:extLst>
                <a:ext uri="{FF2B5EF4-FFF2-40B4-BE49-F238E27FC236}">
                  <a16:creationId xmlns:a16="http://schemas.microsoft.com/office/drawing/2014/main" id="{E36909C3-EE05-4BE7-9F87-0DE0682F9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346"/>
              <a:ext cx="36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12" name="LegendRectangle2">
              <a:extLst>
                <a:ext uri="{FF2B5EF4-FFF2-40B4-BE49-F238E27FC236}">
                  <a16:creationId xmlns:a16="http://schemas.microsoft.com/office/drawing/2014/main" id="{B2BE8AC7-DF3B-4D3F-98EB-E4A42F4C6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13" name="Legend3">
              <a:extLst>
                <a:ext uri="{FF2B5EF4-FFF2-40B4-BE49-F238E27FC236}">
                  <a16:creationId xmlns:a16="http://schemas.microsoft.com/office/drawing/2014/main" id="{ADD4C5C1-22AE-4F8E-80B9-4701EC243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517"/>
              <a:ext cx="36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14" name="LegendRectangle3">
              <a:extLst>
                <a:ext uri="{FF2B5EF4-FFF2-40B4-BE49-F238E27FC236}">
                  <a16:creationId xmlns:a16="http://schemas.microsoft.com/office/drawing/2014/main" id="{6418B999-E865-4C78-93BA-7F31A331C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15" name="Legend4">
              <a:extLst>
                <a:ext uri="{FF2B5EF4-FFF2-40B4-BE49-F238E27FC236}">
                  <a16:creationId xmlns:a16="http://schemas.microsoft.com/office/drawing/2014/main" id="{D5FF2FD5-652C-41D6-A18B-1CC6189DE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688"/>
              <a:ext cx="36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16" name="LegendRectangle4">
              <a:extLst>
                <a:ext uri="{FF2B5EF4-FFF2-40B4-BE49-F238E27FC236}">
                  <a16:creationId xmlns:a16="http://schemas.microsoft.com/office/drawing/2014/main" id="{25022A8C-55F2-4414-A6E0-F907DF32B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lt"/>
              </a:endParaRPr>
            </a:p>
          </p:txBody>
        </p:sp>
      </p:grpSp>
      <p:grpSp>
        <p:nvGrpSpPr>
          <p:cNvPr id="117" name="LegendLines" hidden="1">
            <a:extLst>
              <a:ext uri="{FF2B5EF4-FFF2-40B4-BE49-F238E27FC236}">
                <a16:creationId xmlns:a16="http://schemas.microsoft.com/office/drawing/2014/main" id="{BD5820C5-8370-48C1-844B-5F3303D76569}"/>
              </a:ext>
            </a:extLst>
          </p:cNvPr>
          <p:cNvGrpSpPr>
            <a:grpSpLocks/>
          </p:cNvGrpSpPr>
          <p:nvPr/>
        </p:nvGrpSpPr>
        <p:grpSpPr bwMode="auto">
          <a:xfrm>
            <a:off x="10820714" y="293178"/>
            <a:ext cx="1135063" cy="730251"/>
            <a:chOff x="4750" y="176"/>
            <a:chExt cx="715" cy="460"/>
          </a:xfrm>
        </p:grpSpPr>
        <p:sp>
          <p:nvSpPr>
            <p:cNvPr id="118" name="LineLegend1">
              <a:extLst>
                <a:ext uri="{FF2B5EF4-FFF2-40B4-BE49-F238E27FC236}">
                  <a16:creationId xmlns:a16="http://schemas.microsoft.com/office/drawing/2014/main" id="{550799B3-865F-4DD5-946E-B5A5D97FC0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19" name="LineLegend2">
              <a:extLst>
                <a:ext uri="{FF2B5EF4-FFF2-40B4-BE49-F238E27FC236}">
                  <a16:creationId xmlns:a16="http://schemas.microsoft.com/office/drawing/2014/main" id="{18886479-5324-4019-8EB0-F23C116587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20" name="LineLegend3">
              <a:extLst>
                <a:ext uri="{FF2B5EF4-FFF2-40B4-BE49-F238E27FC236}">
                  <a16:creationId xmlns:a16="http://schemas.microsoft.com/office/drawing/2014/main" id="{9298B9FF-0A09-4B66-B5EE-2E4FEF8902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21" name="Legend1">
              <a:extLst>
                <a:ext uri="{FF2B5EF4-FFF2-40B4-BE49-F238E27FC236}">
                  <a16:creationId xmlns:a16="http://schemas.microsoft.com/office/drawing/2014/main" id="{F484ECF6-C105-4EB0-9875-C8E66FB95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4" y="176"/>
              <a:ext cx="36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22" name="Legend2">
              <a:extLst>
                <a:ext uri="{FF2B5EF4-FFF2-40B4-BE49-F238E27FC236}">
                  <a16:creationId xmlns:a16="http://schemas.microsoft.com/office/drawing/2014/main" id="{D5C137B4-A4E3-4A3F-A4F4-01FC95FD5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4" y="344"/>
              <a:ext cx="36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23" name="Legend3">
              <a:extLst>
                <a:ext uri="{FF2B5EF4-FFF2-40B4-BE49-F238E27FC236}">
                  <a16:creationId xmlns:a16="http://schemas.microsoft.com/office/drawing/2014/main" id="{F6153ED6-6C62-4B1B-961B-4D7AD92CD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4" y="520"/>
              <a:ext cx="36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</p:grpSp>
      <p:grpSp>
        <p:nvGrpSpPr>
          <p:cNvPr id="124" name="LegendMoons" hidden="1">
            <a:extLst>
              <a:ext uri="{FF2B5EF4-FFF2-40B4-BE49-F238E27FC236}">
                <a16:creationId xmlns:a16="http://schemas.microsoft.com/office/drawing/2014/main" id="{C98C7503-7457-431D-91DF-B9CBEDB26357}"/>
              </a:ext>
            </a:extLst>
          </p:cNvPr>
          <p:cNvGrpSpPr/>
          <p:nvPr/>
        </p:nvGrpSpPr>
        <p:grpSpPr>
          <a:xfrm>
            <a:off x="11061227" y="293178"/>
            <a:ext cx="894550" cy="1306516"/>
            <a:chOff x="7875175" y="286625"/>
            <a:chExt cx="894550" cy="1306516"/>
          </a:xfrm>
        </p:grpSpPr>
        <p:grpSp>
          <p:nvGrpSpPr>
            <p:cNvPr id="125" name="MoonLegend2">
              <a:extLst>
                <a:ext uri="{FF2B5EF4-FFF2-40B4-BE49-F238E27FC236}">
                  <a16:creationId xmlns:a16="http://schemas.microsoft.com/office/drawing/2014/main" id="{E6F643F8-A2A6-4F66-999E-E242D41877B7}"/>
                </a:ext>
              </a:extLst>
            </p:cNvPr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7875175" y="560866"/>
              <a:ext cx="209550" cy="209551"/>
              <a:chOff x="1694" y="2044"/>
              <a:chExt cx="160" cy="160"/>
            </a:xfrm>
          </p:grpSpPr>
          <p:sp>
            <p:nvSpPr>
              <p:cNvPr id="143" name="Oval 41">
                <a:extLst>
                  <a:ext uri="{FF2B5EF4-FFF2-40B4-BE49-F238E27FC236}">
                    <a16:creationId xmlns:a16="http://schemas.microsoft.com/office/drawing/2014/main" id="{3AC91890-8EA7-4350-9A7A-00E1F3D745F4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44" name="Arc 42">
                <a:extLst>
                  <a:ext uri="{FF2B5EF4-FFF2-40B4-BE49-F238E27FC236}">
                    <a16:creationId xmlns:a16="http://schemas.microsoft.com/office/drawing/2014/main" id="{60AC8A78-0459-4C05-B4F9-799A91EC311B}"/>
                  </a:ext>
                </a:extLst>
              </p:cNvPr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126" name="MoonLegend4">
              <a:extLst>
                <a:ext uri="{FF2B5EF4-FFF2-40B4-BE49-F238E27FC236}">
                  <a16:creationId xmlns:a16="http://schemas.microsoft.com/office/drawing/2014/main" id="{D84FE912-40EC-4490-BAEB-37AF7CCE1220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7875175" y="1109348"/>
              <a:ext cx="209550" cy="209551"/>
              <a:chOff x="4495" y="1198"/>
              <a:chExt cx="160" cy="160"/>
            </a:xfrm>
          </p:grpSpPr>
          <p:sp>
            <p:nvSpPr>
              <p:cNvPr id="141" name="Oval 47">
                <a:extLst>
                  <a:ext uri="{FF2B5EF4-FFF2-40B4-BE49-F238E27FC236}">
                    <a16:creationId xmlns:a16="http://schemas.microsoft.com/office/drawing/2014/main" id="{9DE7184B-1300-452E-9DF9-8F6A55A6F5ED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42" name="Arc 48">
                <a:extLst>
                  <a:ext uri="{FF2B5EF4-FFF2-40B4-BE49-F238E27FC236}">
                    <a16:creationId xmlns:a16="http://schemas.microsoft.com/office/drawing/2014/main" id="{72CF51C1-C281-4666-BADA-2333F927F0AD}"/>
                  </a:ext>
                </a:extLst>
              </p:cNvPr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127" name="MoonLegend5">
              <a:extLst>
                <a:ext uri="{FF2B5EF4-FFF2-40B4-BE49-F238E27FC236}">
                  <a16:creationId xmlns:a16="http://schemas.microsoft.com/office/drawing/2014/main" id="{39A5EAFF-E14A-4A9D-BEC5-B5DBB33090F6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7875175" y="1383590"/>
              <a:ext cx="209550" cy="209551"/>
              <a:chOff x="4495" y="1440"/>
              <a:chExt cx="160" cy="160"/>
            </a:xfrm>
          </p:grpSpPr>
          <p:sp>
            <p:nvSpPr>
              <p:cNvPr id="139" name="Oval 50">
                <a:extLst>
                  <a:ext uri="{FF2B5EF4-FFF2-40B4-BE49-F238E27FC236}">
                    <a16:creationId xmlns:a16="http://schemas.microsoft.com/office/drawing/2014/main" id="{8270C99A-C97C-472E-87ED-CB953614E82C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40" name="Oval 51">
                <a:extLst>
                  <a:ext uri="{FF2B5EF4-FFF2-40B4-BE49-F238E27FC236}">
                    <a16:creationId xmlns:a16="http://schemas.microsoft.com/office/drawing/2014/main" id="{DD90D9A1-5CEF-4E9B-BB5D-EEB826FA8803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</p:grpSp>
        <p:sp>
          <p:nvSpPr>
            <p:cNvPr id="128" name="Legend1">
              <a:extLst>
                <a:ext uri="{FF2B5EF4-FFF2-40B4-BE49-F238E27FC236}">
                  <a16:creationId xmlns:a16="http://schemas.microsoft.com/office/drawing/2014/main" id="{3B3FE0A6-A43F-4445-83DD-61C1D3F36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0" y="299325"/>
              <a:ext cx="5738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29" name="Legend2">
              <a:extLst>
                <a:ext uri="{FF2B5EF4-FFF2-40B4-BE49-F238E27FC236}">
                  <a16:creationId xmlns:a16="http://schemas.microsoft.com/office/drawing/2014/main" id="{1B7F5E72-496E-4D7D-B786-F71938915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0" y="573963"/>
              <a:ext cx="5738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30" name="Legend3">
              <a:extLst>
                <a:ext uri="{FF2B5EF4-FFF2-40B4-BE49-F238E27FC236}">
                  <a16:creationId xmlns:a16="http://schemas.microsoft.com/office/drawing/2014/main" id="{6BED788B-8BCA-4C41-A136-FC1C4EA69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0" y="848602"/>
              <a:ext cx="5738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31" name="Legend4">
              <a:extLst>
                <a:ext uri="{FF2B5EF4-FFF2-40B4-BE49-F238E27FC236}">
                  <a16:creationId xmlns:a16="http://schemas.microsoft.com/office/drawing/2014/main" id="{1F435492-F49A-4452-9DDF-F3F389C6B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0" y="1120065"/>
              <a:ext cx="5738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32" name="Legend5">
              <a:extLst>
                <a:ext uri="{FF2B5EF4-FFF2-40B4-BE49-F238E27FC236}">
                  <a16:creationId xmlns:a16="http://schemas.microsoft.com/office/drawing/2014/main" id="{0197AD73-8E7A-45CF-9B82-09781B9D9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0" y="1396290"/>
              <a:ext cx="5738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grpSp>
          <p:nvGrpSpPr>
            <p:cNvPr id="133" name="MoonLegend3">
              <a:extLst>
                <a:ext uri="{FF2B5EF4-FFF2-40B4-BE49-F238E27FC236}">
                  <a16:creationId xmlns:a16="http://schemas.microsoft.com/office/drawing/2014/main" id="{F1793A71-763A-452B-ADFD-0DD24348043B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7875175" y="835107"/>
              <a:ext cx="209550" cy="209551"/>
              <a:chOff x="4495" y="1198"/>
              <a:chExt cx="160" cy="160"/>
            </a:xfrm>
          </p:grpSpPr>
          <p:sp>
            <p:nvSpPr>
              <p:cNvPr id="137" name="Oval 47">
                <a:extLst>
                  <a:ext uri="{FF2B5EF4-FFF2-40B4-BE49-F238E27FC236}">
                    <a16:creationId xmlns:a16="http://schemas.microsoft.com/office/drawing/2014/main" id="{23A52D72-0154-4DCA-AEE1-728AAE0848A6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38" name="Arc 48">
                <a:extLst>
                  <a:ext uri="{FF2B5EF4-FFF2-40B4-BE49-F238E27FC236}">
                    <a16:creationId xmlns:a16="http://schemas.microsoft.com/office/drawing/2014/main" id="{F92F2FC3-5B75-4314-BDC9-55AA2E96DF1A}"/>
                  </a:ext>
                </a:extLst>
              </p:cNvPr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134" name="MoonLegend1">
              <a:extLst>
                <a:ext uri="{FF2B5EF4-FFF2-40B4-BE49-F238E27FC236}">
                  <a16:creationId xmlns:a16="http://schemas.microsoft.com/office/drawing/2014/main" id="{0BF7D195-32BD-4E73-8849-D49FD6E69E34}"/>
                </a:ext>
              </a:extLst>
            </p:cNvPr>
            <p:cNvGrpSpPr>
              <a:grpSpLocks noChangeAspect="1"/>
            </p:cNvGrpSpPr>
            <p:nvPr userDrawn="1">
              <p:custDataLst>
                <p:tags r:id="rId13"/>
              </p:custDataLst>
            </p:nvPr>
          </p:nvGrpSpPr>
          <p:grpSpPr bwMode="auto">
            <a:xfrm>
              <a:off x="7875175" y="286625"/>
              <a:ext cx="209550" cy="209551"/>
              <a:chOff x="1694" y="2044"/>
              <a:chExt cx="160" cy="160"/>
            </a:xfrm>
          </p:grpSpPr>
          <p:sp>
            <p:nvSpPr>
              <p:cNvPr id="135" name="Oval 41">
                <a:extLst>
                  <a:ext uri="{FF2B5EF4-FFF2-40B4-BE49-F238E27FC236}">
                    <a16:creationId xmlns:a16="http://schemas.microsoft.com/office/drawing/2014/main" id="{E1F3D45D-EA9E-493A-977C-E636C233CBFC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36" name="Arc 42">
                <a:extLst>
                  <a:ext uri="{FF2B5EF4-FFF2-40B4-BE49-F238E27FC236}">
                    <a16:creationId xmlns:a16="http://schemas.microsoft.com/office/drawing/2014/main" id="{AE3E6A33-1A84-4021-A61D-3EC708989732}"/>
                  </a:ext>
                </a:extLst>
              </p:cNvPr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+mn-lt"/>
                </a:endParaRPr>
              </a:p>
            </p:txBody>
          </p:sp>
        </p:grpSp>
      </p:grpSp>
      <p:grpSp>
        <p:nvGrpSpPr>
          <p:cNvPr id="145" name="Sticker" hidden="1">
            <a:extLst>
              <a:ext uri="{FF2B5EF4-FFF2-40B4-BE49-F238E27FC236}">
                <a16:creationId xmlns:a16="http://schemas.microsoft.com/office/drawing/2014/main" id="{9C024B52-C17F-4168-87B9-CE02B993FB17}"/>
              </a:ext>
            </a:extLst>
          </p:cNvPr>
          <p:cNvGrpSpPr/>
          <p:nvPr/>
        </p:nvGrpSpPr>
        <p:grpSpPr bwMode="auto">
          <a:xfrm>
            <a:off x="10967879" y="293178"/>
            <a:ext cx="987898" cy="212366"/>
            <a:chOff x="7752877" y="285750"/>
            <a:chExt cx="987898" cy="212366"/>
          </a:xfrm>
        </p:grpSpPr>
        <p:sp>
          <p:nvSpPr>
            <p:cNvPr id="146" name="StickerRectangle">
              <a:extLst>
                <a:ext uri="{FF2B5EF4-FFF2-40B4-BE49-F238E27FC236}">
                  <a16:creationId xmlns:a16="http://schemas.microsoft.com/office/drawing/2014/main" id="{B7537C0A-1B15-4B0E-9EF4-A35E77A88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877" y="285750"/>
              <a:ext cx="987898" cy="2123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chemeClr val="tx2"/>
                </a:buClr>
              </a:pPr>
              <a:r>
                <a:rPr lang="en-US" sz="1200" dirty="0">
                  <a:solidFill>
                    <a:srgbClr val="808080"/>
                  </a:solidFill>
                  <a:latin typeface="+mn-lt"/>
                </a:rPr>
                <a:t>PRELIMINARY</a:t>
              </a:r>
            </a:p>
          </p:txBody>
        </p:sp>
        <p:cxnSp>
          <p:nvCxnSpPr>
            <p:cNvPr id="147" name="AutoShape 31">
              <a:extLst>
                <a:ext uri="{FF2B5EF4-FFF2-40B4-BE49-F238E27FC236}">
                  <a16:creationId xmlns:a16="http://schemas.microsoft.com/office/drawing/2014/main" id="{673C8C22-0BA5-4463-9173-5A674AF13030}"/>
                </a:ext>
              </a:extLst>
            </p:cNvPr>
            <p:cNvCxnSpPr>
              <a:cxnSpLocks noChangeShapeType="1"/>
              <a:stCxn id="146" idx="2"/>
              <a:endCxn id="146" idx="4"/>
            </p:cNvCxnSpPr>
            <p:nvPr/>
          </p:nvCxnSpPr>
          <p:spPr bwMode="auto">
            <a:xfrm>
              <a:off x="7752877" y="285750"/>
              <a:ext cx="0" cy="212366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" name="AutoShape 32">
              <a:extLst>
                <a:ext uri="{FF2B5EF4-FFF2-40B4-BE49-F238E27FC236}">
                  <a16:creationId xmlns:a16="http://schemas.microsoft.com/office/drawing/2014/main" id="{C24B97FC-D58E-4E90-AF0E-5485454577A4}"/>
                </a:ext>
              </a:extLst>
            </p:cNvPr>
            <p:cNvCxnSpPr>
              <a:cxnSpLocks noChangeShapeType="1"/>
              <a:stCxn id="146" idx="4"/>
              <a:endCxn id="146" idx="6"/>
            </p:cNvCxnSpPr>
            <p:nvPr/>
          </p:nvCxnSpPr>
          <p:spPr bwMode="auto">
            <a:xfrm>
              <a:off x="7752877" y="498116"/>
              <a:ext cx="987898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5345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7" r:id="rId3"/>
    <p:sldLayoutId id="2147483678" r:id="rId4"/>
  </p:sldLayoutIdLst>
  <p:hf hdr="0" ftr="0" dt="0"/>
  <p:txStyles>
    <p:titleStyle>
      <a:lvl1pPr algn="l" defTabSz="914074" rtl="0" eaLnBrk="1" fontAlgn="base" hangingPunct="1">
        <a:spcBef>
          <a:spcPct val="0"/>
        </a:spcBef>
        <a:spcAft>
          <a:spcPct val="0"/>
        </a:spcAft>
        <a:tabLst>
          <a:tab pos="275519" algn="l"/>
        </a:tabLst>
        <a:defRPr sz="220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2pPr>
      <a:lvl3pPr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3pPr>
      <a:lvl4pPr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4pPr>
      <a:lvl5pPr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5pPr>
      <a:lvl6pPr marL="466761"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6pPr>
      <a:lvl7pPr marL="933522"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7pPr>
      <a:lvl8pPr marL="1400283"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8pPr>
      <a:lvl9pPr marL="1867045" algn="l" defTabSz="914074" rtl="0" eaLnBrk="1" fontAlgn="base" hangingPunct="1">
        <a:spcBef>
          <a:spcPct val="0"/>
        </a:spcBef>
        <a:spcAft>
          <a:spcPct val="0"/>
        </a:spcAft>
        <a:defRPr sz="1941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2140" indent="-196105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57474" indent="-267415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13016" indent="-158829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50258" indent="-128092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65489" indent="-132898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489" indent="-132898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489" indent="-132898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489" indent="-132898" algn="l" defTabSz="91407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1pPr>
      <a:lvl2pPr marL="466761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2pPr>
      <a:lvl3pPr marL="933522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3pPr>
      <a:lvl4pPr marL="1400283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4pPr>
      <a:lvl5pPr marL="1867045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5pPr>
      <a:lvl6pPr marL="2333806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6pPr>
      <a:lvl7pPr marL="2800567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7pPr>
      <a:lvl8pPr marL="3267328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8pPr>
      <a:lvl9pPr marL="3734089" algn="l" defTabSz="933522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18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1.xml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3.xml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2.xml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chart" Target="../charts/chart8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0759978-296F-4B76-8E08-D85230D461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844747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0759978-296F-4B76-8E08-D85230D461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187C95F-5DAB-6708-33CF-F1ED566751DB}"/>
              </a:ext>
            </a:extLst>
          </p:cNvPr>
          <p:cNvSpPr txBox="1">
            <a:spLocks/>
          </p:cNvSpPr>
          <p:nvPr/>
        </p:nvSpPr>
        <p:spPr bwMode="auto">
          <a:xfrm>
            <a:off x="1152525" y="3884732"/>
            <a:ext cx="5843557" cy="59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4074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519" algn="l"/>
              </a:tabLst>
              <a:defRPr sz="3200" b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914074" rtl="0" eaLnBrk="1" fontAlgn="base" hangingPunct="1">
              <a:spcBef>
                <a:spcPct val="0"/>
              </a:spcBef>
              <a:spcAft>
                <a:spcPct val="0"/>
              </a:spcAft>
              <a:defRPr sz="1941" b="1">
                <a:solidFill>
                  <a:schemeClr val="tx2"/>
                </a:solidFill>
                <a:latin typeface="Arial" charset="0"/>
              </a:defRPr>
            </a:lvl2pPr>
            <a:lvl3pPr algn="l" defTabSz="914074" rtl="0" eaLnBrk="1" fontAlgn="base" hangingPunct="1">
              <a:spcBef>
                <a:spcPct val="0"/>
              </a:spcBef>
              <a:spcAft>
                <a:spcPct val="0"/>
              </a:spcAft>
              <a:defRPr sz="1941" b="1">
                <a:solidFill>
                  <a:schemeClr val="tx2"/>
                </a:solidFill>
                <a:latin typeface="Arial" charset="0"/>
              </a:defRPr>
            </a:lvl3pPr>
            <a:lvl4pPr algn="l" defTabSz="914074" rtl="0" eaLnBrk="1" fontAlgn="base" hangingPunct="1">
              <a:spcBef>
                <a:spcPct val="0"/>
              </a:spcBef>
              <a:spcAft>
                <a:spcPct val="0"/>
              </a:spcAft>
              <a:defRPr sz="1941" b="1">
                <a:solidFill>
                  <a:schemeClr val="tx2"/>
                </a:solidFill>
                <a:latin typeface="Arial" charset="0"/>
              </a:defRPr>
            </a:lvl4pPr>
            <a:lvl5pPr algn="l" defTabSz="914074" rtl="0" eaLnBrk="1" fontAlgn="base" hangingPunct="1">
              <a:spcBef>
                <a:spcPct val="0"/>
              </a:spcBef>
              <a:spcAft>
                <a:spcPct val="0"/>
              </a:spcAft>
              <a:defRPr sz="1941" b="1">
                <a:solidFill>
                  <a:schemeClr val="tx2"/>
                </a:solidFill>
                <a:latin typeface="Arial" charset="0"/>
              </a:defRPr>
            </a:lvl5pPr>
            <a:lvl6pPr marL="466761" algn="l" defTabSz="914074" rtl="0" eaLnBrk="1" fontAlgn="base" hangingPunct="1">
              <a:spcBef>
                <a:spcPct val="0"/>
              </a:spcBef>
              <a:spcAft>
                <a:spcPct val="0"/>
              </a:spcAft>
              <a:defRPr sz="1941" b="1">
                <a:solidFill>
                  <a:schemeClr val="tx2"/>
                </a:solidFill>
                <a:latin typeface="Arial" charset="0"/>
              </a:defRPr>
            </a:lvl6pPr>
            <a:lvl7pPr marL="933522" algn="l" defTabSz="914074" rtl="0" eaLnBrk="1" fontAlgn="base" hangingPunct="1">
              <a:spcBef>
                <a:spcPct val="0"/>
              </a:spcBef>
              <a:spcAft>
                <a:spcPct val="0"/>
              </a:spcAft>
              <a:defRPr sz="1941" b="1">
                <a:solidFill>
                  <a:schemeClr val="tx2"/>
                </a:solidFill>
                <a:latin typeface="Arial" charset="0"/>
              </a:defRPr>
            </a:lvl7pPr>
            <a:lvl8pPr marL="1400283" algn="l" defTabSz="914074" rtl="0" eaLnBrk="1" fontAlgn="base" hangingPunct="1">
              <a:spcBef>
                <a:spcPct val="0"/>
              </a:spcBef>
              <a:spcAft>
                <a:spcPct val="0"/>
              </a:spcAft>
              <a:defRPr sz="1941" b="1">
                <a:solidFill>
                  <a:schemeClr val="tx2"/>
                </a:solidFill>
                <a:latin typeface="Arial" charset="0"/>
              </a:defRPr>
            </a:lvl8pPr>
            <a:lvl9pPr marL="1867045" algn="l" defTabSz="914074" rtl="0" eaLnBrk="1" fontAlgn="base" hangingPunct="1">
              <a:spcBef>
                <a:spcPct val="0"/>
              </a:spcBef>
              <a:spcAft>
                <a:spcPct val="0"/>
              </a:spcAft>
              <a:defRPr sz="1941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 dirty="0">
                <a:latin typeface="BrownStd" panose="00010500010101010101" pitchFamily="50" charset="0"/>
              </a:rPr>
              <a:t>Jun 2023</a:t>
            </a:r>
            <a:endParaRPr lang="en-GB" sz="4800" kern="0" dirty="0">
              <a:latin typeface="BrownStd" panose="00010500010101010101" pitchFamily="50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6D04B6-E848-FF69-57E4-FED77376F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525" y="2838836"/>
            <a:ext cx="9726271" cy="492443"/>
          </a:xfrm>
        </p:spPr>
        <p:txBody>
          <a:bodyPr vert="horz"/>
          <a:lstStyle/>
          <a:p>
            <a:r>
              <a:rPr lang="en-US" sz="4400" dirty="0">
                <a:latin typeface="BrownStd" panose="00010500010101010101" pitchFamily="50" charset="0"/>
              </a:rPr>
              <a:t>Warba AI Chat</a:t>
            </a:r>
            <a:endParaRPr lang="en-GB" sz="4400" dirty="0">
              <a:latin typeface="BrownStd" panose="00010500010101010101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16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Box 234">
            <a:extLst>
              <a:ext uri="{FF2B5EF4-FFF2-40B4-BE49-F238E27FC236}">
                <a16:creationId xmlns:a16="http://schemas.microsoft.com/office/drawing/2014/main" id="{09192CBF-5165-5044-AED1-C0920054D107}"/>
              </a:ext>
            </a:extLst>
          </p:cNvPr>
          <p:cNvSpPr txBox="1"/>
          <p:nvPr/>
        </p:nvSpPr>
        <p:spPr>
          <a:xfrm>
            <a:off x="421780" y="389383"/>
            <a:ext cx="8639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F123F"/>
                </a:solidFill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BrownStd-Bold"/>
                <a:ea typeface="+mn-ea"/>
                <a:cs typeface="+mn-cs"/>
              </a:rPr>
              <a:t>Proposal: Warba AI Chat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228FF-7069-BE50-6577-84F47B0FBDFB}"/>
              </a:ext>
            </a:extLst>
          </p:cNvPr>
          <p:cNvSpPr txBox="1"/>
          <p:nvPr/>
        </p:nvSpPr>
        <p:spPr>
          <a:xfrm>
            <a:off x="1016466" y="1317643"/>
            <a:ext cx="10159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rownStd" panose="00010500010101010101" pitchFamily="50" charset="0"/>
              </a:rPr>
              <a:t>Powered by </a:t>
            </a:r>
            <a:r>
              <a:rPr lang="en-GB" dirty="0" err="1">
                <a:latin typeface="BrownStd" panose="00010500010101010101" pitchFamily="50" charset="0"/>
              </a:rPr>
              <a:t>OpenAI’s</a:t>
            </a:r>
            <a:r>
              <a:rPr lang="en-GB" dirty="0">
                <a:latin typeface="BrownStd" panose="00010500010101010101" pitchFamily="50" charset="0"/>
              </a:rPr>
              <a:t> GPT-3.5-turbo, we’ve built </a:t>
            </a:r>
            <a:r>
              <a:rPr lang="en-US" dirty="0">
                <a:latin typeface="BrownStd" panose="00010500010101010101" pitchFamily="50" charset="0"/>
              </a:rPr>
              <a:t>a knowledge base that consolidates information about Warba Bank, its products and services</a:t>
            </a:r>
            <a:endParaRPr lang="en-GB" dirty="0">
              <a:latin typeface="BrownStd" panose="00010500010101010101" pitchFamily="50" charset="0"/>
            </a:endParaRPr>
          </a:p>
        </p:txBody>
      </p:sp>
      <p:pic>
        <p:nvPicPr>
          <p:cNvPr id="2" name="ChatWarba">
            <a:hlinkClick r:id="" action="ppaction://media"/>
            <a:extLst>
              <a:ext uri="{FF2B5EF4-FFF2-40B4-BE49-F238E27FC236}">
                <a16:creationId xmlns:a16="http://schemas.microsoft.com/office/drawing/2014/main" id="{770555A7-8DDA-BFF5-509D-0E4BD4FF12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558" t="9297" r="12615" b="10459"/>
          <a:stretch/>
        </p:blipFill>
        <p:spPr>
          <a:xfrm>
            <a:off x="2338879" y="1963974"/>
            <a:ext cx="6952820" cy="40195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2D2FDF-3721-1B24-F186-01B92C966948}"/>
              </a:ext>
            </a:extLst>
          </p:cNvPr>
          <p:cNvSpPr/>
          <p:nvPr/>
        </p:nvSpPr>
        <p:spPr>
          <a:xfrm>
            <a:off x="125204" y="6403168"/>
            <a:ext cx="1166883" cy="400424"/>
          </a:xfrm>
          <a:prstGeom prst="rect">
            <a:avLst/>
          </a:prstGeom>
          <a:solidFill>
            <a:srgbClr val="191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  <a:latin typeface="BrownStd" panose="00010500010101010101" pitchFamily="50" charset="0"/>
              </a:rPr>
              <a:t>Warba Bank 2023 </a:t>
            </a:r>
          </a:p>
        </p:txBody>
      </p:sp>
    </p:spTree>
    <p:extLst>
      <p:ext uri="{BB962C8B-B14F-4D97-AF65-F5344CB8AC3E}">
        <p14:creationId xmlns:p14="http://schemas.microsoft.com/office/powerpoint/2010/main" val="13018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67DC4-ED5F-653F-DC1E-F9ACFA2E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tr-T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97247D-918F-2335-F17E-CD6321A3DA47}"/>
              </a:ext>
            </a:extLst>
          </p:cNvPr>
          <p:cNvSpPr txBox="1"/>
          <p:nvPr/>
        </p:nvSpPr>
        <p:spPr>
          <a:xfrm>
            <a:off x="421780" y="389383"/>
            <a:ext cx="8639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F123F"/>
                </a:solidFill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BrownStd-Bold"/>
                <a:ea typeface="+mn-ea"/>
                <a:cs typeface="+mn-cs"/>
              </a:rPr>
              <a:t>Data Scope and Coverage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B2390DD-88E8-53DF-0711-107A80BBE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" t="9934" r="654" b="1397"/>
          <a:stretch/>
        </p:blipFill>
        <p:spPr bwMode="auto">
          <a:xfrm>
            <a:off x="885227" y="1233997"/>
            <a:ext cx="10421545" cy="466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0ED840-92C4-A999-4ACF-C4CA369DBD5B}"/>
              </a:ext>
            </a:extLst>
          </p:cNvPr>
          <p:cNvSpPr/>
          <p:nvPr/>
        </p:nvSpPr>
        <p:spPr>
          <a:xfrm>
            <a:off x="125204" y="6403168"/>
            <a:ext cx="1166883" cy="400424"/>
          </a:xfrm>
          <a:prstGeom prst="rect">
            <a:avLst/>
          </a:prstGeom>
          <a:solidFill>
            <a:srgbClr val="191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  <a:latin typeface="BrownStd" panose="00010500010101010101" pitchFamily="50" charset="0"/>
              </a:rPr>
              <a:t>Warba Bank 2023 </a:t>
            </a:r>
          </a:p>
        </p:txBody>
      </p:sp>
    </p:spTree>
    <p:extLst>
      <p:ext uri="{BB962C8B-B14F-4D97-AF65-F5344CB8AC3E}">
        <p14:creationId xmlns:p14="http://schemas.microsoft.com/office/powerpoint/2010/main" val="3481709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Box 234">
            <a:extLst>
              <a:ext uri="{FF2B5EF4-FFF2-40B4-BE49-F238E27FC236}">
                <a16:creationId xmlns:a16="http://schemas.microsoft.com/office/drawing/2014/main" id="{09192CBF-5165-5044-AED1-C0920054D107}"/>
              </a:ext>
            </a:extLst>
          </p:cNvPr>
          <p:cNvSpPr txBox="1"/>
          <p:nvPr/>
        </p:nvSpPr>
        <p:spPr>
          <a:xfrm>
            <a:off x="421780" y="389383"/>
            <a:ext cx="8639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F123F"/>
                </a:solidFill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BrownStd-Bold"/>
                <a:ea typeface="+mn-ea"/>
                <a:cs typeface="+mn-cs"/>
              </a:rPr>
              <a:t>Future for Warba AI Chat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228FF-7069-BE50-6577-84F47B0FBDFB}"/>
              </a:ext>
            </a:extLst>
          </p:cNvPr>
          <p:cNvSpPr txBox="1"/>
          <p:nvPr/>
        </p:nvSpPr>
        <p:spPr>
          <a:xfrm>
            <a:off x="687991" y="1158824"/>
            <a:ext cx="10835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rownStd" panose="00010500010101010101" pitchFamily="50" charset="0"/>
              </a:rPr>
              <a:t>Hosting it on Teams as a channel for easier access and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BrownStd" panose="00010500010101010101" pitchFamily="50" charset="0"/>
              </a:rPr>
              <a:t>Enhancing the development by adding conversational memory to the language model to maintain the context of conversation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BrownStd" panose="00010500010101010101" pitchFamily="50" charset="0"/>
              </a:rPr>
              <a:t>Adding Arabic as a second language to further accommodate users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00A01-8DAB-DF3F-A83C-25E6DEE8D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588" y="2464538"/>
            <a:ext cx="6353453" cy="34414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ADAF03-8E95-87C2-1D84-6607BDD40B8A}"/>
              </a:ext>
            </a:extLst>
          </p:cNvPr>
          <p:cNvSpPr/>
          <p:nvPr/>
        </p:nvSpPr>
        <p:spPr>
          <a:xfrm>
            <a:off x="125204" y="6403168"/>
            <a:ext cx="1166883" cy="400424"/>
          </a:xfrm>
          <a:prstGeom prst="rect">
            <a:avLst/>
          </a:prstGeom>
          <a:solidFill>
            <a:srgbClr val="191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  <a:latin typeface="BrownStd" panose="00010500010101010101" pitchFamily="50" charset="0"/>
              </a:rPr>
              <a:t>Warba Bank 2023 </a:t>
            </a:r>
          </a:p>
        </p:txBody>
      </p:sp>
    </p:spTree>
    <p:extLst>
      <p:ext uri="{BB962C8B-B14F-4D97-AF65-F5344CB8AC3E}">
        <p14:creationId xmlns:p14="http://schemas.microsoft.com/office/powerpoint/2010/main" val="374020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ctrTitle"/>
          </p:nvPr>
        </p:nvSpPr>
        <p:spPr>
          <a:xfrm>
            <a:off x="125204" y="348911"/>
            <a:ext cx="4591250" cy="5093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2627">
              <a:lnSpc>
                <a:spcPct val="110000"/>
              </a:lnSpc>
              <a:defRPr sz="5940">
                <a:solidFill>
                  <a:schemeClr val="accent1">
                    <a:hueOff val="300932"/>
                    <a:lumOff val="-21745"/>
                  </a:schemeClr>
                </a:solidFill>
                <a:latin typeface="BrownStd-Bold"/>
                <a:ea typeface="BrownStd-Bold"/>
                <a:cs typeface="BrownStd-Bold"/>
                <a:sym typeface="BrownStd-Bold"/>
              </a:defRPr>
            </a:lvl1pPr>
          </a:lstStyle>
          <a:p>
            <a:pPr algn="ctr"/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ea typeface="+mn-ea"/>
                <a:cs typeface="+mn-cs"/>
              </a:rPr>
              <a:t>Examples</a:t>
            </a:r>
            <a:endParaRPr sz="3600" b="1" kern="1200" dirty="0">
              <a:solidFill>
                <a:srgbClr val="4472C4">
                  <a:lumMod val="50000"/>
                </a:srgbClr>
              </a:solidFill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72CBCB-FDF8-D663-1431-36F5772B31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05" b="13581"/>
          <a:stretch/>
        </p:blipFill>
        <p:spPr>
          <a:xfrm>
            <a:off x="330663" y="1217869"/>
            <a:ext cx="11618589" cy="4316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6BB25F-B998-5B0A-0D00-3F9CEF851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03" y="1061217"/>
            <a:ext cx="11112646" cy="4578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8A6AFF-EC06-BF52-36E4-004B94188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83" y="1358102"/>
            <a:ext cx="10822547" cy="44386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05E64E-A1C7-39C3-4268-87989E3F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713"/>
          <a:stretch/>
        </p:blipFill>
        <p:spPr>
          <a:xfrm>
            <a:off x="542890" y="857763"/>
            <a:ext cx="11371471" cy="5036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637808-68D4-9067-FBC4-D731CE89C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52" y="963684"/>
            <a:ext cx="10784133" cy="48355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C06DAFF-C11A-9F3F-617B-AFAF3F715489}"/>
              </a:ext>
            </a:extLst>
          </p:cNvPr>
          <p:cNvSpPr/>
          <p:nvPr/>
        </p:nvSpPr>
        <p:spPr>
          <a:xfrm>
            <a:off x="125204" y="6403168"/>
            <a:ext cx="1166883" cy="400424"/>
          </a:xfrm>
          <a:prstGeom prst="rect">
            <a:avLst/>
          </a:prstGeom>
          <a:solidFill>
            <a:srgbClr val="191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  <a:latin typeface="BrownStd" panose="00010500010101010101" pitchFamily="50" charset="0"/>
              </a:rPr>
              <a:t>Warba Bank 2023 </a:t>
            </a:r>
          </a:p>
        </p:txBody>
      </p:sp>
    </p:spTree>
    <p:extLst>
      <p:ext uri="{BB962C8B-B14F-4D97-AF65-F5344CB8AC3E}">
        <p14:creationId xmlns:p14="http://schemas.microsoft.com/office/powerpoint/2010/main" val="2408064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67DC4-ED5F-653F-DC1E-F9ACFA2E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tr-T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97247D-918F-2335-F17E-CD6321A3DA47}"/>
              </a:ext>
            </a:extLst>
          </p:cNvPr>
          <p:cNvSpPr txBox="1"/>
          <p:nvPr/>
        </p:nvSpPr>
        <p:spPr>
          <a:xfrm>
            <a:off x="421780" y="389383"/>
            <a:ext cx="8639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F123F"/>
                </a:solidFill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BrownStd-Bold"/>
                <a:ea typeface="+mn-ea"/>
                <a:cs typeface="+mn-cs"/>
              </a:rPr>
              <a:t>Warba AI Benefits:</a:t>
            </a:r>
          </a:p>
        </p:txBody>
      </p:sp>
      <p:pic>
        <p:nvPicPr>
          <p:cNvPr id="2056" name="Picture 8" descr="Reduce cost - Free business and finance icons">
            <a:extLst>
              <a:ext uri="{FF2B5EF4-FFF2-40B4-BE49-F238E27FC236}">
                <a16:creationId xmlns:a16="http://schemas.microsoft.com/office/drawing/2014/main" id="{840C46DA-86BA-A81F-2DB5-B6550016D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749" y="1441461"/>
            <a:ext cx="1393292" cy="139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AF46BB-6231-6CBE-AB34-9DB8245D0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158" y="1514693"/>
            <a:ext cx="1390206" cy="13902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FD9546-96CD-A647-2A3C-304792351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1087" y="1441461"/>
            <a:ext cx="1393292" cy="13932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B0ADF8-8238-D6B4-F849-F976DF441684}"/>
              </a:ext>
            </a:extLst>
          </p:cNvPr>
          <p:cNvSpPr txBox="1"/>
          <p:nvPr/>
        </p:nvSpPr>
        <p:spPr>
          <a:xfrm>
            <a:off x="1165040" y="2910794"/>
            <a:ext cx="3069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BrownStd" panose="00010500010101010101" pitchFamily="50" charset="0"/>
              </a:rPr>
              <a:t>Improve Customer Loyalty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CD6666-EE14-5857-BC47-795889ACE059}"/>
              </a:ext>
            </a:extLst>
          </p:cNvPr>
          <p:cNvSpPr txBox="1"/>
          <p:nvPr/>
        </p:nvSpPr>
        <p:spPr>
          <a:xfrm>
            <a:off x="5462586" y="2914450"/>
            <a:ext cx="19775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BrownStd" panose="00010500010101010101" pitchFamily="50" charset="0"/>
              </a:rPr>
              <a:t>Reduce Cost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BE9281-7981-88D1-850A-B1228F41E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4880" y="3823918"/>
            <a:ext cx="1390207" cy="13902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70DE4C-C68F-9AB8-F43F-313AB6FAE390}"/>
              </a:ext>
            </a:extLst>
          </p:cNvPr>
          <p:cNvSpPr txBox="1"/>
          <p:nvPr/>
        </p:nvSpPr>
        <p:spPr>
          <a:xfrm>
            <a:off x="8726233" y="2914450"/>
            <a:ext cx="2639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BrownStd" panose="00010500010101010101" pitchFamily="50" charset="0"/>
              </a:rPr>
              <a:t>Increase Productivity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4D83AF-165C-2D41-D9D8-A7F5512446AF}"/>
              </a:ext>
            </a:extLst>
          </p:cNvPr>
          <p:cNvSpPr txBox="1"/>
          <p:nvPr/>
        </p:nvSpPr>
        <p:spPr>
          <a:xfrm>
            <a:off x="1165040" y="5216177"/>
            <a:ext cx="2918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BrownStd" panose="00010500010101010101" pitchFamily="50" charset="0"/>
              </a:rPr>
              <a:t>Personalized Experience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CFF04DC-29BA-1BCD-1BA0-04E789BDA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0955" y="3562783"/>
            <a:ext cx="1836008" cy="18360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399B9C-3B61-0683-0412-42F668434BFB}"/>
              </a:ext>
            </a:extLst>
          </p:cNvPr>
          <p:cNvSpPr txBox="1"/>
          <p:nvPr/>
        </p:nvSpPr>
        <p:spPr>
          <a:xfrm>
            <a:off x="5181395" y="5214125"/>
            <a:ext cx="2035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BrownStd" panose="00010500010101010101" pitchFamily="50" charset="0"/>
              </a:rPr>
              <a:t>Speed of Service</a:t>
            </a:r>
          </a:p>
        </p:txBody>
      </p:sp>
      <p:pic>
        <p:nvPicPr>
          <p:cNvPr id="2066" name="Picture 18" descr="Monitoring - Free business icons">
            <a:extLst>
              <a:ext uri="{FF2B5EF4-FFF2-40B4-BE49-F238E27FC236}">
                <a16:creationId xmlns:a16="http://schemas.microsoft.com/office/drawing/2014/main" id="{BC0DEB77-B485-ED42-912C-15E8B499C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27" y="3557315"/>
            <a:ext cx="1656810" cy="165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5FEB1F7-DCAB-C610-149A-3FB0F5BBC1F9}"/>
              </a:ext>
            </a:extLst>
          </p:cNvPr>
          <p:cNvSpPr txBox="1"/>
          <p:nvPr/>
        </p:nvSpPr>
        <p:spPr>
          <a:xfrm>
            <a:off x="8726232" y="5214125"/>
            <a:ext cx="2639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BrownStd" panose="00010500010101010101" pitchFamily="50" charset="0"/>
              </a:rPr>
              <a:t>Enhanced Monitoring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F9BA8-37EC-C1E6-5FC0-6195D0947185}"/>
              </a:ext>
            </a:extLst>
          </p:cNvPr>
          <p:cNvSpPr/>
          <p:nvPr/>
        </p:nvSpPr>
        <p:spPr>
          <a:xfrm>
            <a:off x="125204" y="6403168"/>
            <a:ext cx="1166883" cy="400424"/>
          </a:xfrm>
          <a:prstGeom prst="rect">
            <a:avLst/>
          </a:prstGeom>
          <a:solidFill>
            <a:srgbClr val="191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  <a:latin typeface="BrownStd" panose="00010500010101010101" pitchFamily="50" charset="0"/>
              </a:rPr>
              <a:t>Warba Bank 2023 </a:t>
            </a:r>
          </a:p>
        </p:txBody>
      </p:sp>
    </p:spTree>
    <p:extLst>
      <p:ext uri="{BB962C8B-B14F-4D97-AF65-F5344CB8AC3E}">
        <p14:creationId xmlns:p14="http://schemas.microsoft.com/office/powerpoint/2010/main" val="2055362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Box 234">
            <a:extLst>
              <a:ext uri="{FF2B5EF4-FFF2-40B4-BE49-F238E27FC236}">
                <a16:creationId xmlns:a16="http://schemas.microsoft.com/office/drawing/2014/main" id="{09192CBF-5165-5044-AED1-C0920054D107}"/>
              </a:ext>
            </a:extLst>
          </p:cNvPr>
          <p:cNvSpPr txBox="1"/>
          <p:nvPr/>
        </p:nvSpPr>
        <p:spPr>
          <a:xfrm>
            <a:off x="421780" y="389383"/>
            <a:ext cx="8639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F123F"/>
                </a:solidFill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BrownStd-Bold"/>
                <a:ea typeface="+mn-ea"/>
                <a:cs typeface="+mn-cs"/>
              </a:rPr>
              <a:t>Opportunity for Warba Bank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89A9D-8A22-1C5C-65F9-6F14AA0AB4E6}"/>
              </a:ext>
            </a:extLst>
          </p:cNvPr>
          <p:cNvSpPr txBox="1"/>
          <p:nvPr/>
        </p:nvSpPr>
        <p:spPr>
          <a:xfrm>
            <a:off x="1016466" y="1300294"/>
            <a:ext cx="10159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rownStd" panose="00010500010101010101" pitchFamily="50" charset="0"/>
              </a:rPr>
              <a:t>In line with Warba Bank’s values to innovate and to always improve the experience of our customers (Internal and External)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rownStd" panose="00010500010101010101" pitchFamily="50" charset="0"/>
              </a:rPr>
              <a:t>Warba AI Chat can open doors for many advantages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1FECCB-DD06-3796-0009-2AF1E735B987}"/>
              </a:ext>
            </a:extLst>
          </p:cNvPr>
          <p:cNvGrpSpPr/>
          <p:nvPr/>
        </p:nvGrpSpPr>
        <p:grpSpPr>
          <a:xfrm>
            <a:off x="2663521" y="2502408"/>
            <a:ext cx="5830269" cy="3269729"/>
            <a:chOff x="3372001" y="2529188"/>
            <a:chExt cx="5124706" cy="291178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79E72FA-67C2-170F-0576-5C8693D5B0BE}"/>
                </a:ext>
              </a:extLst>
            </p:cNvPr>
            <p:cNvGrpSpPr/>
            <p:nvPr/>
          </p:nvGrpSpPr>
          <p:grpSpPr>
            <a:xfrm>
              <a:off x="3761240" y="2529188"/>
              <a:ext cx="4735467" cy="2911785"/>
              <a:chOff x="6234061" y="2021502"/>
              <a:chExt cx="5654357" cy="3551456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6941AA6-BA99-155E-66D3-40A0F3C9B08D}"/>
                  </a:ext>
                </a:extLst>
              </p:cNvPr>
              <p:cNvSpPr/>
              <p:nvPr/>
            </p:nvSpPr>
            <p:spPr bwMode="gray">
              <a:xfrm>
                <a:off x="7185552" y="2331416"/>
                <a:ext cx="3132000" cy="3241542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accent4">
                    <a:lumMod val="75000"/>
                    <a:lumOff val="25000"/>
                  </a:scheme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F7F7"/>
                  </a:solidFill>
                  <a:effectLst/>
                  <a:uLnTx/>
                  <a:uFillTx/>
                  <a:latin typeface="BrownStd" panose="00010500010101010101" pitchFamily="50" charset="0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4B8E794-3C81-AAB9-69FF-52BCA783C194}"/>
                  </a:ext>
                </a:extLst>
              </p:cNvPr>
              <p:cNvGrpSpPr/>
              <p:nvPr/>
            </p:nvGrpSpPr>
            <p:grpSpPr>
              <a:xfrm>
                <a:off x="8383215" y="2021502"/>
                <a:ext cx="2278771" cy="848510"/>
                <a:chOff x="8360924" y="2034403"/>
                <a:chExt cx="2278771" cy="848510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F7D2C51B-CFAB-C0D8-942C-7B3E7053854D}"/>
                    </a:ext>
                  </a:extLst>
                </p:cNvPr>
                <p:cNvGrpSpPr/>
                <p:nvPr/>
              </p:nvGrpSpPr>
              <p:grpSpPr>
                <a:xfrm>
                  <a:off x="8360924" y="2034403"/>
                  <a:ext cx="2278771" cy="848510"/>
                  <a:chOff x="3545019" y="3197828"/>
                  <a:chExt cx="1481427" cy="533252"/>
                </a:xfrm>
              </p:grpSpPr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85B3264D-02F3-F8EE-A6CA-0AC6FD55F826}"/>
                      </a:ext>
                    </a:extLst>
                  </p:cNvPr>
                  <p:cNvSpPr/>
                  <p:nvPr/>
                </p:nvSpPr>
                <p:spPr>
                  <a:xfrm>
                    <a:off x="4159985" y="3213527"/>
                    <a:ext cx="866461" cy="17857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6858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3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100" kern="0" dirty="0">
                        <a:solidFill>
                          <a:srgbClr val="171717"/>
                        </a:solidFill>
                        <a:latin typeface="BrownStd" panose="00010500010101010101" pitchFamily="50" charset="0"/>
                      </a:rPr>
                      <a:t>Knowledge Base</a:t>
                    </a:r>
                    <a:endPara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71717"/>
                      </a:solidFill>
                      <a:effectLst/>
                      <a:uLnTx/>
                      <a:uFillTx/>
                      <a:latin typeface="BrownStd" panose="00010500010101010101" pitchFamily="50" charset="0"/>
                    </a:endParaRPr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5B0975E1-7155-ED75-C006-9F636F64E6E6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3545019" y="3197828"/>
                    <a:ext cx="533747" cy="533252"/>
                  </a:xfrm>
                  <a:prstGeom prst="ellipse">
                    <a:avLst/>
                  </a:prstGeom>
                  <a:solidFill>
                    <a:srgbClr val="F7F7F7"/>
                  </a:solidFill>
                  <a:ln w="12700" cap="flat" cmpd="sng" algn="ctr">
                    <a:solidFill>
                      <a:schemeClr val="accent4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7F7F7"/>
                      </a:solidFill>
                      <a:effectLst/>
                      <a:uLnTx/>
                      <a:uFillTx/>
                      <a:latin typeface="BrownStd" panose="00010500010101010101" pitchFamily="50" charset="0"/>
                    </a:endParaRPr>
                  </a:p>
                </p:txBody>
              </p:sp>
            </p:grpSp>
            <p:pic>
              <p:nvPicPr>
                <p:cNvPr id="24" name="Graphic 23" descr="Online meeting with solid fill">
                  <a:extLst>
                    <a:ext uri="{FF2B5EF4-FFF2-40B4-BE49-F238E27FC236}">
                      <a16:creationId xmlns:a16="http://schemas.microsoft.com/office/drawing/2014/main" id="{B8E3A997-38A2-8280-D789-43437757D1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42368" y="2129810"/>
                  <a:ext cx="658135" cy="658135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CE2A0CF-FC24-C6C6-65D6-8976D98F38FA}"/>
                  </a:ext>
                </a:extLst>
              </p:cNvPr>
              <p:cNvGrpSpPr/>
              <p:nvPr/>
            </p:nvGrpSpPr>
            <p:grpSpPr>
              <a:xfrm>
                <a:off x="9888873" y="2937360"/>
                <a:ext cx="1999545" cy="1041524"/>
                <a:chOff x="10031465" y="2903836"/>
                <a:chExt cx="1999545" cy="1041524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41657D6-237C-CAF0-6764-E996AE34C4A6}"/>
                    </a:ext>
                  </a:extLst>
                </p:cNvPr>
                <p:cNvGrpSpPr/>
                <p:nvPr/>
              </p:nvGrpSpPr>
              <p:grpSpPr>
                <a:xfrm>
                  <a:off x="10031465" y="2903836"/>
                  <a:ext cx="1999545" cy="1041524"/>
                  <a:chOff x="3584555" y="2892793"/>
                  <a:chExt cx="1299903" cy="654553"/>
                </a:xfrm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AC46C725-C411-8570-E948-B49548C67BA2}"/>
                      </a:ext>
                    </a:extLst>
                  </p:cNvPr>
                  <p:cNvSpPr/>
                  <p:nvPr/>
                </p:nvSpPr>
                <p:spPr>
                  <a:xfrm>
                    <a:off x="4223619" y="2892793"/>
                    <a:ext cx="660839" cy="1785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6858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3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100" kern="0" dirty="0">
                        <a:solidFill>
                          <a:srgbClr val="171717"/>
                        </a:solidFill>
                        <a:latin typeface="BrownStd" panose="00010500010101010101" pitchFamily="50" charset="0"/>
                      </a:rPr>
                      <a:t>AI Assistant</a:t>
                    </a:r>
                    <a:endPara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71717"/>
                      </a:solidFill>
                      <a:effectLst/>
                      <a:uLnTx/>
                      <a:uFillTx/>
                      <a:latin typeface="BrownStd" panose="00010500010101010101" pitchFamily="50" charset="0"/>
                    </a:endParaRPr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8D2A5AAB-6697-22EF-6F46-944C77BB0CC3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3584555" y="3014094"/>
                    <a:ext cx="533747" cy="533252"/>
                  </a:xfrm>
                  <a:prstGeom prst="ellipse">
                    <a:avLst/>
                  </a:prstGeom>
                  <a:solidFill>
                    <a:srgbClr val="F7F7F7"/>
                  </a:solidFill>
                  <a:ln w="12700" cap="flat" cmpd="sng" algn="ctr">
                    <a:solidFill>
                      <a:schemeClr val="accent4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7F7F7"/>
                      </a:solidFill>
                      <a:effectLst/>
                      <a:uLnTx/>
                      <a:uFillTx/>
                      <a:latin typeface="BrownStd" panose="00010500010101010101" pitchFamily="50" charset="0"/>
                    </a:endParaRPr>
                  </a:p>
                </p:txBody>
              </p:sp>
            </p:grpSp>
            <p:pic>
              <p:nvPicPr>
                <p:cNvPr id="20" name="Graphic 19" descr="Customer review with solid fill">
                  <a:extLst>
                    <a:ext uri="{FF2B5EF4-FFF2-40B4-BE49-F238E27FC236}">
                      <a16:creationId xmlns:a16="http://schemas.microsoft.com/office/drawing/2014/main" id="{89B41133-443E-5BF5-1E4F-4F6F617AAA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38171" y="3203554"/>
                  <a:ext cx="625392" cy="625390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2216386-EFFE-D284-2AB0-B4F77000B11B}"/>
                  </a:ext>
                </a:extLst>
              </p:cNvPr>
              <p:cNvGrpSpPr/>
              <p:nvPr/>
            </p:nvGrpSpPr>
            <p:grpSpPr>
              <a:xfrm>
                <a:off x="9357566" y="4689958"/>
                <a:ext cx="821024" cy="848510"/>
                <a:chOff x="9445888" y="4757976"/>
                <a:chExt cx="821024" cy="848510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48F1BA75-3211-5CA9-0AB5-4925FEB1DBB0}"/>
                    </a:ext>
                  </a:extLst>
                </p:cNvPr>
                <p:cNvSpPr/>
                <p:nvPr/>
              </p:nvSpPr>
              <p:spPr bwMode="gray">
                <a:xfrm>
                  <a:off x="9445888" y="4757976"/>
                  <a:ext cx="821024" cy="848510"/>
                </a:xfrm>
                <a:prstGeom prst="ellipse">
                  <a:avLst/>
                </a:prstGeom>
                <a:solidFill>
                  <a:srgbClr val="F7F7F7"/>
                </a:solidFill>
                <a:ln w="12700" cap="flat" cmpd="sng" algn="ctr">
                  <a:solidFill>
                    <a:schemeClr val="accent4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7F7F7"/>
                    </a:solidFill>
                    <a:effectLst/>
                    <a:uLnTx/>
                    <a:uFillTx/>
                    <a:latin typeface="BrownStd" panose="00010500010101010101" pitchFamily="50" charset="0"/>
                  </a:endParaRPr>
                </a:p>
              </p:txBody>
            </p:sp>
            <p:pic>
              <p:nvPicPr>
                <p:cNvPr id="18" name="Picture 2" descr="Bank, service, insurance, banking icon - Download on Iconfinder">
                  <a:extLst>
                    <a:ext uri="{FF2B5EF4-FFF2-40B4-BE49-F238E27FC236}">
                      <a16:creationId xmlns:a16="http://schemas.microsoft.com/office/drawing/2014/main" id="{7A9C9125-E58E-A4B9-6681-4328A1B7F5B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37987" y="4839046"/>
                  <a:ext cx="644088" cy="644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94B7D75-026E-F686-54E7-8B9C76CF8716}"/>
                  </a:ext>
                </a:extLst>
              </p:cNvPr>
              <p:cNvSpPr/>
              <p:nvPr/>
            </p:nvSpPr>
            <p:spPr>
              <a:xfrm>
                <a:off x="10281664" y="4864766"/>
                <a:ext cx="543760" cy="2841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kern="0" dirty="0">
                    <a:solidFill>
                      <a:srgbClr val="171717"/>
                    </a:solidFill>
                    <a:latin typeface="BrownStd" panose="00010500010101010101" pitchFamily="50" charset="0"/>
                  </a:rPr>
                  <a:t>BaaS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BrownStd" panose="00010500010101010101" pitchFamily="50" charset="0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D74A616-FBF6-1FFE-4D59-C6E6775F9091}"/>
                  </a:ext>
                </a:extLst>
              </p:cNvPr>
              <p:cNvGrpSpPr/>
              <p:nvPr/>
            </p:nvGrpSpPr>
            <p:grpSpPr>
              <a:xfrm>
                <a:off x="6234061" y="2942570"/>
                <a:ext cx="1314209" cy="1037294"/>
                <a:chOff x="6216997" y="2854204"/>
                <a:chExt cx="1314209" cy="1037294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23F9D5BC-2106-25D4-8FD9-BA028BB4F9D1}"/>
                    </a:ext>
                  </a:extLst>
                </p:cNvPr>
                <p:cNvGrpSpPr/>
                <p:nvPr/>
              </p:nvGrpSpPr>
              <p:grpSpPr>
                <a:xfrm>
                  <a:off x="6216997" y="2854204"/>
                  <a:ext cx="1314209" cy="1037294"/>
                  <a:chOff x="3310842" y="2929036"/>
                  <a:chExt cx="715726" cy="570757"/>
                </a:xfrm>
              </p:grpSpPr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570E2B68-4261-3AD8-75A0-A1EC771E1DCF}"/>
                      </a:ext>
                    </a:extLst>
                  </p:cNvPr>
                  <p:cNvSpPr/>
                  <p:nvPr/>
                </p:nvSpPr>
                <p:spPr>
                  <a:xfrm>
                    <a:off x="3310842" y="2929036"/>
                    <a:ext cx="294303" cy="15635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6858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3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100" kern="0" dirty="0">
                        <a:solidFill>
                          <a:srgbClr val="171717"/>
                        </a:solidFill>
                        <a:latin typeface="BrownStd" panose="00010500010101010101" pitchFamily="50" charset="0"/>
                      </a:rPr>
                      <a:t>Data</a:t>
                    </a:r>
                    <a:endPara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71717"/>
                      </a:solidFill>
                      <a:effectLst/>
                      <a:uLnTx/>
                      <a:uFillTx/>
                      <a:latin typeface="BrownStd" panose="00010500010101010101" pitchFamily="50" charset="0"/>
                    </a:endParaRPr>
                  </a:p>
                </p:txBody>
              </p:sp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DC2AD278-1CDA-E27E-3392-64DAACDADC73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3579433" y="3032912"/>
                    <a:ext cx="447135" cy="466881"/>
                  </a:xfrm>
                  <a:prstGeom prst="ellipse">
                    <a:avLst/>
                  </a:prstGeom>
                  <a:solidFill>
                    <a:srgbClr val="F7F7F7"/>
                  </a:solidFill>
                  <a:ln w="12700" cap="flat" cmpd="sng" algn="ctr">
                    <a:solidFill>
                      <a:schemeClr val="accent4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7F7F7"/>
                      </a:solidFill>
                      <a:effectLst/>
                      <a:uLnTx/>
                      <a:uFillTx/>
                      <a:latin typeface="BrownStd" panose="00010500010101010101" pitchFamily="50" charset="0"/>
                    </a:endParaRPr>
                  </a:p>
                </p:txBody>
              </p:sp>
            </p:grpSp>
            <p:pic>
              <p:nvPicPr>
                <p:cNvPr id="14" name="Graphic 13" descr="Research with solid fill">
                  <a:extLst>
                    <a:ext uri="{FF2B5EF4-FFF2-40B4-BE49-F238E27FC236}">
                      <a16:creationId xmlns:a16="http://schemas.microsoft.com/office/drawing/2014/main" id="{E5BEF829-22DB-15ED-0FAF-C064DD7482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050" y="3102388"/>
                  <a:ext cx="703279" cy="703278"/>
                </a:xfrm>
                <a:prstGeom prst="rect">
                  <a:avLst/>
                </a:prstGeom>
              </p:spPr>
            </p:pic>
          </p:grp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0A74926-1D5B-359B-9370-51C3A21706F6}"/>
                </a:ext>
              </a:extLst>
            </p:cNvPr>
            <p:cNvSpPr/>
            <p:nvPr/>
          </p:nvSpPr>
          <p:spPr bwMode="gray">
            <a:xfrm>
              <a:off x="4558103" y="4695631"/>
              <a:ext cx="687600" cy="695680"/>
            </a:xfrm>
            <a:prstGeom prst="ellipse">
              <a:avLst/>
            </a:prstGeom>
            <a:solidFill>
              <a:srgbClr val="F7F7F7"/>
            </a:solidFill>
            <a:ln w="12700" cap="flat" cmpd="sng" algn="ctr">
              <a:solidFill>
                <a:schemeClr val="accent4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BrownStd" panose="00010500010101010101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8115507-BFEB-2022-A39E-A58B02BAB0E0}"/>
                </a:ext>
              </a:extLst>
            </p:cNvPr>
            <p:cNvSpPr/>
            <p:nvPr/>
          </p:nvSpPr>
          <p:spPr>
            <a:xfrm>
              <a:off x="3372001" y="4926985"/>
              <a:ext cx="1069723" cy="2329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kern="0" dirty="0">
                  <a:solidFill>
                    <a:srgbClr val="171717"/>
                  </a:solidFill>
                  <a:latin typeface="BrownStd" panose="00010500010101010101" pitchFamily="50" charset="0"/>
                </a:rPr>
                <a:t>HR Onboarding</a:t>
              </a:r>
            </a:p>
          </p:txBody>
        </p:sp>
      </p:grpSp>
      <p:pic>
        <p:nvPicPr>
          <p:cNvPr id="6" name="Picture 2" descr="Onboarding - Free user icons">
            <a:extLst>
              <a:ext uri="{FF2B5EF4-FFF2-40B4-BE49-F238E27FC236}">
                <a16:creationId xmlns:a16="http://schemas.microsoft.com/office/drawing/2014/main" id="{0694464D-36DB-949F-EB0B-2BDDD934A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37" y="5106514"/>
            <a:ext cx="550441" cy="55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850D740-7C5D-0FAC-7EAB-107B769B7404}"/>
              </a:ext>
            </a:extLst>
          </p:cNvPr>
          <p:cNvSpPr/>
          <p:nvPr/>
        </p:nvSpPr>
        <p:spPr>
          <a:xfrm>
            <a:off x="125204" y="6403168"/>
            <a:ext cx="1166883" cy="400424"/>
          </a:xfrm>
          <a:prstGeom prst="rect">
            <a:avLst/>
          </a:prstGeom>
          <a:solidFill>
            <a:srgbClr val="191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  <a:latin typeface="BrownStd" panose="00010500010101010101" pitchFamily="50" charset="0"/>
              </a:rPr>
              <a:t>Warba Bank 2023 </a:t>
            </a:r>
          </a:p>
        </p:txBody>
      </p:sp>
    </p:spTree>
    <p:extLst>
      <p:ext uri="{BB962C8B-B14F-4D97-AF65-F5344CB8AC3E}">
        <p14:creationId xmlns:p14="http://schemas.microsoft.com/office/powerpoint/2010/main" val="2446401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0759978-296F-4B76-8E08-D85230D461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0759978-296F-4B76-8E08-D85230D461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21F0288-AB8D-45B1-BF55-CA6A417258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en-GB" sz="54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5745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0759978-296F-4B76-8E08-D85230D461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0759978-296F-4B76-8E08-D85230D461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746D04B6-E848-FF69-57E4-FED77376F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418" y="823605"/>
            <a:ext cx="9726271" cy="492443"/>
          </a:xfrm>
        </p:spPr>
        <p:txBody>
          <a:bodyPr vert="horz"/>
          <a:lstStyle/>
          <a:p>
            <a:r>
              <a:rPr lang="en-US" sz="4400" dirty="0">
                <a:latin typeface="BrownStd" panose="00010500010101010101" pitchFamily="50" charset="0"/>
              </a:rPr>
              <a:t>Outline:</a:t>
            </a:r>
            <a:br>
              <a:rPr lang="en-US" sz="4400" dirty="0">
                <a:latin typeface="BrownStd" panose="00010500010101010101" pitchFamily="50" charset="0"/>
              </a:rPr>
            </a:br>
            <a:endParaRPr lang="en-GB" sz="4400" dirty="0">
              <a:latin typeface="BrownStd" panose="00010500010101010101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A2252B-4035-4AA4-47EB-351532A94CCB}"/>
              </a:ext>
            </a:extLst>
          </p:cNvPr>
          <p:cNvSpPr txBox="1">
            <a:spLocks/>
          </p:cNvSpPr>
          <p:nvPr/>
        </p:nvSpPr>
        <p:spPr bwMode="auto">
          <a:xfrm>
            <a:off x="878796" y="2028264"/>
            <a:ext cx="9644893" cy="299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4074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519" algn="l"/>
              </a:tabLst>
              <a:defRPr sz="3200" b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914074" rtl="0" eaLnBrk="1" fontAlgn="base" hangingPunct="1">
              <a:spcBef>
                <a:spcPct val="0"/>
              </a:spcBef>
              <a:spcAft>
                <a:spcPct val="0"/>
              </a:spcAft>
              <a:defRPr sz="1941" b="1">
                <a:solidFill>
                  <a:schemeClr val="tx2"/>
                </a:solidFill>
                <a:latin typeface="Arial" charset="0"/>
              </a:defRPr>
            </a:lvl2pPr>
            <a:lvl3pPr algn="l" defTabSz="914074" rtl="0" eaLnBrk="1" fontAlgn="base" hangingPunct="1">
              <a:spcBef>
                <a:spcPct val="0"/>
              </a:spcBef>
              <a:spcAft>
                <a:spcPct val="0"/>
              </a:spcAft>
              <a:defRPr sz="1941" b="1">
                <a:solidFill>
                  <a:schemeClr val="tx2"/>
                </a:solidFill>
                <a:latin typeface="Arial" charset="0"/>
              </a:defRPr>
            </a:lvl3pPr>
            <a:lvl4pPr algn="l" defTabSz="914074" rtl="0" eaLnBrk="1" fontAlgn="base" hangingPunct="1">
              <a:spcBef>
                <a:spcPct val="0"/>
              </a:spcBef>
              <a:spcAft>
                <a:spcPct val="0"/>
              </a:spcAft>
              <a:defRPr sz="1941" b="1">
                <a:solidFill>
                  <a:schemeClr val="tx2"/>
                </a:solidFill>
                <a:latin typeface="Arial" charset="0"/>
              </a:defRPr>
            </a:lvl4pPr>
            <a:lvl5pPr algn="l" defTabSz="914074" rtl="0" eaLnBrk="1" fontAlgn="base" hangingPunct="1">
              <a:spcBef>
                <a:spcPct val="0"/>
              </a:spcBef>
              <a:spcAft>
                <a:spcPct val="0"/>
              </a:spcAft>
              <a:defRPr sz="1941" b="1">
                <a:solidFill>
                  <a:schemeClr val="tx2"/>
                </a:solidFill>
                <a:latin typeface="Arial" charset="0"/>
              </a:defRPr>
            </a:lvl5pPr>
            <a:lvl6pPr marL="466761" algn="l" defTabSz="914074" rtl="0" eaLnBrk="1" fontAlgn="base" hangingPunct="1">
              <a:spcBef>
                <a:spcPct val="0"/>
              </a:spcBef>
              <a:spcAft>
                <a:spcPct val="0"/>
              </a:spcAft>
              <a:defRPr sz="1941" b="1">
                <a:solidFill>
                  <a:schemeClr val="tx2"/>
                </a:solidFill>
                <a:latin typeface="Arial" charset="0"/>
              </a:defRPr>
            </a:lvl6pPr>
            <a:lvl7pPr marL="933522" algn="l" defTabSz="914074" rtl="0" eaLnBrk="1" fontAlgn="base" hangingPunct="1">
              <a:spcBef>
                <a:spcPct val="0"/>
              </a:spcBef>
              <a:spcAft>
                <a:spcPct val="0"/>
              </a:spcAft>
              <a:defRPr sz="1941" b="1">
                <a:solidFill>
                  <a:schemeClr val="tx2"/>
                </a:solidFill>
                <a:latin typeface="Arial" charset="0"/>
              </a:defRPr>
            </a:lvl7pPr>
            <a:lvl8pPr marL="1400283" algn="l" defTabSz="914074" rtl="0" eaLnBrk="1" fontAlgn="base" hangingPunct="1">
              <a:spcBef>
                <a:spcPct val="0"/>
              </a:spcBef>
              <a:spcAft>
                <a:spcPct val="0"/>
              </a:spcAft>
              <a:defRPr sz="1941" b="1">
                <a:solidFill>
                  <a:schemeClr val="tx2"/>
                </a:solidFill>
                <a:latin typeface="Arial" charset="0"/>
              </a:defRPr>
            </a:lvl8pPr>
            <a:lvl9pPr marL="1867045" algn="l" defTabSz="914074" rtl="0" eaLnBrk="1" fontAlgn="base" hangingPunct="1">
              <a:spcBef>
                <a:spcPct val="0"/>
              </a:spcBef>
              <a:spcAft>
                <a:spcPct val="0"/>
              </a:spcAft>
              <a:defRPr sz="1941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GB" sz="2800" kern="0" dirty="0">
                <a:latin typeface="BrownStd" panose="00010500010101010101" pitchFamily="50" charset="0"/>
              </a:rPr>
              <a:t>Introduction</a:t>
            </a:r>
            <a:endParaRPr lang="en-GB" sz="5400" kern="0" dirty="0">
              <a:latin typeface="BrownStd" panose="00010500010101010101" pitchFamily="50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800" kern="0" dirty="0">
                <a:latin typeface="BrownStd" panose="00010500010101010101" pitchFamily="50" charset="0"/>
              </a:rPr>
              <a:t>Initiating Project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kern="0" dirty="0">
                <a:latin typeface="BrownStd" panose="00010500010101010101" pitchFamily="50" charset="0"/>
              </a:rPr>
              <a:t>Data Scope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kern="0" dirty="0">
                <a:latin typeface="BrownStd" panose="00010500010101010101" pitchFamily="50" charset="0"/>
              </a:rPr>
              <a:t>Proposal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kern="0" dirty="0">
                <a:latin typeface="BrownStd" panose="00010500010101010101" pitchFamily="50" charset="0"/>
              </a:rPr>
              <a:t>Examples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kern="0" dirty="0">
                <a:latin typeface="BrownStd" panose="00010500010101010101" pitchFamily="50" charset="0"/>
              </a:rPr>
              <a:t>Future For Warba AI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kern="0" dirty="0">
                <a:latin typeface="BrownStd" panose="00010500010101010101" pitchFamily="50" charset="0"/>
              </a:rPr>
              <a:t>Opportunity for Warba Bank</a:t>
            </a:r>
          </a:p>
          <a:p>
            <a:pPr marL="457200" indent="-457200">
              <a:buFont typeface="+mj-lt"/>
              <a:buAutoNum type="arabicPeriod"/>
            </a:pPr>
            <a:endParaRPr lang="en-GB" sz="2800" kern="0" dirty="0">
              <a:latin typeface="BrownStd" panose="00010500010101010101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kern="0" dirty="0">
              <a:latin typeface="BrownStd" panose="00010500010101010101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6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67DC4-ED5F-653F-DC1E-F9ACFA2E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tr-TR" dirty="0"/>
          </a:p>
        </p:txBody>
      </p:sp>
      <p:pic>
        <p:nvPicPr>
          <p:cNvPr id="5" name="Maakom">
            <a:hlinkClick r:id="" action="ppaction://media"/>
            <a:extLst>
              <a:ext uri="{FF2B5EF4-FFF2-40B4-BE49-F238E27FC236}">
                <a16:creationId xmlns:a16="http://schemas.microsoft.com/office/drawing/2014/main" id="{EB4CA1D2-8DDB-1D87-6E3E-8A83596B58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152" b="10653"/>
          <a:stretch/>
        </p:blipFill>
        <p:spPr>
          <a:xfrm>
            <a:off x="1510018" y="2061306"/>
            <a:ext cx="8724550" cy="3886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7247D-918F-2335-F17E-CD6321A3DA47}"/>
              </a:ext>
            </a:extLst>
          </p:cNvPr>
          <p:cNvSpPr txBox="1"/>
          <p:nvPr/>
        </p:nvSpPr>
        <p:spPr>
          <a:xfrm>
            <a:off x="421780" y="389383"/>
            <a:ext cx="8639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F123F"/>
                </a:solidFill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latin typeface="BrownStd-Bold"/>
                <a:ea typeface="+mn-ea"/>
                <a:cs typeface="+mn-cs"/>
              </a:rPr>
              <a:t>Maakom</a:t>
            </a:r>
            <a:endParaRPr lang="en-US" sz="4400" dirty="0">
              <a:solidFill>
                <a:srgbClr val="4472C4">
                  <a:lumMod val="50000"/>
                </a:srgbClr>
              </a:solidFill>
              <a:latin typeface="BrownStd-Bold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78C8F-8580-AA31-557F-C19AB636BCB0}"/>
              </a:ext>
            </a:extLst>
          </p:cNvPr>
          <p:cNvSpPr txBox="1"/>
          <p:nvPr/>
        </p:nvSpPr>
        <p:spPr>
          <a:xfrm>
            <a:off x="1016466" y="1158824"/>
            <a:ext cx="10159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BrownStd" panose="00010500010101010101" pitchFamily="50" charset="0"/>
              </a:rPr>
              <a:t>Maakom</a:t>
            </a:r>
            <a:r>
              <a:rPr lang="en-US" dirty="0">
                <a:latin typeface="BrownStd" panose="00010500010101010101" pitchFamily="50" charset="0"/>
              </a:rPr>
              <a:t> is an initiative to assist Warba employees and educate them on Warba products and services </a:t>
            </a:r>
            <a:endParaRPr lang="en-GB" dirty="0">
              <a:latin typeface="BrownStd" panose="00010500010101010101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50AC1E-4134-AD5D-7E26-5DAB1E522FBC}"/>
              </a:ext>
            </a:extLst>
          </p:cNvPr>
          <p:cNvSpPr/>
          <p:nvPr/>
        </p:nvSpPr>
        <p:spPr>
          <a:xfrm>
            <a:off x="125204" y="6403168"/>
            <a:ext cx="1166883" cy="400424"/>
          </a:xfrm>
          <a:prstGeom prst="rect">
            <a:avLst/>
          </a:prstGeom>
          <a:solidFill>
            <a:srgbClr val="191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  <a:latin typeface="BrownStd" panose="00010500010101010101" pitchFamily="50" charset="0"/>
              </a:rPr>
              <a:t>Warba Bank 2023 </a:t>
            </a:r>
          </a:p>
        </p:txBody>
      </p:sp>
    </p:spTree>
    <p:extLst>
      <p:ext uri="{BB962C8B-B14F-4D97-AF65-F5344CB8AC3E}">
        <p14:creationId xmlns:p14="http://schemas.microsoft.com/office/powerpoint/2010/main" val="351858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67DC4-ED5F-653F-DC1E-F9ACFA2E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tr-T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97247D-918F-2335-F17E-CD6321A3DA47}"/>
              </a:ext>
            </a:extLst>
          </p:cNvPr>
          <p:cNvSpPr txBox="1"/>
          <p:nvPr/>
        </p:nvSpPr>
        <p:spPr>
          <a:xfrm>
            <a:off x="421780" y="389383"/>
            <a:ext cx="8639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F123F"/>
                </a:solidFill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BrownStd-Bold"/>
                <a:ea typeface="+mn-ea"/>
                <a:cs typeface="+mn-cs"/>
              </a:rPr>
              <a:t>Statistics for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latin typeface="BrownStd-Bold"/>
                <a:ea typeface="+mn-ea"/>
                <a:cs typeface="+mn-cs"/>
              </a:rPr>
              <a:t>Maakom</a:t>
            </a:r>
            <a:endParaRPr lang="en-US" sz="4400" dirty="0">
              <a:solidFill>
                <a:srgbClr val="4472C4">
                  <a:lumMod val="50000"/>
                </a:srgbClr>
              </a:solidFill>
              <a:latin typeface="BrownStd-Bold"/>
              <a:ea typeface="+mn-ea"/>
              <a:cs typeface="+mn-cs"/>
            </a:endParaRPr>
          </a:p>
        </p:txBody>
      </p:sp>
      <p:pic>
        <p:nvPicPr>
          <p:cNvPr id="3" name="Picture 2" descr="Screens screenshot of a web page&#10;&#10;Description automatically generated with low confidence">
            <a:extLst>
              <a:ext uri="{FF2B5EF4-FFF2-40B4-BE49-F238E27FC236}">
                <a16:creationId xmlns:a16="http://schemas.microsoft.com/office/drawing/2014/main" id="{D7180B68-3292-9293-45F1-F013BBD5D3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48"/>
          <a:stretch/>
        </p:blipFill>
        <p:spPr>
          <a:xfrm>
            <a:off x="808527" y="1352648"/>
            <a:ext cx="4810210" cy="2383730"/>
          </a:xfrm>
          <a:prstGeom prst="rect">
            <a:avLst/>
          </a:prstGeom>
        </p:spPr>
      </p:pic>
      <p:pic>
        <p:nvPicPr>
          <p:cNvPr id="5" name="Picture 4" descr="Screens screenshot of a web page&#10;&#10;Description automatically generated with low confidence">
            <a:extLst>
              <a:ext uri="{FF2B5EF4-FFF2-40B4-BE49-F238E27FC236}">
                <a16:creationId xmlns:a16="http://schemas.microsoft.com/office/drawing/2014/main" id="{48941326-EB59-F7DA-310C-F42BB3142C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7" b="2044"/>
          <a:stretch/>
        </p:blipFill>
        <p:spPr>
          <a:xfrm>
            <a:off x="3384261" y="3628362"/>
            <a:ext cx="5141476" cy="2198595"/>
          </a:xfrm>
          <a:prstGeom prst="rect">
            <a:avLst/>
          </a:prstGeom>
        </p:spPr>
      </p:pic>
      <p:pic>
        <p:nvPicPr>
          <p:cNvPr id="8" name="Picture 7" descr="Screens screenshot of a web page&#10;&#10;Description automatically generated with low confidence">
            <a:extLst>
              <a:ext uri="{FF2B5EF4-FFF2-40B4-BE49-F238E27FC236}">
                <a16:creationId xmlns:a16="http://schemas.microsoft.com/office/drawing/2014/main" id="{19F00911-6904-59F8-0C12-165EFD60B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0" b="35004"/>
          <a:stretch/>
        </p:blipFill>
        <p:spPr>
          <a:xfrm>
            <a:off x="6291260" y="1536564"/>
            <a:ext cx="4970008" cy="18924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FA6415-0FB0-BA1E-9A64-679232960A0C}"/>
              </a:ext>
            </a:extLst>
          </p:cNvPr>
          <p:cNvSpPr/>
          <p:nvPr/>
        </p:nvSpPr>
        <p:spPr>
          <a:xfrm>
            <a:off x="125204" y="6403168"/>
            <a:ext cx="1166883" cy="400424"/>
          </a:xfrm>
          <a:prstGeom prst="rect">
            <a:avLst/>
          </a:prstGeom>
          <a:solidFill>
            <a:srgbClr val="191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  <a:latin typeface="BrownStd" panose="00010500010101010101" pitchFamily="50" charset="0"/>
              </a:rPr>
              <a:t>Warba Bank 2023 </a:t>
            </a:r>
          </a:p>
        </p:txBody>
      </p:sp>
    </p:spTree>
    <p:extLst>
      <p:ext uri="{BB962C8B-B14F-4D97-AF65-F5344CB8AC3E}">
        <p14:creationId xmlns:p14="http://schemas.microsoft.com/office/powerpoint/2010/main" val="285164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67DC4-ED5F-653F-DC1E-F9ACFA2E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tr-T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97247D-918F-2335-F17E-CD6321A3DA47}"/>
              </a:ext>
            </a:extLst>
          </p:cNvPr>
          <p:cNvSpPr txBox="1"/>
          <p:nvPr/>
        </p:nvSpPr>
        <p:spPr>
          <a:xfrm>
            <a:off x="421779" y="389383"/>
            <a:ext cx="11429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F123F"/>
                </a:solidFill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BrownStd-Bold"/>
                <a:ea typeface="+mn-ea"/>
                <a:cs typeface="+mn-cs"/>
              </a:rPr>
              <a:t>Statistics from Warba Staff on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BrownStd-Bold"/>
                <a:ea typeface="+mn-ea"/>
                <a:cs typeface="+mn-cs"/>
              </a:rPr>
              <a:t>Maakom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BrownStd-Bold"/>
                <a:ea typeface="+mn-ea"/>
                <a:cs typeface="+mn-cs"/>
              </a:rPr>
              <a:t>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EE04782-3CD9-A99B-CDF3-2F97F986B9B0}"/>
              </a:ext>
            </a:extLst>
          </p:cNvPr>
          <p:cNvSpPr/>
          <p:nvPr/>
        </p:nvSpPr>
        <p:spPr>
          <a:xfrm>
            <a:off x="125204" y="6403168"/>
            <a:ext cx="1166883" cy="400424"/>
          </a:xfrm>
          <a:prstGeom prst="rect">
            <a:avLst/>
          </a:prstGeom>
          <a:solidFill>
            <a:srgbClr val="191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  <a:latin typeface="BrownStd" panose="00010500010101010101" pitchFamily="50" charset="0"/>
              </a:rPr>
              <a:t>Warba Bank 2023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E5AA3B-3CD2-52AD-E061-6FB175E6187B}"/>
              </a:ext>
            </a:extLst>
          </p:cNvPr>
          <p:cNvGrpSpPr/>
          <p:nvPr/>
        </p:nvGrpSpPr>
        <p:grpSpPr>
          <a:xfrm>
            <a:off x="2660080" y="1621773"/>
            <a:ext cx="6400800" cy="4318445"/>
            <a:chOff x="2318350" y="1329558"/>
            <a:chExt cx="7307943" cy="4617443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5B78DF6C-B3C8-28A1-EFB8-A7CB17F4BBB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24567934"/>
                </p:ext>
              </p:extLst>
            </p:nvPr>
          </p:nvGraphicFramePr>
          <p:xfrm>
            <a:off x="2318350" y="1329558"/>
            <a:ext cx="7307943" cy="46174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F7A719-71DD-0A12-9F8D-CBDAE9F9CD50}"/>
                </a:ext>
              </a:extLst>
            </p:cNvPr>
            <p:cNvSpPr txBox="1"/>
            <p:nvPr/>
          </p:nvSpPr>
          <p:spPr>
            <a:xfrm>
              <a:off x="4741330" y="2910156"/>
              <a:ext cx="597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rownStd" panose="00010500010101010101" pitchFamily="50" charset="0"/>
                </a:rPr>
                <a:t>No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ownStd" panose="00010500010101010101" pitchFamily="50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F4ECF4-6F8F-18A0-D062-F43F0D8E9126}"/>
                </a:ext>
              </a:extLst>
            </p:cNvPr>
            <p:cNvSpPr txBox="1"/>
            <p:nvPr/>
          </p:nvSpPr>
          <p:spPr>
            <a:xfrm>
              <a:off x="6289134" y="4037648"/>
              <a:ext cx="779855" cy="394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rownStd" panose="00010500010101010101" pitchFamily="50" charset="0"/>
                </a:rPr>
                <a:t>Yes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ownStd" panose="00010500010101010101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CB26581-7EC5-A6D5-B5D0-F64B92159A6A}"/>
              </a:ext>
            </a:extLst>
          </p:cNvPr>
          <p:cNvSpPr txBox="1"/>
          <p:nvPr/>
        </p:nvSpPr>
        <p:spPr>
          <a:xfrm>
            <a:off x="4412932" y="2129823"/>
            <a:ext cx="1400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BrownStd" panose="00010500010101010101" pitchFamily="50" charset="0"/>
              </a:rPr>
              <a:t>Unaware</a:t>
            </a:r>
            <a:endParaRPr lang="en-GB" sz="1600" dirty="0">
              <a:solidFill>
                <a:schemeClr val="bg1"/>
              </a:solidFill>
              <a:latin typeface="BrownStd" panose="00010500010101010101" pitchFamily="50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8E64DF-E525-9352-217B-FC35CD2202B9}"/>
              </a:ext>
            </a:extLst>
          </p:cNvPr>
          <p:cNvGrpSpPr/>
          <p:nvPr/>
        </p:nvGrpSpPr>
        <p:grpSpPr>
          <a:xfrm>
            <a:off x="2281740" y="1274533"/>
            <a:ext cx="6959129" cy="4523525"/>
            <a:chOff x="1750542" y="995996"/>
            <a:chExt cx="7307943" cy="4617443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C82E9A8C-7B75-F41F-D996-1723A517D0B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01090474"/>
                </p:ext>
              </p:extLst>
            </p:nvPr>
          </p:nvGraphicFramePr>
          <p:xfrm>
            <a:off x="1750542" y="995996"/>
            <a:ext cx="7307943" cy="46174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AA4249-74F0-F264-D7DD-06683352E1C3}"/>
                </a:ext>
              </a:extLst>
            </p:cNvPr>
            <p:cNvGrpSpPr/>
            <p:nvPr/>
          </p:nvGrpSpPr>
          <p:grpSpPr>
            <a:xfrm>
              <a:off x="3953295" y="2146971"/>
              <a:ext cx="3151533" cy="1797113"/>
              <a:chOff x="1067482" y="3908659"/>
              <a:chExt cx="3151533" cy="179711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E0A692-2DF3-57E5-8B57-47E4811220FE}"/>
                  </a:ext>
                </a:extLst>
              </p:cNvPr>
              <p:cNvSpPr txBox="1"/>
              <p:nvPr/>
            </p:nvSpPr>
            <p:spPr>
              <a:xfrm>
                <a:off x="1067482" y="5336440"/>
                <a:ext cx="868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rownStd" panose="00010500010101010101" pitchFamily="50" charset="0"/>
                  </a:rPr>
                  <a:t>No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4DEE0-9F44-8207-905F-4DA53EF3C5E6}"/>
                  </a:ext>
                </a:extLst>
              </p:cNvPr>
              <p:cNvSpPr txBox="1"/>
              <p:nvPr/>
            </p:nvSpPr>
            <p:spPr>
              <a:xfrm>
                <a:off x="3350720" y="4769654"/>
                <a:ext cx="868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rownStd" panose="00010500010101010101" pitchFamily="50" charset="0"/>
                  </a:rPr>
                  <a:t>Yes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82D9567-6A11-E184-1340-8E129C0DCEE9}"/>
                  </a:ext>
                </a:extLst>
              </p:cNvPr>
              <p:cNvSpPr txBox="1"/>
              <p:nvPr/>
            </p:nvSpPr>
            <p:spPr>
              <a:xfrm>
                <a:off x="1501629" y="3908659"/>
                <a:ext cx="11717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BrownStd" panose="00010500010101010101" pitchFamily="50" charset="0"/>
                  </a:rPr>
                  <a:t>Unaware</a:t>
                </a:r>
                <a:endParaRPr lang="en-GB" sz="1600" dirty="0">
                  <a:solidFill>
                    <a:schemeClr val="bg1"/>
                  </a:solidFill>
                  <a:latin typeface="BrownStd" panose="00010500010101010101" pitchFamily="50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44CDCB-B0B4-0036-ABEC-62EE474E4D8E}"/>
              </a:ext>
            </a:extLst>
          </p:cNvPr>
          <p:cNvGrpSpPr/>
          <p:nvPr/>
        </p:nvGrpSpPr>
        <p:grpSpPr>
          <a:xfrm>
            <a:off x="2138608" y="1106310"/>
            <a:ext cx="9364817" cy="4775199"/>
            <a:chOff x="2354602" y="965079"/>
            <a:chExt cx="9364817" cy="4775199"/>
          </a:xfrm>
        </p:grpSpPr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11EFCB18-9103-ABD2-0E60-B758C4FC05E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28113549"/>
                </p:ext>
              </p:extLst>
            </p:nvPr>
          </p:nvGraphicFramePr>
          <p:xfrm>
            <a:off x="2354602" y="965079"/>
            <a:ext cx="7247905" cy="47751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3F12E08-F53E-71C2-A31B-09A7822EE3BA}"/>
                </a:ext>
              </a:extLst>
            </p:cNvPr>
            <p:cNvGrpSpPr/>
            <p:nvPr/>
          </p:nvGrpSpPr>
          <p:grpSpPr>
            <a:xfrm>
              <a:off x="8981905" y="1639013"/>
              <a:ext cx="2737514" cy="1789987"/>
              <a:chOff x="9007073" y="265315"/>
              <a:chExt cx="3113313" cy="2152421"/>
            </a:xfrm>
          </p:grpSpPr>
          <p:graphicFrame>
            <p:nvGraphicFramePr>
              <p:cNvPr id="18" name="Chart 17">
                <a:extLst>
                  <a:ext uri="{FF2B5EF4-FFF2-40B4-BE49-F238E27FC236}">
                    <a16:creationId xmlns:a16="http://schemas.microsoft.com/office/drawing/2014/main" id="{5856BEF4-940D-C49F-6453-6751E64A7B0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9174259"/>
                  </p:ext>
                </p:extLst>
              </p:nvPr>
            </p:nvGraphicFramePr>
            <p:xfrm>
              <a:off x="9007073" y="265315"/>
              <a:ext cx="3113313" cy="215242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241515C-365E-2167-A934-9EE05BF38E45}"/>
                  </a:ext>
                </a:extLst>
              </p:cNvPr>
              <p:cNvSpPr txBox="1"/>
              <p:nvPr/>
            </p:nvSpPr>
            <p:spPr>
              <a:xfrm>
                <a:off x="10206972" y="1260825"/>
                <a:ext cx="781210" cy="444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404040"/>
                    </a:solidFill>
                    <a:latin typeface="BrownStd" panose="00010500010101010101" pitchFamily="50" charset="0"/>
                  </a:rPr>
                  <a:t>56%</a:t>
                </a:r>
                <a:endParaRPr lang="en-GB" dirty="0">
                  <a:solidFill>
                    <a:srgbClr val="404040"/>
                  </a:solidFill>
                  <a:latin typeface="BrownStd" panose="00010500010101010101" pitchFamily="50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64C0E6A-C63F-FD78-EAA9-29509CC61C78}"/>
              </a:ext>
            </a:extLst>
          </p:cNvPr>
          <p:cNvGrpSpPr/>
          <p:nvPr/>
        </p:nvGrpSpPr>
        <p:grpSpPr>
          <a:xfrm>
            <a:off x="1502114" y="1126346"/>
            <a:ext cx="9946267" cy="4833908"/>
            <a:chOff x="2032000" y="1106310"/>
            <a:chExt cx="10025923" cy="5032023"/>
          </a:xfrm>
        </p:grpSpPr>
        <p:graphicFrame>
          <p:nvGraphicFramePr>
            <p:cNvPr id="34" name="Chart 33">
              <a:extLst>
                <a:ext uri="{FF2B5EF4-FFF2-40B4-BE49-F238E27FC236}">
                  <a16:creationId xmlns:a16="http://schemas.microsoft.com/office/drawing/2014/main" id="{2E47FDDC-7817-C1C9-2FCC-F538F4DF83E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76472438"/>
                </p:ext>
              </p:extLst>
            </p:nvPr>
          </p:nvGraphicFramePr>
          <p:xfrm>
            <a:off x="2032000" y="1106310"/>
            <a:ext cx="7471345" cy="50320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1A0A626-429B-4D1F-403D-6CC7B9EC2DD2}"/>
                </a:ext>
              </a:extLst>
            </p:cNvPr>
            <p:cNvGrpSpPr/>
            <p:nvPr/>
          </p:nvGrpSpPr>
          <p:grpSpPr>
            <a:xfrm>
              <a:off x="9320409" y="1823688"/>
              <a:ext cx="2737514" cy="1789987"/>
              <a:chOff x="9239396" y="696701"/>
              <a:chExt cx="3113313" cy="2152421"/>
            </a:xfrm>
            <a:solidFill>
              <a:sysClr val="window" lastClr="FFFFFF"/>
            </a:solidFill>
          </p:grpSpPr>
          <p:graphicFrame>
            <p:nvGraphicFramePr>
              <p:cNvPr id="36" name="Chart 35">
                <a:extLst>
                  <a:ext uri="{FF2B5EF4-FFF2-40B4-BE49-F238E27FC236}">
                    <a16:creationId xmlns:a16="http://schemas.microsoft.com/office/drawing/2014/main" id="{BD74833A-9C3D-ED17-3FB6-3EA5CE87B4B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92307616"/>
                  </p:ext>
                </p:extLst>
              </p:nvPr>
            </p:nvGraphicFramePr>
            <p:xfrm>
              <a:off x="9239396" y="696701"/>
              <a:ext cx="3113313" cy="215242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E97545-818C-9912-8209-DEEAF16E7AFD}"/>
                  </a:ext>
                </a:extLst>
              </p:cNvPr>
              <p:cNvSpPr txBox="1"/>
              <p:nvPr/>
            </p:nvSpPr>
            <p:spPr>
              <a:xfrm>
                <a:off x="10453234" y="1688905"/>
                <a:ext cx="781210" cy="44411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rownStd" panose="00010500010101010101" pitchFamily="50" charset="0"/>
                  </a:rPr>
                  <a:t>56%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rownStd" panose="00010500010101010101" pitchFamily="50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9EC3739-DD58-50A5-1422-4BDE377E38B7}"/>
              </a:ext>
            </a:extLst>
          </p:cNvPr>
          <p:cNvGrpSpPr/>
          <p:nvPr/>
        </p:nvGrpSpPr>
        <p:grpSpPr>
          <a:xfrm>
            <a:off x="1235335" y="1059942"/>
            <a:ext cx="10175823" cy="4880276"/>
            <a:chOff x="1776639" y="2225811"/>
            <a:chExt cx="10175823" cy="4880276"/>
          </a:xfrm>
        </p:grpSpPr>
        <p:graphicFrame>
          <p:nvGraphicFramePr>
            <p:cNvPr id="44" name="Chart 43">
              <a:extLst>
                <a:ext uri="{FF2B5EF4-FFF2-40B4-BE49-F238E27FC236}">
                  <a16:creationId xmlns:a16="http://schemas.microsoft.com/office/drawing/2014/main" id="{FFF27367-B8A7-20B4-75A2-7D14D19A0E1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14579561"/>
                </p:ext>
              </p:extLst>
            </p:nvPr>
          </p:nvGraphicFramePr>
          <p:xfrm>
            <a:off x="1776639" y="2225811"/>
            <a:ext cx="7686679" cy="48802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223D863-6C38-43FE-9040-E79C944F9F95}"/>
                </a:ext>
              </a:extLst>
            </p:cNvPr>
            <p:cNvGrpSpPr/>
            <p:nvPr/>
          </p:nvGrpSpPr>
          <p:grpSpPr>
            <a:xfrm>
              <a:off x="9214948" y="2910876"/>
              <a:ext cx="2737514" cy="1789987"/>
              <a:chOff x="8964740" y="1794704"/>
              <a:chExt cx="3113313" cy="2152421"/>
            </a:xfrm>
            <a:solidFill>
              <a:sysClr val="window" lastClr="FFFFFF"/>
            </a:solidFill>
          </p:grpSpPr>
          <p:graphicFrame>
            <p:nvGraphicFramePr>
              <p:cNvPr id="46" name="Chart 45">
                <a:extLst>
                  <a:ext uri="{FF2B5EF4-FFF2-40B4-BE49-F238E27FC236}">
                    <a16:creationId xmlns:a16="http://schemas.microsoft.com/office/drawing/2014/main" id="{1373E0B7-873F-4386-3887-94FE3551AC2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02366809"/>
                  </p:ext>
                </p:extLst>
              </p:nvPr>
            </p:nvGraphicFramePr>
            <p:xfrm>
              <a:off x="8964740" y="1794704"/>
              <a:ext cx="3113313" cy="215242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09DCB07-515F-5E40-3A6B-09A970ADB95B}"/>
                  </a:ext>
                </a:extLst>
              </p:cNvPr>
              <p:cNvSpPr txBox="1"/>
              <p:nvPr/>
            </p:nvSpPr>
            <p:spPr>
              <a:xfrm>
                <a:off x="10179281" y="2812883"/>
                <a:ext cx="709230" cy="44411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rownStd" panose="00010500010101010101" pitchFamily="50" charset="0"/>
                  </a:rPr>
                  <a:t>31%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rownStd" panose="00010500010101010101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012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67DC4-ED5F-653F-DC1E-F9ACFA2E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tr-T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97247D-918F-2335-F17E-CD6321A3DA47}"/>
              </a:ext>
            </a:extLst>
          </p:cNvPr>
          <p:cNvSpPr txBox="1"/>
          <p:nvPr/>
        </p:nvSpPr>
        <p:spPr>
          <a:xfrm>
            <a:off x="421779" y="389383"/>
            <a:ext cx="115985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F123F"/>
                </a:solidFill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BrownStd-Bold"/>
                <a:ea typeface="+mn-ea"/>
                <a:cs typeface="+mn-cs"/>
              </a:rPr>
              <a:t>Input from Warba Staff on WB Knowledge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EE04782-3CD9-A99B-CDF3-2F97F986B9B0}"/>
              </a:ext>
            </a:extLst>
          </p:cNvPr>
          <p:cNvSpPr/>
          <p:nvPr/>
        </p:nvSpPr>
        <p:spPr>
          <a:xfrm>
            <a:off x="125204" y="6403168"/>
            <a:ext cx="1166883" cy="400424"/>
          </a:xfrm>
          <a:prstGeom prst="rect">
            <a:avLst/>
          </a:prstGeom>
          <a:solidFill>
            <a:srgbClr val="191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  <a:latin typeface="BrownStd" panose="00010500010101010101" pitchFamily="50" charset="0"/>
              </a:rPr>
              <a:t>Warba Bank 2023 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FA8697D-860E-8B48-439D-F36ABC599C24}"/>
              </a:ext>
            </a:extLst>
          </p:cNvPr>
          <p:cNvGrpSpPr/>
          <p:nvPr/>
        </p:nvGrpSpPr>
        <p:grpSpPr>
          <a:xfrm>
            <a:off x="2069323" y="1281221"/>
            <a:ext cx="7307943" cy="4617443"/>
            <a:chOff x="2069323" y="1281221"/>
            <a:chExt cx="7307943" cy="4617443"/>
          </a:xfrm>
        </p:grpSpPr>
        <p:graphicFrame>
          <p:nvGraphicFramePr>
            <p:cNvPr id="102" name="Chart 101">
              <a:extLst>
                <a:ext uri="{FF2B5EF4-FFF2-40B4-BE49-F238E27FC236}">
                  <a16:creationId xmlns:a16="http://schemas.microsoft.com/office/drawing/2014/main" id="{825069E8-890A-8427-D668-B2C1D6D0F96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09186507"/>
                </p:ext>
              </p:extLst>
            </p:nvPr>
          </p:nvGraphicFramePr>
          <p:xfrm>
            <a:off x="2069323" y="1281221"/>
            <a:ext cx="7307943" cy="46174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D210D0F-2A7D-440A-6FE0-73806BAABCA9}"/>
                </a:ext>
              </a:extLst>
            </p:cNvPr>
            <p:cNvGrpSpPr/>
            <p:nvPr/>
          </p:nvGrpSpPr>
          <p:grpSpPr>
            <a:xfrm>
              <a:off x="4043194" y="2205830"/>
              <a:ext cx="3234526" cy="2826265"/>
              <a:chOff x="2087201" y="1274132"/>
              <a:chExt cx="3627313" cy="3207120"/>
            </a:xfrm>
          </p:grpSpPr>
          <p:sp>
            <p:nvSpPr>
              <p:cNvPr id="104" name="TextBox 2">
                <a:extLst>
                  <a:ext uri="{FF2B5EF4-FFF2-40B4-BE49-F238E27FC236}">
                    <a16:creationId xmlns:a16="http://schemas.microsoft.com/office/drawing/2014/main" id="{65DB7D57-3120-D511-0BF3-BCE07E5D50D4}"/>
                  </a:ext>
                </a:extLst>
              </p:cNvPr>
              <p:cNvSpPr txBox="1"/>
              <p:nvPr/>
            </p:nvSpPr>
            <p:spPr>
              <a:xfrm>
                <a:off x="2087201" y="2709333"/>
                <a:ext cx="1782466" cy="529343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>
                    <a:solidFill>
                      <a:schemeClr val="bg1"/>
                    </a:solidFill>
                    <a:latin typeface="BrownStd" panose="00010500010101010101" pitchFamily="50" charset="0"/>
                  </a:rPr>
                  <a:t>A little informed</a:t>
                </a:r>
              </a:p>
            </p:txBody>
          </p:sp>
          <p:sp>
            <p:nvSpPr>
              <p:cNvPr id="105" name="TextBox 1">
                <a:extLst>
                  <a:ext uri="{FF2B5EF4-FFF2-40B4-BE49-F238E27FC236}">
                    <a16:creationId xmlns:a16="http://schemas.microsoft.com/office/drawing/2014/main" id="{F737502B-CAC9-B4E0-A0BA-B88215B88CB0}"/>
                  </a:ext>
                </a:extLst>
              </p:cNvPr>
              <p:cNvSpPr txBox="1"/>
              <p:nvPr/>
            </p:nvSpPr>
            <p:spPr>
              <a:xfrm rot="4641518">
                <a:off x="2920451" y="1673071"/>
                <a:ext cx="1321008" cy="523130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chemeClr val="bg1"/>
                    </a:solidFill>
                    <a:latin typeface="BrownStd" panose="00010500010101010101" pitchFamily="50" charset="0"/>
                  </a:rPr>
                  <a:t>Not informed</a:t>
                </a:r>
              </a:p>
            </p:txBody>
          </p:sp>
          <p:sp>
            <p:nvSpPr>
              <p:cNvPr id="106" name="TextBox 1">
                <a:extLst>
                  <a:ext uri="{FF2B5EF4-FFF2-40B4-BE49-F238E27FC236}">
                    <a16:creationId xmlns:a16="http://schemas.microsoft.com/office/drawing/2014/main" id="{5BE17C6E-7C4E-B736-0A0F-78703CBB4DD0}"/>
                  </a:ext>
                </a:extLst>
              </p:cNvPr>
              <p:cNvSpPr txBox="1"/>
              <p:nvPr/>
            </p:nvSpPr>
            <p:spPr>
              <a:xfrm>
                <a:off x="3943803" y="2189057"/>
                <a:ext cx="1770711" cy="529342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BrownStd" panose="00010500010101010101" pitchFamily="50" charset="0"/>
                  </a:rPr>
                  <a:t>Very informed</a:t>
                </a:r>
              </a:p>
            </p:txBody>
          </p:sp>
          <p:sp>
            <p:nvSpPr>
              <p:cNvPr id="107" name="TextBox 1">
                <a:extLst>
                  <a:ext uri="{FF2B5EF4-FFF2-40B4-BE49-F238E27FC236}">
                    <a16:creationId xmlns:a16="http://schemas.microsoft.com/office/drawing/2014/main" id="{38B5D447-7BF4-66DA-8ECC-6FDA4E134508}"/>
                  </a:ext>
                </a:extLst>
              </p:cNvPr>
              <p:cNvSpPr txBox="1"/>
              <p:nvPr/>
            </p:nvSpPr>
            <p:spPr>
              <a:xfrm>
                <a:off x="3355580" y="3951910"/>
                <a:ext cx="1220008" cy="529342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>
                    <a:solidFill>
                      <a:schemeClr val="bg1"/>
                    </a:solidFill>
                    <a:latin typeface="BrownStd" panose="00010500010101010101" pitchFamily="50" charset="0"/>
                  </a:rPr>
                  <a:t>Informed</a:t>
                </a:r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D17125-FAB6-DC32-9927-430020FB1189}"/>
              </a:ext>
            </a:extLst>
          </p:cNvPr>
          <p:cNvGrpSpPr/>
          <p:nvPr/>
        </p:nvGrpSpPr>
        <p:grpSpPr>
          <a:xfrm>
            <a:off x="1978672" y="1281221"/>
            <a:ext cx="7307943" cy="4617443"/>
            <a:chOff x="1793495" y="1416804"/>
            <a:chExt cx="7307943" cy="4617443"/>
          </a:xfrm>
        </p:grpSpPr>
        <p:graphicFrame>
          <p:nvGraphicFramePr>
            <p:cNvPr id="109" name="Chart 108">
              <a:extLst>
                <a:ext uri="{FF2B5EF4-FFF2-40B4-BE49-F238E27FC236}">
                  <a16:creationId xmlns:a16="http://schemas.microsoft.com/office/drawing/2014/main" id="{9518E945-52D1-32D8-5337-5029777636A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28660758"/>
                </p:ext>
              </p:extLst>
            </p:nvPr>
          </p:nvGraphicFramePr>
          <p:xfrm>
            <a:off x="1793495" y="1416804"/>
            <a:ext cx="7307943" cy="46174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B0091861-3026-0A1B-F37E-1B78CF26CA05}"/>
                </a:ext>
              </a:extLst>
            </p:cNvPr>
            <p:cNvGrpSpPr/>
            <p:nvPr/>
          </p:nvGrpSpPr>
          <p:grpSpPr>
            <a:xfrm>
              <a:off x="4285143" y="2799353"/>
              <a:ext cx="2753743" cy="1915373"/>
              <a:chOff x="4285143" y="2799353"/>
              <a:chExt cx="2753743" cy="1915373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18AB35B0-0A9B-BCC2-E725-B8046185E2F9}"/>
                  </a:ext>
                </a:extLst>
              </p:cNvPr>
              <p:cNvGrpSpPr/>
              <p:nvPr/>
            </p:nvGrpSpPr>
            <p:grpSpPr>
              <a:xfrm>
                <a:off x="4285143" y="2928722"/>
                <a:ext cx="2753743" cy="1786004"/>
                <a:chOff x="2554616" y="1889657"/>
                <a:chExt cx="3088146" cy="2026677"/>
              </a:xfrm>
            </p:grpSpPr>
            <p:sp>
              <p:nvSpPr>
                <p:cNvPr id="113" name="TextBox 2">
                  <a:extLst>
                    <a:ext uri="{FF2B5EF4-FFF2-40B4-BE49-F238E27FC236}">
                      <a16:creationId xmlns:a16="http://schemas.microsoft.com/office/drawing/2014/main" id="{A5C48C5B-DEAB-EB59-A43F-D998BAE2A3A8}"/>
                    </a:ext>
                  </a:extLst>
                </p:cNvPr>
                <p:cNvSpPr txBox="1"/>
                <p:nvPr/>
              </p:nvSpPr>
              <p:spPr>
                <a:xfrm>
                  <a:off x="2554616" y="3386991"/>
                  <a:ext cx="1220008" cy="529343"/>
                </a:xfrm>
                <a:prstGeom prst="rect">
                  <a:avLst/>
                </a:prstGeom>
              </p:spPr>
              <p:txBody>
                <a:bodyPr wrap="squar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dirty="0">
                      <a:solidFill>
                        <a:schemeClr val="bg1"/>
                      </a:solidFill>
                      <a:latin typeface="BrownStd" panose="00010500010101010101" pitchFamily="50" charset="0"/>
                    </a:rPr>
                    <a:t>Monthly</a:t>
                  </a:r>
                </a:p>
              </p:txBody>
            </p:sp>
            <p:sp>
              <p:nvSpPr>
                <p:cNvPr id="114" name="TextBox 1">
                  <a:extLst>
                    <a:ext uri="{FF2B5EF4-FFF2-40B4-BE49-F238E27FC236}">
                      <a16:creationId xmlns:a16="http://schemas.microsoft.com/office/drawing/2014/main" id="{39125E84-9381-D43A-1405-E27B69FCD271}"/>
                    </a:ext>
                  </a:extLst>
                </p:cNvPr>
                <p:cNvSpPr txBox="1"/>
                <p:nvPr/>
              </p:nvSpPr>
              <p:spPr>
                <a:xfrm>
                  <a:off x="4045323" y="1889657"/>
                  <a:ext cx="1105268" cy="529342"/>
                </a:xfrm>
                <a:prstGeom prst="rect">
                  <a:avLst/>
                </a:prstGeom>
              </p:spPr>
              <p:txBody>
                <a:bodyPr wrap="squar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BrownStd" panose="00010500010101010101" pitchFamily="50" charset="0"/>
                    </a:rPr>
                    <a:t>Daily</a:t>
                  </a:r>
                </a:p>
              </p:txBody>
            </p:sp>
            <p:sp>
              <p:nvSpPr>
                <p:cNvPr id="115" name="TextBox 1">
                  <a:extLst>
                    <a:ext uri="{FF2B5EF4-FFF2-40B4-BE49-F238E27FC236}">
                      <a16:creationId xmlns:a16="http://schemas.microsoft.com/office/drawing/2014/main" id="{819C7402-C903-698F-CD8F-D4586E7FC931}"/>
                    </a:ext>
                  </a:extLst>
                </p:cNvPr>
                <p:cNvSpPr txBox="1"/>
                <p:nvPr/>
              </p:nvSpPr>
              <p:spPr>
                <a:xfrm>
                  <a:off x="4422754" y="3386991"/>
                  <a:ext cx="1220008" cy="529342"/>
                </a:xfrm>
                <a:prstGeom prst="rect">
                  <a:avLst/>
                </a:prstGeom>
              </p:spPr>
              <p:txBody>
                <a:bodyPr wrap="squar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dirty="0">
                      <a:solidFill>
                        <a:schemeClr val="bg1"/>
                      </a:solidFill>
                      <a:latin typeface="BrownStd" panose="00010500010101010101" pitchFamily="50" charset="0"/>
                    </a:rPr>
                    <a:t>Weekly</a:t>
                  </a:r>
                </a:p>
              </p:txBody>
            </p:sp>
          </p:grp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45DBBB41-9EF4-F98A-9022-F6B3B905F441}"/>
                  </a:ext>
                </a:extLst>
              </p:cNvPr>
              <p:cNvSpPr txBox="1"/>
              <p:nvPr/>
            </p:nvSpPr>
            <p:spPr>
              <a:xfrm>
                <a:off x="4376239" y="2799353"/>
                <a:ext cx="985583" cy="466481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BrownStd" panose="00010500010101010101" pitchFamily="50" charset="0"/>
                  </a:rPr>
                  <a:t>Other</a:t>
                </a:r>
              </a:p>
            </p:txBody>
          </p: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F479E88-8FF3-091F-4097-EE2E821AB86A}"/>
              </a:ext>
            </a:extLst>
          </p:cNvPr>
          <p:cNvGrpSpPr/>
          <p:nvPr/>
        </p:nvGrpSpPr>
        <p:grpSpPr>
          <a:xfrm>
            <a:off x="2076195" y="1281221"/>
            <a:ext cx="7307943" cy="4617443"/>
            <a:chOff x="1793495" y="1416804"/>
            <a:chExt cx="7307943" cy="4617443"/>
          </a:xfrm>
        </p:grpSpPr>
        <p:graphicFrame>
          <p:nvGraphicFramePr>
            <p:cNvPr id="117" name="Chart 116">
              <a:extLst>
                <a:ext uri="{FF2B5EF4-FFF2-40B4-BE49-F238E27FC236}">
                  <a16:creationId xmlns:a16="http://schemas.microsoft.com/office/drawing/2014/main" id="{0B7C47F2-2205-653A-1CA9-0861C121E98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76429319"/>
                </p:ext>
              </p:extLst>
            </p:nvPr>
          </p:nvGraphicFramePr>
          <p:xfrm>
            <a:off x="1793495" y="1416804"/>
            <a:ext cx="7307943" cy="46174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F890AD6-B2DD-756C-7B22-3A2AEAAEAA27}"/>
                </a:ext>
              </a:extLst>
            </p:cNvPr>
            <p:cNvGrpSpPr/>
            <p:nvPr/>
          </p:nvGrpSpPr>
          <p:grpSpPr>
            <a:xfrm>
              <a:off x="3958549" y="2599284"/>
              <a:ext cx="3043559" cy="1950721"/>
              <a:chOff x="3958549" y="2599284"/>
              <a:chExt cx="3043559" cy="1950721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3616EA85-160F-4C48-7D63-D1FA631FD3DE}"/>
                  </a:ext>
                </a:extLst>
              </p:cNvPr>
              <p:cNvGrpSpPr/>
              <p:nvPr/>
            </p:nvGrpSpPr>
            <p:grpSpPr>
              <a:xfrm>
                <a:off x="3958549" y="3094881"/>
                <a:ext cx="3043559" cy="1455124"/>
                <a:chOff x="2188365" y="2078207"/>
                <a:chExt cx="3413153" cy="1651209"/>
              </a:xfrm>
            </p:grpSpPr>
            <p:sp>
              <p:nvSpPr>
                <p:cNvPr id="121" name="TextBox 2">
                  <a:extLst>
                    <a:ext uri="{FF2B5EF4-FFF2-40B4-BE49-F238E27FC236}">
                      <a16:creationId xmlns:a16="http://schemas.microsoft.com/office/drawing/2014/main" id="{4429A580-2078-F4A2-1D0C-F2586EC83296}"/>
                    </a:ext>
                  </a:extLst>
                </p:cNvPr>
                <p:cNvSpPr txBox="1"/>
                <p:nvPr/>
              </p:nvSpPr>
              <p:spPr>
                <a:xfrm rot="2537890">
                  <a:off x="2188365" y="2078207"/>
                  <a:ext cx="1423842" cy="529343"/>
                </a:xfrm>
                <a:prstGeom prst="rect">
                  <a:avLst/>
                </a:prstGeom>
              </p:spPr>
              <p:txBody>
                <a:bodyPr wrap="squar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dirty="0">
                      <a:solidFill>
                        <a:schemeClr val="bg1"/>
                      </a:solidFill>
                      <a:latin typeface="BrownStd" panose="00010500010101010101" pitchFamily="50" charset="0"/>
                    </a:rPr>
                    <a:t>Call Center</a:t>
                  </a:r>
                </a:p>
              </p:txBody>
            </p:sp>
            <p:sp>
              <p:nvSpPr>
                <p:cNvPr id="122" name="TextBox 1">
                  <a:extLst>
                    <a:ext uri="{FF2B5EF4-FFF2-40B4-BE49-F238E27FC236}">
                      <a16:creationId xmlns:a16="http://schemas.microsoft.com/office/drawing/2014/main" id="{00949C0F-60BE-571D-656B-CBF66AD65548}"/>
                    </a:ext>
                  </a:extLst>
                </p:cNvPr>
                <p:cNvSpPr txBox="1"/>
                <p:nvPr/>
              </p:nvSpPr>
              <p:spPr>
                <a:xfrm>
                  <a:off x="4196307" y="2670733"/>
                  <a:ext cx="1405211" cy="529342"/>
                </a:xfrm>
                <a:prstGeom prst="rect">
                  <a:avLst/>
                </a:prstGeom>
              </p:spPr>
              <p:txBody>
                <a:bodyPr wrap="squar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BrownStd" panose="00010500010101010101" pitchFamily="50" charset="0"/>
                    </a:rPr>
                    <a:t>Warba Staff (Colleague)</a:t>
                  </a:r>
                </a:p>
              </p:txBody>
            </p:sp>
            <p:sp>
              <p:nvSpPr>
                <p:cNvPr id="123" name="TextBox 1">
                  <a:extLst>
                    <a:ext uri="{FF2B5EF4-FFF2-40B4-BE49-F238E27FC236}">
                      <a16:creationId xmlns:a16="http://schemas.microsoft.com/office/drawing/2014/main" id="{30DE9FA3-8B59-16B1-FC8D-27FE2D99B193}"/>
                    </a:ext>
                  </a:extLst>
                </p:cNvPr>
                <p:cNvSpPr txBox="1"/>
                <p:nvPr/>
              </p:nvSpPr>
              <p:spPr>
                <a:xfrm>
                  <a:off x="2441075" y="3200074"/>
                  <a:ext cx="1220008" cy="529342"/>
                </a:xfrm>
                <a:prstGeom prst="rect">
                  <a:avLst/>
                </a:prstGeom>
              </p:spPr>
              <p:txBody>
                <a:bodyPr wrap="squar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dirty="0">
                      <a:solidFill>
                        <a:schemeClr val="bg1"/>
                      </a:solidFill>
                      <a:latin typeface="BrownStd" panose="00010500010101010101" pitchFamily="50" charset="0"/>
                    </a:rPr>
                    <a:t>Warba Website</a:t>
                  </a:r>
                </a:p>
              </p:txBody>
            </p:sp>
          </p:grp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C0C5E125-8EC9-DD73-4FD2-D58BE9B12AF9}"/>
                  </a:ext>
                </a:extLst>
              </p:cNvPr>
              <p:cNvSpPr txBox="1"/>
              <p:nvPr/>
            </p:nvSpPr>
            <p:spPr>
              <a:xfrm>
                <a:off x="4538923" y="2599284"/>
                <a:ext cx="985583" cy="466481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BrownStd" panose="00010500010101010101" pitchFamily="50" charset="0"/>
                  </a:rPr>
                  <a:t>Other</a:t>
                </a: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480E5D0-8394-71D6-F043-068015279660}"/>
              </a:ext>
            </a:extLst>
          </p:cNvPr>
          <p:cNvGrpSpPr/>
          <p:nvPr/>
        </p:nvGrpSpPr>
        <p:grpSpPr>
          <a:xfrm>
            <a:off x="2044780" y="1281221"/>
            <a:ext cx="7307943" cy="4617443"/>
            <a:chOff x="1793495" y="1416804"/>
            <a:chExt cx="7307943" cy="4617443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309653AB-F3EE-AE47-28E8-ED3CDCAB8AB6}"/>
                </a:ext>
              </a:extLst>
            </p:cNvPr>
            <p:cNvGrpSpPr/>
            <p:nvPr/>
          </p:nvGrpSpPr>
          <p:grpSpPr>
            <a:xfrm>
              <a:off x="1793495" y="1416804"/>
              <a:ext cx="7307943" cy="4617443"/>
              <a:chOff x="1793495" y="1416804"/>
              <a:chExt cx="7307943" cy="4617443"/>
            </a:xfrm>
          </p:grpSpPr>
          <p:graphicFrame>
            <p:nvGraphicFramePr>
              <p:cNvPr id="127" name="Chart 126">
                <a:extLst>
                  <a:ext uri="{FF2B5EF4-FFF2-40B4-BE49-F238E27FC236}">
                    <a16:creationId xmlns:a16="http://schemas.microsoft.com/office/drawing/2014/main" id="{4201E4A3-CD45-D4B7-FC1E-DB49C49C603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22001152"/>
                  </p:ext>
                </p:extLst>
              </p:nvPr>
            </p:nvGraphicFramePr>
            <p:xfrm>
              <a:off x="1793495" y="1416804"/>
              <a:ext cx="7307943" cy="461744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A4B59DBE-A210-A568-1F91-BC20949A6557}"/>
                  </a:ext>
                </a:extLst>
              </p:cNvPr>
              <p:cNvGrpSpPr/>
              <p:nvPr/>
            </p:nvGrpSpPr>
            <p:grpSpPr>
              <a:xfrm>
                <a:off x="4113386" y="2140400"/>
                <a:ext cx="2697198" cy="2548986"/>
                <a:chOff x="4113386" y="2140400"/>
                <a:chExt cx="2697198" cy="2548986"/>
              </a:xfrm>
            </p:grpSpPr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1F32B4BA-AAE3-26EA-5906-DC900D1C9830}"/>
                    </a:ext>
                  </a:extLst>
                </p:cNvPr>
                <p:cNvGrpSpPr/>
                <p:nvPr/>
              </p:nvGrpSpPr>
              <p:grpSpPr>
                <a:xfrm>
                  <a:off x="4113386" y="2862429"/>
                  <a:ext cx="2697198" cy="1826957"/>
                  <a:chOff x="2362006" y="1814431"/>
                  <a:chExt cx="3024733" cy="2073148"/>
                </a:xfrm>
              </p:grpSpPr>
              <p:sp>
                <p:nvSpPr>
                  <p:cNvPr id="131" name="TextBox 2">
                    <a:extLst>
                      <a:ext uri="{FF2B5EF4-FFF2-40B4-BE49-F238E27FC236}">
                        <a16:creationId xmlns:a16="http://schemas.microsoft.com/office/drawing/2014/main" id="{AEE65C0B-D4F3-C1BF-A5DB-F07D6D73D6D5}"/>
                      </a:ext>
                    </a:extLst>
                  </p:cNvPr>
                  <p:cNvSpPr txBox="1"/>
                  <p:nvPr/>
                </p:nvSpPr>
                <p:spPr>
                  <a:xfrm>
                    <a:off x="2362006" y="1814431"/>
                    <a:ext cx="1378144" cy="529343"/>
                  </a:xfrm>
                  <a:prstGeom prst="rect">
                    <a:avLst/>
                  </a:prstGeom>
                </p:spPr>
                <p:txBody>
                  <a:bodyPr wrap="square" rtlCol="0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400" dirty="0">
                        <a:solidFill>
                          <a:schemeClr val="bg1"/>
                        </a:solidFill>
                        <a:latin typeface="BrownStd" panose="00010500010101010101" pitchFamily="50" charset="0"/>
                      </a:rPr>
                      <a:t>Somewhat not easy</a:t>
                    </a:r>
                  </a:p>
                </p:txBody>
              </p:sp>
              <p:sp>
                <p:nvSpPr>
                  <p:cNvPr id="132" name="TextBox 1">
                    <a:extLst>
                      <a:ext uri="{FF2B5EF4-FFF2-40B4-BE49-F238E27FC236}">
                        <a16:creationId xmlns:a16="http://schemas.microsoft.com/office/drawing/2014/main" id="{27818C6D-1677-CE35-5E56-4CB995FCB3EE}"/>
                      </a:ext>
                    </a:extLst>
                  </p:cNvPr>
                  <p:cNvSpPr txBox="1"/>
                  <p:nvPr/>
                </p:nvSpPr>
                <p:spPr>
                  <a:xfrm>
                    <a:off x="3981528" y="3358237"/>
                    <a:ext cx="1405211" cy="529342"/>
                  </a:xfrm>
                  <a:prstGeom prst="rect">
                    <a:avLst/>
                  </a:prstGeom>
                </p:spPr>
                <p:txBody>
                  <a:bodyPr wrap="square" rtlCol="0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400" dirty="0">
                        <a:solidFill>
                          <a:schemeClr val="bg1"/>
                        </a:solidFill>
                        <a:latin typeface="BrownStd" panose="00010500010101010101" pitchFamily="50" charset="0"/>
                      </a:rPr>
                      <a:t>Somewhat easy</a:t>
                    </a:r>
                  </a:p>
                </p:txBody>
              </p:sp>
              <p:sp>
                <p:nvSpPr>
                  <p:cNvPr id="133" name="TextBox 1">
                    <a:extLst>
                      <a:ext uri="{FF2B5EF4-FFF2-40B4-BE49-F238E27FC236}">
                        <a16:creationId xmlns:a16="http://schemas.microsoft.com/office/drawing/2014/main" id="{CC28F50F-7A87-5FA2-265C-ED8CA3724D03}"/>
                      </a:ext>
                    </a:extLst>
                  </p:cNvPr>
                  <p:cNvSpPr txBox="1"/>
                  <p:nvPr/>
                </p:nvSpPr>
                <p:spPr>
                  <a:xfrm>
                    <a:off x="2441075" y="3200074"/>
                    <a:ext cx="1220008" cy="529342"/>
                  </a:xfrm>
                  <a:prstGeom prst="rect">
                    <a:avLst/>
                  </a:prstGeom>
                </p:spPr>
                <p:txBody>
                  <a:bodyPr wrap="square" rtlCol="0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1400" dirty="0">
                        <a:solidFill>
                          <a:schemeClr val="bg1"/>
                        </a:solidFill>
                        <a:latin typeface="BrownStd" panose="00010500010101010101" pitchFamily="50" charset="0"/>
                      </a:rPr>
                      <a:t>Neutral</a:t>
                    </a:r>
                  </a:p>
                </p:txBody>
              </p:sp>
            </p:grp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C8C7800E-897F-094A-9C41-3A05BA6967FA}"/>
                    </a:ext>
                  </a:extLst>
                </p:cNvPr>
                <p:cNvSpPr txBox="1"/>
                <p:nvPr/>
              </p:nvSpPr>
              <p:spPr>
                <a:xfrm rot="4825131">
                  <a:off x="4805812" y="2321771"/>
                  <a:ext cx="864641" cy="501899"/>
                </a:xfrm>
                <a:prstGeom prst="rect">
                  <a:avLst/>
                </a:prstGeom>
              </p:spPr>
              <p:txBody>
                <a:bodyPr wrap="squar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900" dirty="0">
                      <a:solidFill>
                        <a:schemeClr val="bg1"/>
                      </a:solidFill>
                      <a:latin typeface="BrownStd" panose="00010500010101010101" pitchFamily="50" charset="0"/>
                    </a:rPr>
                    <a:t>Not easy</a:t>
                  </a:r>
                </a:p>
              </p:txBody>
            </p:sp>
          </p:grpSp>
        </p:grpSp>
        <p:sp>
          <p:nvSpPr>
            <p:cNvPr id="126" name="TextBox 2">
              <a:extLst>
                <a:ext uri="{FF2B5EF4-FFF2-40B4-BE49-F238E27FC236}">
                  <a16:creationId xmlns:a16="http://schemas.microsoft.com/office/drawing/2014/main" id="{47A4D703-0BC3-E20D-B73D-B1E0EB0709AD}"/>
                </a:ext>
              </a:extLst>
            </p:cNvPr>
            <p:cNvSpPr txBox="1"/>
            <p:nvPr/>
          </p:nvSpPr>
          <p:spPr>
            <a:xfrm>
              <a:off x="5565466" y="3014829"/>
              <a:ext cx="1228911" cy="46648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BrownStd" panose="00010500010101010101" pitchFamily="50" charset="0"/>
                </a:rPr>
                <a:t>Extremely easy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AE08BCA-87D2-ACF9-6C15-8FB4135B6D82}"/>
              </a:ext>
            </a:extLst>
          </p:cNvPr>
          <p:cNvGrpSpPr/>
          <p:nvPr/>
        </p:nvGrpSpPr>
        <p:grpSpPr>
          <a:xfrm>
            <a:off x="2377789" y="1281221"/>
            <a:ext cx="7307943" cy="4617443"/>
            <a:chOff x="1829454" y="1369354"/>
            <a:chExt cx="7307943" cy="4617443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89099EE9-935E-0046-826A-9D016638EBCF}"/>
                </a:ext>
              </a:extLst>
            </p:cNvPr>
            <p:cNvGrpSpPr/>
            <p:nvPr/>
          </p:nvGrpSpPr>
          <p:grpSpPr>
            <a:xfrm>
              <a:off x="1829454" y="1369354"/>
              <a:ext cx="7307943" cy="4617443"/>
              <a:chOff x="1829454" y="1369354"/>
              <a:chExt cx="7307943" cy="4617443"/>
            </a:xfrm>
          </p:grpSpPr>
          <p:graphicFrame>
            <p:nvGraphicFramePr>
              <p:cNvPr id="137" name="Chart 136">
                <a:extLst>
                  <a:ext uri="{FF2B5EF4-FFF2-40B4-BE49-F238E27FC236}">
                    <a16:creationId xmlns:a16="http://schemas.microsoft.com/office/drawing/2014/main" id="{8028103C-3278-3E1E-7514-F45FF98FA6C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2108613"/>
                  </p:ext>
                </p:extLst>
              </p:nvPr>
            </p:nvGraphicFramePr>
            <p:xfrm>
              <a:off x="1829454" y="1369354"/>
              <a:ext cx="7307943" cy="461744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AB648B88-4FC0-2C27-E894-F5730150F709}"/>
                  </a:ext>
                </a:extLst>
              </p:cNvPr>
              <p:cNvGrpSpPr/>
              <p:nvPr/>
            </p:nvGrpSpPr>
            <p:grpSpPr>
              <a:xfrm>
                <a:off x="3789750" y="2774476"/>
                <a:ext cx="3077342" cy="2092811"/>
                <a:chOff x="3789750" y="2774476"/>
                <a:chExt cx="3077342" cy="2092811"/>
              </a:xfrm>
            </p:grpSpPr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83AF8527-C09E-16C2-77F9-6657C696BE76}"/>
                    </a:ext>
                  </a:extLst>
                </p:cNvPr>
                <p:cNvGrpSpPr/>
                <p:nvPr/>
              </p:nvGrpSpPr>
              <p:grpSpPr>
                <a:xfrm>
                  <a:off x="3789750" y="3444835"/>
                  <a:ext cx="3077342" cy="1422452"/>
                  <a:chOff x="1999069" y="2475319"/>
                  <a:chExt cx="3451040" cy="1614134"/>
                </a:xfrm>
              </p:grpSpPr>
              <p:sp>
                <p:nvSpPr>
                  <p:cNvPr id="141" name="TextBox 2">
                    <a:extLst>
                      <a:ext uri="{FF2B5EF4-FFF2-40B4-BE49-F238E27FC236}">
                        <a16:creationId xmlns:a16="http://schemas.microsoft.com/office/drawing/2014/main" id="{19AADDAA-0678-6F90-324A-CE0A4AAF671C}"/>
                      </a:ext>
                    </a:extLst>
                  </p:cNvPr>
                  <p:cNvSpPr txBox="1"/>
                  <p:nvPr/>
                </p:nvSpPr>
                <p:spPr>
                  <a:xfrm>
                    <a:off x="1999069" y="2475319"/>
                    <a:ext cx="1378144" cy="529343"/>
                  </a:xfrm>
                  <a:prstGeom prst="rect">
                    <a:avLst/>
                  </a:prstGeom>
                </p:spPr>
                <p:txBody>
                  <a:bodyPr wrap="square" rtlCol="0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400" dirty="0">
                        <a:solidFill>
                          <a:schemeClr val="bg1"/>
                        </a:solidFill>
                        <a:latin typeface="BrownStd" panose="00010500010101010101" pitchFamily="50" charset="0"/>
                      </a:rPr>
                      <a:t>1 Hour</a:t>
                    </a:r>
                  </a:p>
                </p:txBody>
              </p:sp>
              <p:sp>
                <p:nvSpPr>
                  <p:cNvPr id="142" name="TextBox 1">
                    <a:extLst>
                      <a:ext uri="{FF2B5EF4-FFF2-40B4-BE49-F238E27FC236}">
                        <a16:creationId xmlns:a16="http://schemas.microsoft.com/office/drawing/2014/main" id="{4C1ABDEA-8934-A1BC-0CCC-4B7E9ADDAA20}"/>
                      </a:ext>
                    </a:extLst>
                  </p:cNvPr>
                  <p:cNvSpPr txBox="1"/>
                  <p:nvPr/>
                </p:nvSpPr>
                <p:spPr>
                  <a:xfrm>
                    <a:off x="4044898" y="3560110"/>
                    <a:ext cx="1405211" cy="529341"/>
                  </a:xfrm>
                  <a:prstGeom prst="rect">
                    <a:avLst/>
                  </a:prstGeom>
                </p:spPr>
                <p:txBody>
                  <a:bodyPr wrap="square" rtlCol="0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400" dirty="0">
                        <a:solidFill>
                          <a:schemeClr val="bg1"/>
                        </a:solidFill>
                        <a:latin typeface="BrownStd" panose="00010500010101010101" pitchFamily="50" charset="0"/>
                      </a:rPr>
                      <a:t>5 Minutes</a:t>
                    </a:r>
                  </a:p>
                </p:txBody>
              </p:sp>
              <p:sp>
                <p:nvSpPr>
                  <p:cNvPr id="143" name="TextBox 1">
                    <a:extLst>
                      <a:ext uri="{FF2B5EF4-FFF2-40B4-BE49-F238E27FC236}">
                        <a16:creationId xmlns:a16="http://schemas.microsoft.com/office/drawing/2014/main" id="{821A11AA-C1E8-0754-6D10-CB7F008FD696}"/>
                      </a:ext>
                    </a:extLst>
                  </p:cNvPr>
                  <p:cNvSpPr txBox="1"/>
                  <p:nvPr/>
                </p:nvSpPr>
                <p:spPr>
                  <a:xfrm>
                    <a:off x="2371944" y="3560112"/>
                    <a:ext cx="1220008" cy="529341"/>
                  </a:xfrm>
                  <a:prstGeom prst="rect">
                    <a:avLst/>
                  </a:prstGeom>
                </p:spPr>
                <p:txBody>
                  <a:bodyPr wrap="square" rtlCol="0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1400" dirty="0">
                        <a:solidFill>
                          <a:schemeClr val="bg1"/>
                        </a:solidFill>
                        <a:latin typeface="BrownStd" panose="00010500010101010101" pitchFamily="50" charset="0"/>
                      </a:rPr>
                      <a:t>10 Minutes</a:t>
                    </a:r>
                  </a:p>
                </p:txBody>
              </p:sp>
            </p:grp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595D7D93-C940-7AC9-C3BA-F175EDDAB508}"/>
                    </a:ext>
                  </a:extLst>
                </p:cNvPr>
                <p:cNvSpPr txBox="1"/>
                <p:nvPr/>
              </p:nvSpPr>
              <p:spPr>
                <a:xfrm>
                  <a:off x="4508478" y="2774476"/>
                  <a:ext cx="864641" cy="501899"/>
                </a:xfrm>
                <a:prstGeom prst="rect">
                  <a:avLst/>
                </a:prstGeom>
              </p:spPr>
              <p:txBody>
                <a:bodyPr wrap="squar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BrownStd" panose="00010500010101010101" pitchFamily="50" charset="0"/>
                    </a:rPr>
                    <a:t>Other</a:t>
                  </a:r>
                </a:p>
              </p:txBody>
            </p:sp>
          </p:grpSp>
        </p:grpSp>
        <p:sp>
          <p:nvSpPr>
            <p:cNvPr id="136" name="TextBox 2">
              <a:extLst>
                <a:ext uri="{FF2B5EF4-FFF2-40B4-BE49-F238E27FC236}">
                  <a16:creationId xmlns:a16="http://schemas.microsoft.com/office/drawing/2014/main" id="{5C4D84DE-C026-BFA0-B69D-9422C3B54286}"/>
                </a:ext>
              </a:extLst>
            </p:cNvPr>
            <p:cNvSpPr txBox="1"/>
            <p:nvPr/>
          </p:nvSpPr>
          <p:spPr>
            <a:xfrm>
              <a:off x="5565466" y="3014829"/>
              <a:ext cx="1228911" cy="46648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BrownStd" panose="00010500010101010101" pitchFamily="50" charset="0"/>
                </a:rPr>
                <a:t>2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429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67DC4-ED5F-653F-DC1E-F9ACFA2E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tr-T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97247D-918F-2335-F17E-CD6321A3DA47}"/>
              </a:ext>
            </a:extLst>
          </p:cNvPr>
          <p:cNvSpPr txBox="1"/>
          <p:nvPr/>
        </p:nvSpPr>
        <p:spPr>
          <a:xfrm>
            <a:off x="421780" y="389383"/>
            <a:ext cx="8639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F123F"/>
                </a:solidFill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BrownStd-Bold"/>
                <a:ea typeface="+mn-ea"/>
                <a:cs typeface="+mn-cs"/>
              </a:rPr>
              <a:t>Start of the 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78C8F-8580-AA31-557F-C19AB636BCB0}"/>
              </a:ext>
            </a:extLst>
          </p:cNvPr>
          <p:cNvSpPr txBox="1"/>
          <p:nvPr/>
        </p:nvSpPr>
        <p:spPr>
          <a:xfrm>
            <a:off x="708644" y="1291989"/>
            <a:ext cx="10521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rownStd" panose="00010500010101010101" pitchFamily="50" charset="0"/>
              </a:rPr>
              <a:t>As a first step, we gathered initial information about Warba Bank, its products and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rownStd" panose="00010500010101010101" pitchFamily="50" charset="0"/>
              </a:rPr>
              <a:t>Using the acquired information, we’ve built a dataset and implemented data preprocessing</a:t>
            </a:r>
            <a:endParaRPr lang="en-GB" dirty="0">
              <a:latin typeface="BrownStd" panose="00010500010101010101" pitchFamily="50" charset="0"/>
            </a:endParaRPr>
          </a:p>
        </p:txBody>
      </p:sp>
      <p:pic>
        <p:nvPicPr>
          <p:cNvPr id="2" name="dataset">
            <a:hlinkClick r:id="" action="ppaction://media"/>
            <a:extLst>
              <a:ext uri="{FF2B5EF4-FFF2-40B4-BE49-F238E27FC236}">
                <a16:creationId xmlns:a16="http://schemas.microsoft.com/office/drawing/2014/main" id="{6CAFA69C-F9B4-B843-A447-B89566219D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813" b="1877"/>
          <a:stretch/>
        </p:blipFill>
        <p:spPr>
          <a:xfrm>
            <a:off x="2591960" y="2151384"/>
            <a:ext cx="6664031" cy="36102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E2C425-7355-DABB-D8FE-A5A76BFEB5A8}"/>
              </a:ext>
            </a:extLst>
          </p:cNvPr>
          <p:cNvSpPr/>
          <p:nvPr/>
        </p:nvSpPr>
        <p:spPr>
          <a:xfrm>
            <a:off x="125204" y="6403168"/>
            <a:ext cx="1166883" cy="400424"/>
          </a:xfrm>
          <a:prstGeom prst="rect">
            <a:avLst/>
          </a:prstGeom>
          <a:solidFill>
            <a:srgbClr val="191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  <a:latin typeface="BrownStd" panose="00010500010101010101" pitchFamily="50" charset="0"/>
              </a:rPr>
              <a:t>Warba Bank 2023 </a:t>
            </a:r>
          </a:p>
        </p:txBody>
      </p:sp>
    </p:spTree>
    <p:extLst>
      <p:ext uri="{BB962C8B-B14F-4D97-AF65-F5344CB8AC3E}">
        <p14:creationId xmlns:p14="http://schemas.microsoft.com/office/powerpoint/2010/main" val="169112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67DC4-ED5F-653F-DC1E-F9ACFA2E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tr-T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97247D-918F-2335-F17E-CD6321A3DA47}"/>
              </a:ext>
            </a:extLst>
          </p:cNvPr>
          <p:cNvSpPr txBox="1"/>
          <p:nvPr/>
        </p:nvSpPr>
        <p:spPr>
          <a:xfrm>
            <a:off x="421780" y="389383"/>
            <a:ext cx="8639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F123F"/>
                </a:solidFill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BrownStd-Bold"/>
                <a:ea typeface="+mn-ea"/>
                <a:cs typeface="+mn-cs"/>
              </a:rPr>
              <a:t>Gathering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78C8F-8580-AA31-557F-C19AB636BCB0}"/>
              </a:ext>
            </a:extLst>
          </p:cNvPr>
          <p:cNvSpPr txBox="1"/>
          <p:nvPr/>
        </p:nvSpPr>
        <p:spPr>
          <a:xfrm>
            <a:off x="613022" y="1272091"/>
            <a:ext cx="10856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rownStd" panose="00010500010101010101" pitchFamily="50" charset="0"/>
              </a:rPr>
              <a:t>We’ve met with various teams from RBG, from call center team, branches, cards team, and customer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rownStd" panose="00010500010101010101" pitchFamily="50" charset="0"/>
              </a:rPr>
              <a:t>With every meeting we’ve gathered new input and da</a:t>
            </a:r>
            <a:r>
              <a:rPr lang="en-GB" dirty="0">
                <a:latin typeface="BrownStd" panose="00010500010101010101" pitchFamily="50" charset="0"/>
              </a:rPr>
              <a:t>ta trained with compatible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BrownStd" panose="00010500010101010101" pitchFamily="50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1BD02D-9D5B-914E-967D-1AB6A11418F2}"/>
              </a:ext>
            </a:extLst>
          </p:cNvPr>
          <p:cNvSpPr/>
          <p:nvPr/>
        </p:nvSpPr>
        <p:spPr>
          <a:xfrm>
            <a:off x="270900" y="2629912"/>
            <a:ext cx="2814221" cy="2654746"/>
          </a:xfrm>
          <a:prstGeom prst="roundRect">
            <a:avLst/>
          </a:prstGeom>
          <a:noFill/>
          <a:ln w="9525">
            <a:solidFill>
              <a:srgbClr val="1D1A6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 err="1">
              <a:solidFill>
                <a:schemeClr val="accent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19EACF-09F9-A2A6-3D2C-295217551C55}"/>
              </a:ext>
            </a:extLst>
          </p:cNvPr>
          <p:cNvSpPr txBox="1"/>
          <p:nvPr/>
        </p:nvSpPr>
        <p:spPr>
          <a:xfrm>
            <a:off x="382987" y="4872255"/>
            <a:ext cx="14172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374B84"/>
                </a:solidFill>
                <a:latin typeface="BrownStd" panose="00010500010101010101" pitchFamily="50" charset="0"/>
              </a:rPr>
              <a:t>Housing Finance </a:t>
            </a:r>
            <a:endParaRPr lang="en-GB" sz="1100" dirty="0">
              <a:solidFill>
                <a:srgbClr val="374B84"/>
              </a:solidFill>
              <a:latin typeface="BrownStd" panose="00010500010101010101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FBE50-BC21-52FF-C2A1-A6709A952C18}"/>
              </a:ext>
            </a:extLst>
          </p:cNvPr>
          <p:cNvSpPr txBox="1"/>
          <p:nvPr/>
        </p:nvSpPr>
        <p:spPr>
          <a:xfrm>
            <a:off x="2050872" y="4977456"/>
            <a:ext cx="9482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BrownStd" panose="00010500010101010101" pitchFamily="50" charset="0"/>
              </a:rPr>
              <a:t>Cashback</a:t>
            </a:r>
            <a:endParaRPr lang="en-GB" sz="1100" dirty="0">
              <a:solidFill>
                <a:srgbClr val="002060"/>
              </a:solidFill>
              <a:latin typeface="BrownStd" panose="00010500010101010101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729E0-0B49-1DE9-9A8E-89D04FF01308}"/>
              </a:ext>
            </a:extLst>
          </p:cNvPr>
          <p:cNvSpPr txBox="1"/>
          <p:nvPr/>
        </p:nvSpPr>
        <p:spPr>
          <a:xfrm>
            <a:off x="519311" y="5044052"/>
            <a:ext cx="17847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/>
                </a:solidFill>
                <a:latin typeface="BrownStd" panose="00010500010101010101" pitchFamily="50" charset="0"/>
              </a:rPr>
              <a:t>Required Documents</a:t>
            </a:r>
            <a:endParaRPr lang="en-GB" sz="1100" dirty="0">
              <a:solidFill>
                <a:schemeClr val="accent4"/>
              </a:solidFill>
              <a:latin typeface="BrownStd" panose="00010500010101010101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159C1-8AE4-6573-97DA-450E5EF63DA5}"/>
              </a:ext>
            </a:extLst>
          </p:cNvPr>
          <p:cNvSpPr txBox="1"/>
          <p:nvPr/>
        </p:nvSpPr>
        <p:spPr>
          <a:xfrm>
            <a:off x="1620853" y="4815632"/>
            <a:ext cx="1305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333333"/>
                </a:solidFill>
                <a:latin typeface="BrownStd" panose="00010500010101010101" pitchFamily="50" charset="0"/>
              </a:rPr>
              <a:t>Sunbula</a:t>
            </a:r>
            <a:r>
              <a:rPr lang="en-US" sz="1100" dirty="0">
                <a:solidFill>
                  <a:srgbClr val="333333"/>
                </a:solidFill>
                <a:latin typeface="BrownStd" panose="00010500010101010101" pitchFamily="50" charset="0"/>
              </a:rPr>
              <a:t> Draws</a:t>
            </a:r>
            <a:endParaRPr lang="en-GB" sz="1100" dirty="0">
              <a:solidFill>
                <a:srgbClr val="333333"/>
              </a:solidFill>
              <a:latin typeface="BrownStd" panose="00010500010101010101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207696-16A7-2A35-3167-F03DA71E6698}"/>
              </a:ext>
            </a:extLst>
          </p:cNvPr>
          <p:cNvSpPr txBox="1"/>
          <p:nvPr/>
        </p:nvSpPr>
        <p:spPr>
          <a:xfrm>
            <a:off x="3392429" y="4982795"/>
            <a:ext cx="120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374B84"/>
                </a:solidFill>
                <a:latin typeface="BrownStd" panose="00010500010101010101" pitchFamily="50" charset="0"/>
              </a:rPr>
              <a:t>Fixed Deposits</a:t>
            </a:r>
            <a:endParaRPr lang="en-GB" sz="1100" dirty="0">
              <a:solidFill>
                <a:srgbClr val="374B84"/>
              </a:solidFill>
              <a:latin typeface="BrownStd" panose="00010500010101010101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A44079-1BC1-4448-ACEC-B2819491495D}"/>
              </a:ext>
            </a:extLst>
          </p:cNvPr>
          <p:cNvSpPr txBox="1"/>
          <p:nvPr/>
        </p:nvSpPr>
        <p:spPr>
          <a:xfrm>
            <a:off x="5010106" y="4866689"/>
            <a:ext cx="9346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BrownStd" panose="00010500010101010101" pitchFamily="50" charset="0"/>
              </a:rPr>
              <a:t>Concierge</a:t>
            </a:r>
            <a:endParaRPr lang="en-GB" sz="1100" dirty="0">
              <a:solidFill>
                <a:srgbClr val="002060"/>
              </a:solidFill>
              <a:latin typeface="BrownStd" panose="00010500010101010101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990267-7EF5-F062-5B0D-7C9B2894AD49}"/>
              </a:ext>
            </a:extLst>
          </p:cNvPr>
          <p:cNvSpPr txBox="1"/>
          <p:nvPr/>
        </p:nvSpPr>
        <p:spPr>
          <a:xfrm>
            <a:off x="4483907" y="5044052"/>
            <a:ext cx="11206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/>
                </a:solidFill>
                <a:latin typeface="BrownStd" panose="00010500010101010101" pitchFamily="50" charset="0"/>
              </a:rPr>
              <a:t>Oasis Points</a:t>
            </a:r>
            <a:endParaRPr lang="en-GB" sz="1100" dirty="0">
              <a:solidFill>
                <a:schemeClr val="accent4"/>
              </a:solidFill>
              <a:latin typeface="BrownStd" panose="00010500010101010101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1CABE0-39AA-36E5-5BA1-5FE5B3D60AAA}"/>
              </a:ext>
            </a:extLst>
          </p:cNvPr>
          <p:cNvSpPr txBox="1"/>
          <p:nvPr/>
        </p:nvSpPr>
        <p:spPr>
          <a:xfrm>
            <a:off x="4168802" y="4822213"/>
            <a:ext cx="1329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333333"/>
                </a:solidFill>
                <a:latin typeface="BrownStd" panose="00010500010101010101" pitchFamily="50" charset="0"/>
              </a:rPr>
              <a:t>Cashback</a:t>
            </a:r>
            <a:endParaRPr lang="en-GB" sz="1100" dirty="0">
              <a:solidFill>
                <a:srgbClr val="333333"/>
              </a:solidFill>
              <a:latin typeface="BrownStd" panose="00010500010101010101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28755A-ECB0-8E19-B20E-92A7B959A826}"/>
              </a:ext>
            </a:extLst>
          </p:cNvPr>
          <p:cNvSpPr txBox="1"/>
          <p:nvPr/>
        </p:nvSpPr>
        <p:spPr>
          <a:xfrm>
            <a:off x="9448766" y="5028718"/>
            <a:ext cx="1175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374B84"/>
                </a:solidFill>
                <a:latin typeface="BrownStd" panose="00010500010101010101" pitchFamily="50" charset="0"/>
              </a:rPr>
              <a:t>Card Delivery</a:t>
            </a:r>
            <a:endParaRPr lang="en-GB" sz="1100" dirty="0">
              <a:solidFill>
                <a:srgbClr val="374B84"/>
              </a:solidFill>
              <a:latin typeface="BrownStd" panose="00010500010101010101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F890DA-0D4D-3E79-947C-F64E922CBF7B}"/>
              </a:ext>
            </a:extLst>
          </p:cNvPr>
          <p:cNvSpPr txBox="1"/>
          <p:nvPr/>
        </p:nvSpPr>
        <p:spPr>
          <a:xfrm>
            <a:off x="10387651" y="4957654"/>
            <a:ext cx="1175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BrownStd" panose="00010500010101010101" pitchFamily="50" charset="0"/>
              </a:rPr>
              <a:t>Due Amounts</a:t>
            </a:r>
            <a:endParaRPr lang="en-GB" sz="1100" dirty="0">
              <a:solidFill>
                <a:srgbClr val="002060"/>
              </a:solidFill>
              <a:latin typeface="BrownStd" panose="00010500010101010101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17F29A-C4BB-9A5F-5737-7CA089AD820B}"/>
              </a:ext>
            </a:extLst>
          </p:cNvPr>
          <p:cNvSpPr txBox="1"/>
          <p:nvPr/>
        </p:nvSpPr>
        <p:spPr>
          <a:xfrm>
            <a:off x="10906938" y="4796634"/>
            <a:ext cx="1014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/>
                </a:solidFill>
                <a:latin typeface="BrownStd" panose="00010500010101010101" pitchFamily="50" charset="0"/>
              </a:rPr>
              <a:t>Card Limits</a:t>
            </a:r>
            <a:endParaRPr lang="en-GB" sz="1100" dirty="0">
              <a:solidFill>
                <a:schemeClr val="accent4"/>
              </a:solidFill>
              <a:latin typeface="BrownStd" panose="00010500010101010101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668237-7314-3855-79C9-E1AB025CA8FB}"/>
              </a:ext>
            </a:extLst>
          </p:cNvPr>
          <p:cNvSpPr txBox="1"/>
          <p:nvPr/>
        </p:nvSpPr>
        <p:spPr>
          <a:xfrm>
            <a:off x="9240941" y="4804863"/>
            <a:ext cx="1453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333333"/>
                </a:solidFill>
                <a:latin typeface="BrownStd" panose="00010500010101010101" pitchFamily="50" charset="0"/>
              </a:rPr>
              <a:t>Credit Card Fees</a:t>
            </a:r>
            <a:endParaRPr lang="en-GB" sz="1100" dirty="0">
              <a:solidFill>
                <a:srgbClr val="333333"/>
              </a:solidFill>
              <a:latin typeface="BrownStd" panose="00010500010101010101" pitchFamily="50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7AFF85-7B8A-6AF9-6EDA-D1DBE60A0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8" y="3058319"/>
            <a:ext cx="844046" cy="844299"/>
          </a:xfrm>
          <a:prstGeom prst="flowChartConnector">
            <a:avLst/>
          </a:prstGeom>
          <a:ln>
            <a:solidFill>
              <a:srgbClr val="B4BDD2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477C92-6F3C-149D-58AE-5CAF31A89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42" y="3658328"/>
            <a:ext cx="846000" cy="846000"/>
          </a:xfrm>
          <a:prstGeom prst="flowChartConnector">
            <a:avLst/>
          </a:prstGeom>
          <a:ln>
            <a:solidFill>
              <a:srgbClr val="B4BDD2"/>
            </a:solidFill>
          </a:ln>
        </p:spPr>
      </p:pic>
      <p:pic>
        <p:nvPicPr>
          <p:cNvPr id="28" name="Picture 27" descr="A person with a head scarf&#10;&#10;Description automatically generated with low confidence">
            <a:extLst>
              <a:ext uri="{FF2B5EF4-FFF2-40B4-BE49-F238E27FC236}">
                <a16:creationId xmlns:a16="http://schemas.microsoft.com/office/drawing/2014/main" id="{DD6194A3-8D2B-538D-5AFA-D72429211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96" y="3058319"/>
            <a:ext cx="844046" cy="844046"/>
          </a:xfrm>
          <a:prstGeom prst="flowChartConnector">
            <a:avLst/>
          </a:prstGeom>
          <a:ln>
            <a:solidFill>
              <a:srgbClr val="B4BDD2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60390C7-B188-D58D-3B40-AAA3374AB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51" y="3426563"/>
            <a:ext cx="846000" cy="846000"/>
          </a:xfrm>
          <a:prstGeom prst="flowChartConnector">
            <a:avLst/>
          </a:prstGeom>
          <a:ln>
            <a:solidFill>
              <a:srgbClr val="B4BDD2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6E25E0-6945-190A-DD47-459D22905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55" y="3439422"/>
            <a:ext cx="845745" cy="846000"/>
          </a:xfrm>
          <a:prstGeom prst="flowChartConnector">
            <a:avLst/>
          </a:prstGeom>
          <a:ln>
            <a:solidFill>
              <a:srgbClr val="B4BDD2"/>
            </a:solidFill>
          </a:ln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BCFD4DD-4D52-6C8A-F03B-19B2B2765688}"/>
              </a:ext>
            </a:extLst>
          </p:cNvPr>
          <p:cNvSpPr/>
          <p:nvPr/>
        </p:nvSpPr>
        <p:spPr>
          <a:xfrm>
            <a:off x="3241691" y="2629912"/>
            <a:ext cx="2814221" cy="2654746"/>
          </a:xfrm>
          <a:prstGeom prst="roundRect">
            <a:avLst/>
          </a:prstGeom>
          <a:noFill/>
          <a:ln w="9525">
            <a:solidFill>
              <a:srgbClr val="1D1A6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 err="1">
              <a:solidFill>
                <a:schemeClr val="accent4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3DF77B1-03B9-30E7-3BBD-036B0A7D08E1}"/>
              </a:ext>
            </a:extLst>
          </p:cNvPr>
          <p:cNvSpPr/>
          <p:nvPr/>
        </p:nvSpPr>
        <p:spPr>
          <a:xfrm>
            <a:off x="6221159" y="2622493"/>
            <a:ext cx="2814221" cy="2654746"/>
          </a:xfrm>
          <a:prstGeom prst="roundRect">
            <a:avLst/>
          </a:prstGeom>
          <a:noFill/>
          <a:ln w="9525">
            <a:solidFill>
              <a:srgbClr val="1D1A6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 err="1">
              <a:solidFill>
                <a:schemeClr val="accent4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761F245-4F6B-B2D2-3B25-D5FF1CE5EFC6}"/>
              </a:ext>
            </a:extLst>
          </p:cNvPr>
          <p:cNvSpPr/>
          <p:nvPr/>
        </p:nvSpPr>
        <p:spPr>
          <a:xfrm>
            <a:off x="9205007" y="2629912"/>
            <a:ext cx="2814221" cy="2654746"/>
          </a:xfrm>
          <a:prstGeom prst="roundRect">
            <a:avLst/>
          </a:prstGeom>
          <a:noFill/>
          <a:ln w="9525">
            <a:solidFill>
              <a:srgbClr val="1D1A6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 err="1">
              <a:solidFill>
                <a:schemeClr val="accent4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A73333-4369-A21F-608F-CFBF2047A45E}"/>
              </a:ext>
            </a:extLst>
          </p:cNvPr>
          <p:cNvSpPr txBox="1"/>
          <p:nvPr/>
        </p:nvSpPr>
        <p:spPr>
          <a:xfrm>
            <a:off x="762088" y="2743179"/>
            <a:ext cx="1782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BrownStd" panose="00010500010101010101" pitchFamily="50" charset="0"/>
              </a:rPr>
              <a:t>Call Center Team</a:t>
            </a:r>
            <a:endParaRPr lang="en-GB" sz="1400" dirty="0">
              <a:solidFill>
                <a:schemeClr val="accent4"/>
              </a:solidFill>
              <a:latin typeface="BrownStd" panose="00010500010101010101" pitchFamily="50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21B9B0-B649-F19E-A183-935FEFA05232}"/>
              </a:ext>
            </a:extLst>
          </p:cNvPr>
          <p:cNvSpPr txBox="1"/>
          <p:nvPr/>
        </p:nvSpPr>
        <p:spPr>
          <a:xfrm>
            <a:off x="3757711" y="2743179"/>
            <a:ext cx="1782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BrownStd" panose="00010500010101010101" pitchFamily="50" charset="0"/>
              </a:rPr>
              <a:t>Branches Team</a:t>
            </a:r>
            <a:endParaRPr lang="en-GB" sz="1400" dirty="0">
              <a:solidFill>
                <a:schemeClr val="accent4"/>
              </a:solidFill>
              <a:latin typeface="BrownStd" panose="00010500010101010101" pitchFamily="50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F3FCCA-9500-95A3-5E0E-37F956E966EF}"/>
              </a:ext>
            </a:extLst>
          </p:cNvPr>
          <p:cNvSpPr txBox="1"/>
          <p:nvPr/>
        </p:nvSpPr>
        <p:spPr>
          <a:xfrm>
            <a:off x="6737179" y="2743179"/>
            <a:ext cx="1782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BrownStd" panose="00010500010101010101" pitchFamily="50" charset="0"/>
              </a:rPr>
              <a:t>CXM Team</a:t>
            </a:r>
            <a:endParaRPr lang="en-GB" sz="1400" dirty="0">
              <a:solidFill>
                <a:schemeClr val="accent4"/>
              </a:solidFill>
              <a:latin typeface="BrownStd" panose="00010500010101010101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0E4D30-FA92-4177-0566-DEFCF41D67D0}"/>
              </a:ext>
            </a:extLst>
          </p:cNvPr>
          <p:cNvSpPr txBox="1"/>
          <p:nvPr/>
        </p:nvSpPr>
        <p:spPr>
          <a:xfrm>
            <a:off x="9810332" y="2744765"/>
            <a:ext cx="1782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BrownStd" panose="00010500010101010101" pitchFamily="50" charset="0"/>
              </a:rPr>
              <a:t>Cards Team</a:t>
            </a:r>
            <a:endParaRPr lang="en-GB" sz="1400" dirty="0">
              <a:solidFill>
                <a:schemeClr val="accent4"/>
              </a:solidFill>
              <a:latin typeface="BrownStd" panose="00010500010101010101" pitchFamily="50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B4F31F9-4700-4610-6809-B47ED37757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85" y="3421078"/>
            <a:ext cx="846279" cy="846000"/>
          </a:xfrm>
          <a:prstGeom prst="flowChartConnector">
            <a:avLst/>
          </a:prstGeom>
          <a:ln>
            <a:solidFill>
              <a:srgbClr val="B4BDD2"/>
            </a:solidFill>
          </a:ln>
        </p:spPr>
      </p:pic>
      <p:pic>
        <p:nvPicPr>
          <p:cNvPr id="43" name="Picture 42" descr="A person wearing a head scarf&#10;&#10;Description automatically generated with low confidence">
            <a:extLst>
              <a:ext uri="{FF2B5EF4-FFF2-40B4-BE49-F238E27FC236}">
                <a16:creationId xmlns:a16="http://schemas.microsoft.com/office/drawing/2014/main" id="{AFA5EABD-2BD5-A0E5-AB48-5AD1BB7DB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246" y="3421078"/>
            <a:ext cx="846000" cy="846000"/>
          </a:xfrm>
          <a:prstGeom prst="flowChartConnector">
            <a:avLst/>
          </a:prstGeom>
          <a:ln>
            <a:solidFill>
              <a:srgbClr val="B4BDD2"/>
            </a:solidFill>
          </a:ln>
        </p:spPr>
      </p:pic>
      <p:pic>
        <p:nvPicPr>
          <p:cNvPr id="45" name="Picture 44" descr="A person wearing a head scarf&#10;&#10;Description automatically generated with low confidence">
            <a:extLst>
              <a:ext uri="{FF2B5EF4-FFF2-40B4-BE49-F238E27FC236}">
                <a16:creationId xmlns:a16="http://schemas.microsoft.com/office/drawing/2014/main" id="{6E523098-E49A-8629-720D-F2DA9D0B32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444" y="3413137"/>
            <a:ext cx="883604" cy="883604"/>
          </a:xfrm>
          <a:prstGeom prst="flowChartConnector">
            <a:avLst/>
          </a:prstGeom>
          <a:ln>
            <a:solidFill>
              <a:srgbClr val="B4BDD2"/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FA2E941-6346-1A47-6200-787D6DC71BE7}"/>
              </a:ext>
            </a:extLst>
          </p:cNvPr>
          <p:cNvSpPr txBox="1"/>
          <p:nvPr/>
        </p:nvSpPr>
        <p:spPr>
          <a:xfrm>
            <a:off x="6215432" y="4836261"/>
            <a:ext cx="15757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BrownStd" panose="00010500010101010101" pitchFamily="50" charset="0"/>
              </a:rPr>
              <a:t>Branch Locations</a:t>
            </a:r>
            <a:endParaRPr lang="en-GB" sz="1100" dirty="0">
              <a:solidFill>
                <a:srgbClr val="002060"/>
              </a:solidFill>
              <a:latin typeface="BrownStd" panose="00010500010101010101" pitchFamily="50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E3D2FB-10A3-A164-C39B-645153C98F12}"/>
              </a:ext>
            </a:extLst>
          </p:cNvPr>
          <p:cNvSpPr txBox="1"/>
          <p:nvPr/>
        </p:nvSpPr>
        <p:spPr>
          <a:xfrm>
            <a:off x="6608271" y="5038184"/>
            <a:ext cx="9858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374B84"/>
                </a:solidFill>
                <a:latin typeface="BrownStd" panose="00010500010101010101" pitchFamily="50" charset="0"/>
              </a:rPr>
              <a:t>Financing</a:t>
            </a:r>
            <a:endParaRPr lang="en-GB" sz="1100" dirty="0">
              <a:solidFill>
                <a:srgbClr val="374B84"/>
              </a:solidFill>
              <a:latin typeface="BrownStd" panose="00010500010101010101" pitchFamily="50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F339293-0FF7-FFAA-7373-446E14355391}"/>
              </a:ext>
            </a:extLst>
          </p:cNvPr>
          <p:cNvSpPr txBox="1"/>
          <p:nvPr/>
        </p:nvSpPr>
        <p:spPr>
          <a:xfrm>
            <a:off x="7435227" y="5005662"/>
            <a:ext cx="11018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/>
                </a:solidFill>
                <a:latin typeface="BrownStd" panose="00010500010101010101" pitchFamily="50" charset="0"/>
              </a:rPr>
              <a:t>Social Media</a:t>
            </a:r>
            <a:endParaRPr lang="en-GB" sz="1100" dirty="0">
              <a:solidFill>
                <a:schemeClr val="accent4"/>
              </a:solidFill>
              <a:latin typeface="BrownStd" panose="00010500010101010101" pitchFamily="50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68BFB87-FDC9-F909-E1FC-5F44C0C2076C}"/>
              </a:ext>
            </a:extLst>
          </p:cNvPr>
          <p:cNvSpPr txBox="1"/>
          <p:nvPr/>
        </p:nvSpPr>
        <p:spPr>
          <a:xfrm>
            <a:off x="7613343" y="4802250"/>
            <a:ext cx="1342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333333"/>
                </a:solidFill>
                <a:latin typeface="BrownStd" panose="00010500010101010101" pitchFamily="50" charset="0"/>
              </a:rPr>
              <a:t>Digital Payments</a:t>
            </a:r>
            <a:endParaRPr lang="en-GB" sz="1100" dirty="0">
              <a:solidFill>
                <a:srgbClr val="333333"/>
              </a:solidFill>
              <a:latin typeface="BrownStd" panose="00010500010101010101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030049-D664-178D-CA55-ACE39B6F2651}"/>
              </a:ext>
            </a:extLst>
          </p:cNvPr>
          <p:cNvSpPr txBox="1"/>
          <p:nvPr/>
        </p:nvSpPr>
        <p:spPr>
          <a:xfrm>
            <a:off x="624383" y="4516302"/>
            <a:ext cx="20985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4"/>
                </a:solidFill>
                <a:latin typeface="BrownStd" panose="00010500010101010101" pitchFamily="50" charset="0"/>
              </a:rPr>
              <a:t>Recurring Input</a:t>
            </a:r>
            <a:endParaRPr lang="en-GB" sz="1500" dirty="0">
              <a:solidFill>
                <a:schemeClr val="accent4"/>
              </a:solidFill>
              <a:latin typeface="BrownStd" panose="00010500010101010101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0A634-A0D3-1B96-D2DD-B1C077D33D0E}"/>
              </a:ext>
            </a:extLst>
          </p:cNvPr>
          <p:cNvSpPr txBox="1"/>
          <p:nvPr/>
        </p:nvSpPr>
        <p:spPr>
          <a:xfrm>
            <a:off x="3642641" y="4516852"/>
            <a:ext cx="20985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4"/>
                </a:solidFill>
                <a:latin typeface="BrownStd" panose="00010500010101010101" pitchFamily="50" charset="0"/>
              </a:rPr>
              <a:t>Recurring Input</a:t>
            </a:r>
            <a:endParaRPr lang="en-GB" sz="1500" dirty="0">
              <a:solidFill>
                <a:schemeClr val="accent4"/>
              </a:solidFill>
              <a:latin typeface="BrownStd" panose="00010500010101010101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DECA8D-E884-B577-649E-D1FCF517ED91}"/>
              </a:ext>
            </a:extLst>
          </p:cNvPr>
          <p:cNvSpPr txBox="1"/>
          <p:nvPr/>
        </p:nvSpPr>
        <p:spPr>
          <a:xfrm>
            <a:off x="6557483" y="4516012"/>
            <a:ext cx="20985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4"/>
                </a:solidFill>
                <a:latin typeface="BrownStd" panose="00010500010101010101" pitchFamily="50" charset="0"/>
              </a:rPr>
              <a:t>Recurring Input</a:t>
            </a:r>
            <a:endParaRPr lang="en-GB" sz="1500" dirty="0">
              <a:solidFill>
                <a:schemeClr val="accent4"/>
              </a:solidFill>
              <a:latin typeface="BrownStd" panose="00010500010101010101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91D2F-5602-F05E-EF97-BBAAFC1436C1}"/>
              </a:ext>
            </a:extLst>
          </p:cNvPr>
          <p:cNvSpPr txBox="1"/>
          <p:nvPr/>
        </p:nvSpPr>
        <p:spPr>
          <a:xfrm>
            <a:off x="9670715" y="4515064"/>
            <a:ext cx="20985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4"/>
                </a:solidFill>
                <a:latin typeface="BrownStd" panose="00010500010101010101" pitchFamily="50" charset="0"/>
              </a:rPr>
              <a:t>Recurring Input</a:t>
            </a:r>
            <a:endParaRPr lang="en-GB" sz="1500" dirty="0">
              <a:solidFill>
                <a:schemeClr val="accent4"/>
              </a:solidFill>
              <a:latin typeface="BrownStd" panose="00010500010101010101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6A385F-A953-4FDB-98A6-0CFCCDCC71D0}"/>
              </a:ext>
            </a:extLst>
          </p:cNvPr>
          <p:cNvSpPr/>
          <p:nvPr/>
        </p:nvSpPr>
        <p:spPr>
          <a:xfrm>
            <a:off x="125204" y="6403168"/>
            <a:ext cx="1166883" cy="400424"/>
          </a:xfrm>
          <a:prstGeom prst="rect">
            <a:avLst/>
          </a:prstGeom>
          <a:solidFill>
            <a:srgbClr val="191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  <a:latin typeface="BrownStd" panose="00010500010101010101" pitchFamily="50" charset="0"/>
              </a:rPr>
              <a:t>Warba Bank 2023 </a:t>
            </a:r>
          </a:p>
        </p:txBody>
      </p:sp>
    </p:spTree>
    <p:extLst>
      <p:ext uri="{BB962C8B-B14F-4D97-AF65-F5344CB8AC3E}">
        <p14:creationId xmlns:p14="http://schemas.microsoft.com/office/powerpoint/2010/main" val="30623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67DC4-ED5F-653F-DC1E-F9ACFA2E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tr-T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97247D-918F-2335-F17E-CD6321A3DA47}"/>
              </a:ext>
            </a:extLst>
          </p:cNvPr>
          <p:cNvSpPr txBox="1"/>
          <p:nvPr/>
        </p:nvSpPr>
        <p:spPr>
          <a:xfrm>
            <a:off x="421780" y="389383"/>
            <a:ext cx="8639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F123F"/>
                </a:solidFill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BrownStd-Bold"/>
                <a:ea typeface="+mn-ea"/>
                <a:cs typeface="+mn-cs"/>
              </a:rPr>
              <a:t>Testing the AI Chat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78C8F-8580-AA31-557F-C19AB636BCB0}"/>
              </a:ext>
            </a:extLst>
          </p:cNvPr>
          <p:cNvSpPr txBox="1"/>
          <p:nvPr/>
        </p:nvSpPr>
        <p:spPr>
          <a:xfrm>
            <a:off x="1016466" y="1291989"/>
            <a:ext cx="10159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rownStd" panose="00010500010101010101" pitchFamily="50" charset="0"/>
              </a:rPr>
              <a:t>We’ve continuously tested the AI Chat from other team’s input and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rownStd" panose="00010500010101010101" pitchFamily="50" charset="0"/>
              </a:rPr>
              <a:t>Enhanced the UX and how to formulate the answers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BrownStd-Bold"/>
              </a:rPr>
              <a:t>Database generation to collect each user query </a:t>
            </a:r>
          </a:p>
        </p:txBody>
      </p:sp>
      <p:pic>
        <p:nvPicPr>
          <p:cNvPr id="3" name="20230511_070555000_iOS">
            <a:hlinkClick r:id="" action="ppaction://media"/>
            <a:extLst>
              <a:ext uri="{FF2B5EF4-FFF2-40B4-BE49-F238E27FC236}">
                <a16:creationId xmlns:a16="http://schemas.microsoft.com/office/drawing/2014/main" id="{2F0CCE56-22F1-0872-1D6D-A1991A2D09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096" b="22719"/>
          <a:stretch/>
        </p:blipFill>
        <p:spPr>
          <a:xfrm>
            <a:off x="1950104" y="2243231"/>
            <a:ext cx="7273795" cy="36651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5AD1D3-0F43-768B-6B6E-7EF626E07B95}"/>
              </a:ext>
            </a:extLst>
          </p:cNvPr>
          <p:cNvSpPr/>
          <p:nvPr/>
        </p:nvSpPr>
        <p:spPr>
          <a:xfrm>
            <a:off x="125204" y="6403168"/>
            <a:ext cx="1166883" cy="400424"/>
          </a:xfrm>
          <a:prstGeom prst="rect">
            <a:avLst/>
          </a:prstGeom>
          <a:solidFill>
            <a:srgbClr val="191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  <a:latin typeface="BrownStd" panose="00010500010101010101" pitchFamily="50" charset="0"/>
              </a:rPr>
              <a:t>Warba Bank 2023 </a:t>
            </a:r>
          </a:p>
        </p:txBody>
      </p:sp>
    </p:spTree>
    <p:extLst>
      <p:ext uri="{BB962C8B-B14F-4D97-AF65-F5344CB8AC3E}">
        <p14:creationId xmlns:p14="http://schemas.microsoft.com/office/powerpoint/2010/main" val="357821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Zx.tYBRVqGHPpfkLAJ9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Ru2nS.T1KBAV28Apql_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ttrLavGs2ULBQ9KIf49e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Zx.tYBRVqGHPpfkLAJ9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Ru2nS.T1KBAV28Apql_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Zx.tYBRVqGHPpfkLAJ9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theme1.xml><?xml version="1.0" encoding="utf-8"?>
<a:theme xmlns:a="http://schemas.openxmlformats.org/drawingml/2006/main" name="1_KW0014_CF v2">
  <a:themeElements>
    <a:clrScheme name="Custom">
      <a:dk1>
        <a:srgbClr val="000000"/>
      </a:dk1>
      <a:lt1>
        <a:srgbClr val="FFFFFF"/>
      </a:lt1>
      <a:dk2>
        <a:srgbClr val="0F123F"/>
      </a:dk2>
      <a:lt2>
        <a:srgbClr val="A0C272"/>
      </a:lt2>
      <a:accent1>
        <a:srgbClr val="D2CFBE"/>
      </a:accent1>
      <a:accent2>
        <a:srgbClr val="57A0B5"/>
      </a:accent2>
      <a:accent3>
        <a:srgbClr val="407F90"/>
      </a:accent3>
      <a:accent4>
        <a:srgbClr val="0F123F"/>
      </a:accent4>
      <a:accent5>
        <a:srgbClr val="B34B51"/>
      </a:accent5>
      <a:accent6>
        <a:srgbClr val="808080"/>
      </a:accent6>
      <a:hlink>
        <a:srgbClr val="407F90"/>
      </a:hlink>
      <a:folHlink>
        <a:srgbClr val="0F123F"/>
      </a:folHlink>
    </a:clrScheme>
    <a:fontScheme name="Custom 67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noFill/>
        </a:ln>
      </a:spPr>
      <a:bodyPr rtlCol="0" anchor="ctr"/>
      <a:lstStyle>
        <a:defPPr algn="ctr">
          <a:defRPr sz="1600" b="1" dirty="0" err="1" smtClean="0">
            <a:solidFill>
              <a:schemeClr val="accent4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">
        <a:dk1>
          <a:srgbClr val="000000"/>
        </a:dk1>
        <a:lt1>
          <a:srgbClr val="FFFFFF"/>
        </a:lt1>
        <a:dk2>
          <a:srgbClr val="0F123F"/>
        </a:dk2>
        <a:lt2>
          <a:srgbClr val="A0C272"/>
        </a:lt2>
        <a:accent1>
          <a:srgbClr val="D2CFBE"/>
        </a:accent1>
        <a:accent2>
          <a:srgbClr val="57A0B5"/>
        </a:accent2>
        <a:accent3>
          <a:srgbClr val="407F90"/>
        </a:accent3>
        <a:accent4>
          <a:srgbClr val="0F123F"/>
        </a:accent4>
        <a:accent5>
          <a:srgbClr val="B34B51"/>
        </a:accent5>
        <a:accent6>
          <a:srgbClr val="808080"/>
        </a:accent6>
        <a:hlink>
          <a:srgbClr val="407F90"/>
        </a:hlink>
        <a:folHlink>
          <a:srgbClr val="0F123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W0014_CF v2.potx [Read-Only]" id="{361C677D-D0F3-4F90-A694-6C31D0075FB0}" vid="{950FEB7D-8CA2-4152-815C-793CA42D3838}"/>
    </a:ext>
  </a:extLst>
</a:theme>
</file>

<file path=ppt/theme/theme2.xml><?xml version="1.0" encoding="utf-8"?>
<a:theme xmlns:a="http://schemas.openxmlformats.org/drawingml/2006/main" name="2_KW0014_CF v2">
  <a:themeElements>
    <a:clrScheme name="Custom">
      <a:dk1>
        <a:srgbClr val="000000"/>
      </a:dk1>
      <a:lt1>
        <a:srgbClr val="FFFFFF"/>
      </a:lt1>
      <a:dk2>
        <a:srgbClr val="0F123F"/>
      </a:dk2>
      <a:lt2>
        <a:srgbClr val="A0C272"/>
      </a:lt2>
      <a:accent1>
        <a:srgbClr val="D2CFBE"/>
      </a:accent1>
      <a:accent2>
        <a:srgbClr val="57A0B5"/>
      </a:accent2>
      <a:accent3>
        <a:srgbClr val="407F90"/>
      </a:accent3>
      <a:accent4>
        <a:srgbClr val="0F123F"/>
      </a:accent4>
      <a:accent5>
        <a:srgbClr val="B34B51"/>
      </a:accent5>
      <a:accent6>
        <a:srgbClr val="808080"/>
      </a:accent6>
      <a:hlink>
        <a:srgbClr val="407F90"/>
      </a:hlink>
      <a:folHlink>
        <a:srgbClr val="0F123F"/>
      </a:folHlink>
    </a:clrScheme>
    <a:fontScheme name="Custom 67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noFill/>
        </a:ln>
      </a:spPr>
      <a:bodyPr rtlCol="0" anchor="ctr"/>
      <a:lstStyle>
        <a:defPPr algn="ctr">
          <a:defRPr sz="1600" b="1" dirty="0" err="1" smtClean="0">
            <a:solidFill>
              <a:schemeClr val="accent4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">
        <a:dk1>
          <a:srgbClr val="000000"/>
        </a:dk1>
        <a:lt1>
          <a:srgbClr val="FFFFFF"/>
        </a:lt1>
        <a:dk2>
          <a:srgbClr val="0F123F"/>
        </a:dk2>
        <a:lt2>
          <a:srgbClr val="A0C272"/>
        </a:lt2>
        <a:accent1>
          <a:srgbClr val="D2CFBE"/>
        </a:accent1>
        <a:accent2>
          <a:srgbClr val="57A0B5"/>
        </a:accent2>
        <a:accent3>
          <a:srgbClr val="407F90"/>
        </a:accent3>
        <a:accent4>
          <a:srgbClr val="0F123F"/>
        </a:accent4>
        <a:accent5>
          <a:srgbClr val="B34B51"/>
        </a:accent5>
        <a:accent6>
          <a:srgbClr val="808080"/>
        </a:accent6>
        <a:hlink>
          <a:srgbClr val="407F90"/>
        </a:hlink>
        <a:folHlink>
          <a:srgbClr val="0F123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W0014_CF v2.potx [Read-Only]" id="{361C677D-D0F3-4F90-A694-6C31D0075FB0}" vid="{950FEB7D-8CA2-4152-815C-793CA42D3838}"/>
    </a:ext>
  </a:extLst>
</a:theme>
</file>

<file path=ppt/theme/theme3.xml><?xml version="1.0" encoding="utf-8"?>
<a:theme xmlns:a="http://schemas.openxmlformats.org/drawingml/2006/main" name="3_KW0014_CF v2">
  <a:themeElements>
    <a:clrScheme name="Custom">
      <a:dk1>
        <a:srgbClr val="000000"/>
      </a:dk1>
      <a:lt1>
        <a:srgbClr val="FFFFFF"/>
      </a:lt1>
      <a:dk2>
        <a:srgbClr val="0F123F"/>
      </a:dk2>
      <a:lt2>
        <a:srgbClr val="A0C272"/>
      </a:lt2>
      <a:accent1>
        <a:srgbClr val="D2CFBE"/>
      </a:accent1>
      <a:accent2>
        <a:srgbClr val="57A0B5"/>
      </a:accent2>
      <a:accent3>
        <a:srgbClr val="407F90"/>
      </a:accent3>
      <a:accent4>
        <a:srgbClr val="0F123F"/>
      </a:accent4>
      <a:accent5>
        <a:srgbClr val="B34B51"/>
      </a:accent5>
      <a:accent6>
        <a:srgbClr val="808080"/>
      </a:accent6>
      <a:hlink>
        <a:srgbClr val="407F90"/>
      </a:hlink>
      <a:folHlink>
        <a:srgbClr val="0F123F"/>
      </a:folHlink>
    </a:clrScheme>
    <a:fontScheme name="Custom 67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noFill/>
        </a:ln>
      </a:spPr>
      <a:bodyPr rtlCol="0" anchor="ctr"/>
      <a:lstStyle>
        <a:defPPr algn="ctr">
          <a:defRPr sz="1600" b="1" dirty="0" err="1" smtClean="0">
            <a:solidFill>
              <a:schemeClr val="accent4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">
        <a:dk1>
          <a:srgbClr val="000000"/>
        </a:dk1>
        <a:lt1>
          <a:srgbClr val="FFFFFF"/>
        </a:lt1>
        <a:dk2>
          <a:srgbClr val="0F123F"/>
        </a:dk2>
        <a:lt2>
          <a:srgbClr val="A0C272"/>
        </a:lt2>
        <a:accent1>
          <a:srgbClr val="D2CFBE"/>
        </a:accent1>
        <a:accent2>
          <a:srgbClr val="57A0B5"/>
        </a:accent2>
        <a:accent3>
          <a:srgbClr val="407F90"/>
        </a:accent3>
        <a:accent4>
          <a:srgbClr val="0F123F"/>
        </a:accent4>
        <a:accent5>
          <a:srgbClr val="B34B51"/>
        </a:accent5>
        <a:accent6>
          <a:srgbClr val="808080"/>
        </a:accent6>
        <a:hlink>
          <a:srgbClr val="407F90"/>
        </a:hlink>
        <a:folHlink>
          <a:srgbClr val="0F123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W0014_CF v2.potx [Read-Only]" id="{361C677D-D0F3-4F90-A694-6C31D0075FB0}" vid="{950FEB7D-8CA2-4152-815C-793CA42D383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">
    <a:dk1>
      <a:srgbClr val="000000"/>
    </a:dk1>
    <a:lt1>
      <a:srgbClr val="FFFFFF"/>
    </a:lt1>
    <a:dk2>
      <a:srgbClr val="0F123F"/>
    </a:dk2>
    <a:lt2>
      <a:srgbClr val="A0C272"/>
    </a:lt2>
    <a:accent1>
      <a:srgbClr val="D2CFBE"/>
    </a:accent1>
    <a:accent2>
      <a:srgbClr val="57A0B5"/>
    </a:accent2>
    <a:accent3>
      <a:srgbClr val="407F90"/>
    </a:accent3>
    <a:accent4>
      <a:srgbClr val="0F123F"/>
    </a:accent4>
    <a:accent5>
      <a:srgbClr val="B34B51"/>
    </a:accent5>
    <a:accent6>
      <a:srgbClr val="808080"/>
    </a:accent6>
    <a:hlink>
      <a:srgbClr val="407F90"/>
    </a:hlink>
    <a:folHlink>
      <a:srgbClr val="0F123F"/>
    </a:folHlink>
  </a:clrScheme>
  <a:fontScheme name="Custom 67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Custom">
    <a:dk1>
      <a:srgbClr val="000000"/>
    </a:dk1>
    <a:lt1>
      <a:srgbClr val="FFFFFF"/>
    </a:lt1>
    <a:dk2>
      <a:srgbClr val="0F123F"/>
    </a:dk2>
    <a:lt2>
      <a:srgbClr val="A0C272"/>
    </a:lt2>
    <a:accent1>
      <a:srgbClr val="D2CFBE"/>
    </a:accent1>
    <a:accent2>
      <a:srgbClr val="57A0B5"/>
    </a:accent2>
    <a:accent3>
      <a:srgbClr val="407F90"/>
    </a:accent3>
    <a:accent4>
      <a:srgbClr val="0F123F"/>
    </a:accent4>
    <a:accent5>
      <a:srgbClr val="B34B51"/>
    </a:accent5>
    <a:accent6>
      <a:srgbClr val="808080"/>
    </a:accent6>
    <a:hlink>
      <a:srgbClr val="407F90"/>
    </a:hlink>
    <a:folHlink>
      <a:srgbClr val="0F123F"/>
    </a:folHlink>
  </a:clrScheme>
  <a:fontScheme name="Custom 67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Custom">
    <a:dk1>
      <a:srgbClr val="000000"/>
    </a:dk1>
    <a:lt1>
      <a:srgbClr val="FFFFFF"/>
    </a:lt1>
    <a:dk2>
      <a:srgbClr val="0F123F"/>
    </a:dk2>
    <a:lt2>
      <a:srgbClr val="A0C272"/>
    </a:lt2>
    <a:accent1>
      <a:srgbClr val="D2CFBE"/>
    </a:accent1>
    <a:accent2>
      <a:srgbClr val="57A0B5"/>
    </a:accent2>
    <a:accent3>
      <a:srgbClr val="407F90"/>
    </a:accent3>
    <a:accent4>
      <a:srgbClr val="0F123F"/>
    </a:accent4>
    <a:accent5>
      <a:srgbClr val="B34B51"/>
    </a:accent5>
    <a:accent6>
      <a:srgbClr val="808080"/>
    </a:accent6>
    <a:hlink>
      <a:srgbClr val="407F90"/>
    </a:hlink>
    <a:folHlink>
      <a:srgbClr val="0F123F"/>
    </a:folHlink>
  </a:clrScheme>
  <a:fontScheme name="Custom 67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Custom">
    <a:dk1>
      <a:srgbClr val="000000"/>
    </a:dk1>
    <a:lt1>
      <a:srgbClr val="FFFFFF"/>
    </a:lt1>
    <a:dk2>
      <a:srgbClr val="0F123F"/>
    </a:dk2>
    <a:lt2>
      <a:srgbClr val="A0C272"/>
    </a:lt2>
    <a:accent1>
      <a:srgbClr val="D2CFBE"/>
    </a:accent1>
    <a:accent2>
      <a:srgbClr val="57A0B5"/>
    </a:accent2>
    <a:accent3>
      <a:srgbClr val="407F90"/>
    </a:accent3>
    <a:accent4>
      <a:srgbClr val="0F123F"/>
    </a:accent4>
    <a:accent5>
      <a:srgbClr val="B34B51"/>
    </a:accent5>
    <a:accent6>
      <a:srgbClr val="808080"/>
    </a:accent6>
    <a:hlink>
      <a:srgbClr val="407F90"/>
    </a:hlink>
    <a:folHlink>
      <a:srgbClr val="0F123F"/>
    </a:folHlink>
  </a:clrScheme>
  <a:fontScheme name="Custom 67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">
    <a:dk1>
      <a:srgbClr val="000000"/>
    </a:dk1>
    <a:lt1>
      <a:srgbClr val="FFFFFF"/>
    </a:lt1>
    <a:dk2>
      <a:srgbClr val="0F123F"/>
    </a:dk2>
    <a:lt2>
      <a:srgbClr val="A0C272"/>
    </a:lt2>
    <a:accent1>
      <a:srgbClr val="D2CFBE"/>
    </a:accent1>
    <a:accent2>
      <a:srgbClr val="57A0B5"/>
    </a:accent2>
    <a:accent3>
      <a:srgbClr val="407F90"/>
    </a:accent3>
    <a:accent4>
      <a:srgbClr val="0F123F"/>
    </a:accent4>
    <a:accent5>
      <a:srgbClr val="B34B51"/>
    </a:accent5>
    <a:accent6>
      <a:srgbClr val="808080"/>
    </a:accent6>
    <a:hlink>
      <a:srgbClr val="407F90"/>
    </a:hlink>
    <a:folHlink>
      <a:srgbClr val="0F123F"/>
    </a:folHlink>
  </a:clrScheme>
  <a:fontScheme name="Custom 67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">
    <a:dk1>
      <a:srgbClr val="000000"/>
    </a:dk1>
    <a:lt1>
      <a:srgbClr val="FFFFFF"/>
    </a:lt1>
    <a:dk2>
      <a:srgbClr val="0F123F"/>
    </a:dk2>
    <a:lt2>
      <a:srgbClr val="A0C272"/>
    </a:lt2>
    <a:accent1>
      <a:srgbClr val="D2CFBE"/>
    </a:accent1>
    <a:accent2>
      <a:srgbClr val="57A0B5"/>
    </a:accent2>
    <a:accent3>
      <a:srgbClr val="407F90"/>
    </a:accent3>
    <a:accent4>
      <a:srgbClr val="0F123F"/>
    </a:accent4>
    <a:accent5>
      <a:srgbClr val="B34B51"/>
    </a:accent5>
    <a:accent6>
      <a:srgbClr val="808080"/>
    </a:accent6>
    <a:hlink>
      <a:srgbClr val="407F90"/>
    </a:hlink>
    <a:folHlink>
      <a:srgbClr val="0F123F"/>
    </a:folHlink>
  </a:clrScheme>
  <a:fontScheme name="Custom 67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Custom">
    <a:dk1>
      <a:srgbClr val="000000"/>
    </a:dk1>
    <a:lt1>
      <a:srgbClr val="FFFFFF"/>
    </a:lt1>
    <a:dk2>
      <a:srgbClr val="0F123F"/>
    </a:dk2>
    <a:lt2>
      <a:srgbClr val="A0C272"/>
    </a:lt2>
    <a:accent1>
      <a:srgbClr val="D2CFBE"/>
    </a:accent1>
    <a:accent2>
      <a:srgbClr val="57A0B5"/>
    </a:accent2>
    <a:accent3>
      <a:srgbClr val="407F90"/>
    </a:accent3>
    <a:accent4>
      <a:srgbClr val="0F123F"/>
    </a:accent4>
    <a:accent5>
      <a:srgbClr val="B34B51"/>
    </a:accent5>
    <a:accent6>
      <a:srgbClr val="808080"/>
    </a:accent6>
    <a:hlink>
      <a:srgbClr val="407F90"/>
    </a:hlink>
    <a:folHlink>
      <a:srgbClr val="0F123F"/>
    </a:folHlink>
  </a:clrScheme>
  <a:fontScheme name="Custom 67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Custom">
    <a:dk1>
      <a:srgbClr val="000000"/>
    </a:dk1>
    <a:lt1>
      <a:srgbClr val="FFFFFF"/>
    </a:lt1>
    <a:dk2>
      <a:srgbClr val="0F123F"/>
    </a:dk2>
    <a:lt2>
      <a:srgbClr val="A0C272"/>
    </a:lt2>
    <a:accent1>
      <a:srgbClr val="D2CFBE"/>
    </a:accent1>
    <a:accent2>
      <a:srgbClr val="57A0B5"/>
    </a:accent2>
    <a:accent3>
      <a:srgbClr val="407F90"/>
    </a:accent3>
    <a:accent4>
      <a:srgbClr val="0F123F"/>
    </a:accent4>
    <a:accent5>
      <a:srgbClr val="B34B51"/>
    </a:accent5>
    <a:accent6>
      <a:srgbClr val="808080"/>
    </a:accent6>
    <a:hlink>
      <a:srgbClr val="407F90"/>
    </a:hlink>
    <a:folHlink>
      <a:srgbClr val="0F123F"/>
    </a:folHlink>
  </a:clrScheme>
  <a:fontScheme name="Custom 67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4639</TotalTime>
  <Words>620</Words>
  <Application>Microsoft Office PowerPoint</Application>
  <PresentationFormat>Widescreen</PresentationFormat>
  <Paragraphs>186</Paragraphs>
  <Slides>16</Slides>
  <Notes>9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BrownStd</vt:lpstr>
      <vt:lpstr>BrownStd Light</vt:lpstr>
      <vt:lpstr>BrownStd-Bold</vt:lpstr>
      <vt:lpstr>Calibri</vt:lpstr>
      <vt:lpstr>Century Gothic</vt:lpstr>
      <vt:lpstr>1_KW0014_CF v2</vt:lpstr>
      <vt:lpstr>2_KW0014_CF v2</vt:lpstr>
      <vt:lpstr>3_KW0014_CF v2</vt:lpstr>
      <vt:lpstr>think-cell Slide</vt:lpstr>
      <vt:lpstr>Warba AI Chat</vt:lpstr>
      <vt:lpstr>Outline: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Planning Templates</dc:title>
  <dc:creator>Ali Hussain</dc:creator>
  <cp:lastModifiedBy>Monera Alwogayan</cp:lastModifiedBy>
  <cp:revision>220</cp:revision>
  <dcterms:created xsi:type="dcterms:W3CDTF">2019-09-19T14:35:48Z</dcterms:created>
  <dcterms:modified xsi:type="dcterms:W3CDTF">2023-06-01T08:36:04Z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883bc9e-4176-4e21-a91d-2691d1909a6d_Enabled">
    <vt:lpwstr>true</vt:lpwstr>
  </property>
  <property fmtid="{D5CDD505-2E9C-101B-9397-08002B2CF9AE}" pid="3" name="MSIP_Label_1883bc9e-4176-4e21-a91d-2691d1909a6d_SetDate">
    <vt:lpwstr>2023-02-23T11:23:16Z</vt:lpwstr>
  </property>
  <property fmtid="{D5CDD505-2E9C-101B-9397-08002B2CF9AE}" pid="4" name="MSIP_Label_1883bc9e-4176-4e21-a91d-2691d1909a6d_Method">
    <vt:lpwstr>Privileged</vt:lpwstr>
  </property>
  <property fmtid="{D5CDD505-2E9C-101B-9397-08002B2CF9AE}" pid="5" name="MSIP_Label_1883bc9e-4176-4e21-a91d-2691d1909a6d_Name">
    <vt:lpwstr>1883bc9e-4176-4e21-a91d-2691d1909a6d</vt:lpwstr>
  </property>
  <property fmtid="{D5CDD505-2E9C-101B-9397-08002B2CF9AE}" pid="6" name="MSIP_Label_1883bc9e-4176-4e21-a91d-2691d1909a6d_SiteId">
    <vt:lpwstr>b24c718e-a35f-4654-b2fa-501c8126cb37</vt:lpwstr>
  </property>
  <property fmtid="{D5CDD505-2E9C-101B-9397-08002B2CF9AE}" pid="7" name="MSIP_Label_1883bc9e-4176-4e21-a91d-2691d1909a6d_ActionId">
    <vt:lpwstr>93c8d2d5-8c28-4bf9-be0f-cb8acab1c3e2</vt:lpwstr>
  </property>
  <property fmtid="{D5CDD505-2E9C-101B-9397-08002B2CF9AE}" pid="8" name="MSIP_Label_1883bc9e-4176-4e21-a91d-2691d1909a6d_ContentBits">
    <vt:lpwstr>2</vt:lpwstr>
  </property>
</Properties>
</file>