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309" r:id="rId6"/>
    <p:sldId id="303" r:id="rId7"/>
    <p:sldId id="310" r:id="rId8"/>
    <p:sldId id="311" r:id="rId9"/>
    <p:sldId id="312" r:id="rId10"/>
    <p:sldId id="313" r:id="rId11"/>
    <p:sldId id="314" r:id="rId12"/>
    <p:sldId id="302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hmedewis-shegardi-chatbot-app-70rttq.streamlit.app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85FF91-21C4-4897-8FDA-7D6E7EEF1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24384000" cy="13714286"/>
          </a:xfrm>
          <a:prstGeom prst="rect">
            <a:avLst/>
          </a:prstGeom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1178169" y="7628792"/>
            <a:ext cx="14366631" cy="264062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457200">
              <a:lnSpc>
                <a:spcPct val="120000"/>
              </a:lnSpc>
              <a:defRPr sz="8400">
                <a:latin typeface="BrownStd-Bold"/>
                <a:ea typeface="BrownStd-Bold"/>
                <a:cs typeface="BrownStd-Bold"/>
                <a:sym typeface="BrownStd-Bold"/>
              </a:defRPr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Warba</a:t>
            </a:r>
            <a:r>
              <a:rPr lang="en-US" dirty="0"/>
              <a:t> Bank Chatbot Powered by </a:t>
            </a:r>
            <a:r>
              <a:rPr lang="en-US" dirty="0" err="1"/>
              <a:t>ChatGPT</a:t>
            </a:r>
            <a:endParaRPr lang="en-US" dirty="0"/>
          </a:p>
          <a:p>
            <a:pPr algn="l" defTabSz="457200">
              <a:lnSpc>
                <a:spcPct val="150000"/>
              </a:lnSpc>
              <a:defRPr sz="4500">
                <a:latin typeface="BrownStd-Regular"/>
                <a:ea typeface="BrownStd-Regular"/>
                <a:cs typeface="BrownStd-Regular"/>
                <a:sym typeface="BrownStd-Regular"/>
              </a:defRPr>
            </a:pPr>
            <a:br>
              <a:rPr lang="en-GB" dirty="0"/>
            </a:br>
            <a:endParaRPr lang="en-GB" dirty="0"/>
          </a:p>
          <a:p>
            <a:pPr algn="l" defTabSz="457200">
              <a:lnSpc>
                <a:spcPct val="12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 lang="en-GB" dirty="0"/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795" y="1032300"/>
            <a:ext cx="3694042" cy="1965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85FF91-21C4-4897-8FDA-7D6E7EEF1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24384000" cy="13714286"/>
          </a:xfrm>
          <a:prstGeom prst="rect">
            <a:avLst/>
          </a:prstGeom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730069" y="-1115475"/>
            <a:ext cx="15263446" cy="1201548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457200">
              <a:lnSpc>
                <a:spcPct val="150000"/>
              </a:lnSpc>
              <a:defRPr sz="8400"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8000" dirty="0"/>
              <a:t>Agenda:</a:t>
            </a:r>
            <a:br>
              <a:rPr lang="en-US" sz="4800" dirty="0"/>
            </a:br>
            <a:r>
              <a:rPr lang="en-GB" sz="4800" dirty="0"/>
              <a:t>1. Introduction</a:t>
            </a:r>
            <a:br>
              <a:rPr lang="en-GB" sz="4800" dirty="0"/>
            </a:br>
            <a:r>
              <a:rPr lang="en-GB" sz="4800" dirty="0"/>
              <a:t>2. Methodology</a:t>
            </a:r>
            <a:br>
              <a:rPr lang="en-GB" sz="4800" dirty="0"/>
            </a:br>
            <a:r>
              <a:rPr lang="en-GB" sz="4800" dirty="0"/>
              <a:t>3. Dataset Scope </a:t>
            </a:r>
            <a:br>
              <a:rPr lang="en-GB" sz="4800" dirty="0"/>
            </a:br>
            <a:r>
              <a:rPr lang="en-GB" sz="4800" dirty="0"/>
              <a:t>4. Cases Examples</a:t>
            </a:r>
            <a:br>
              <a:rPr lang="en-GB" sz="4800" dirty="0"/>
            </a:br>
            <a:r>
              <a:rPr lang="en-GB" sz="4800" dirty="0"/>
              <a:t>5. Current situation</a:t>
            </a:r>
            <a:br>
              <a:rPr lang="en-GB" sz="4800" dirty="0"/>
            </a:br>
            <a:r>
              <a:rPr lang="en-GB" sz="4800" dirty="0"/>
              <a:t>6. Future Directions</a:t>
            </a:r>
            <a:br>
              <a:rPr lang="en-GB" sz="4800" dirty="0"/>
            </a:br>
            <a:endParaRPr lang="en-GB" sz="2400" dirty="0"/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795" y="1032300"/>
            <a:ext cx="3694042" cy="19656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30273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xfrm>
            <a:off x="2712942" y="230341"/>
            <a:ext cx="19298356" cy="10186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2627">
              <a:lnSpc>
                <a:spcPct val="110000"/>
              </a:lnSpc>
              <a:defRPr sz="594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lvl1pPr>
          </a:lstStyle>
          <a:p>
            <a:pPr algn="ctr"/>
            <a:r>
              <a:rPr lang="en-US" sz="7200" dirty="0"/>
              <a:t>Introduction</a:t>
            </a:r>
            <a:endParaRPr sz="7200" dirty="0"/>
          </a:p>
        </p:txBody>
      </p:sp>
      <p:sp>
        <p:nvSpPr>
          <p:cNvPr id="135" name="Shape 135"/>
          <p:cNvSpPr/>
          <p:nvPr/>
        </p:nvSpPr>
        <p:spPr>
          <a:xfrm>
            <a:off x="177162" y="5787506"/>
            <a:ext cx="24369915" cy="214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/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GB" sz="3400" dirty="0">
                <a:solidFill>
                  <a:schemeClr val="bg1"/>
                </a:solidFill>
                <a:latin typeface="BrownStd-Bold"/>
              </a:rPr>
              <a:t>Developing chatbots nowadays would facilitate work and enhance the customer service experience and generate a better knowledge for staff and customers</a:t>
            </a:r>
            <a:r>
              <a:rPr lang="en-US" sz="3400" dirty="0">
                <a:solidFill>
                  <a:schemeClr val="bg1"/>
                </a:solidFill>
                <a:latin typeface="BrownStd-Bold"/>
              </a:rPr>
              <a:t>.</a:t>
            </a:r>
            <a:endParaRPr lang="en-GB" sz="3400" i="0" dirty="0">
              <a:solidFill>
                <a:schemeClr val="bg1"/>
              </a:solidFill>
              <a:effectLst/>
              <a:latin typeface="BrownStd-Bold"/>
            </a:endParaRP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GB" sz="3400" i="0" dirty="0">
                <a:solidFill>
                  <a:schemeClr val="bg1"/>
                </a:solidFill>
                <a:effectLst/>
                <a:latin typeface="BrownStd-Bold"/>
              </a:rPr>
              <a:t>Chatbots can provide instant response for different queries to provide customer satisfaction.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GB" sz="3400" dirty="0">
                <a:solidFill>
                  <a:schemeClr val="bg1"/>
                </a:solidFill>
                <a:latin typeface="BrownStd-Bold"/>
              </a:rPr>
              <a:t>Chatbots assist humans through interactive conversation. In our demo, we've focused on the development of a Q&amp;A Bot .</a:t>
            </a:r>
            <a:endParaRPr lang="en-GB" sz="3400" i="0" dirty="0">
              <a:solidFill>
                <a:schemeClr val="bg1"/>
              </a:solidFill>
              <a:effectLst/>
              <a:latin typeface="BrownStd-Bold"/>
            </a:endParaRP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GB" sz="3400" dirty="0">
                <a:solidFill>
                  <a:schemeClr val="bg1"/>
                </a:solidFill>
                <a:latin typeface="BrownStd-Bold"/>
              </a:rPr>
              <a:t>Chatbots can be programmed to understand multiple languages and respond in the customer desired language. </a:t>
            </a:r>
          </a:p>
        </p:txBody>
      </p:sp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915AB3F1-CCE7-4D1B-A4D0-4FF65596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" y="12047453"/>
            <a:ext cx="24369916" cy="16731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27">
            <a:extLst>
              <a:ext uri="{FF2B5EF4-FFF2-40B4-BE49-F238E27FC236}">
                <a16:creationId xmlns:a16="http://schemas.microsoft.com/office/drawing/2014/main" id="{35EFA1A9-5C1E-47C0-9E6A-DF4D1D9219F1}"/>
              </a:ext>
            </a:extLst>
          </p:cNvPr>
          <p:cNvSpPr/>
          <p:nvPr/>
        </p:nvSpPr>
        <p:spPr>
          <a:xfrm>
            <a:off x="16548430" y="12638394"/>
            <a:ext cx="4351537" cy="120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57200">
              <a:lnSpc>
                <a:spcPct val="10000"/>
              </a:lnSpc>
              <a:defRPr sz="1600">
                <a:latin typeface="BrownStd-Light"/>
                <a:ea typeface="BrownStd-Light"/>
                <a:cs typeface="BrownStd-Light"/>
                <a:sym typeface="BrownStd-Light"/>
              </a:defRPr>
            </a:pPr>
            <a:r>
              <a:t>24th January 2018  |  Page Number #</a:t>
            </a:r>
          </a:p>
          <a:p>
            <a:pPr algn="r" defTabSz="457200">
              <a:lnSpc>
                <a:spcPct val="1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/>
          </a:p>
        </p:txBody>
      </p:sp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7CC96804-0479-47CB-8774-F6F960579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5825" y="12168341"/>
            <a:ext cx="2475683" cy="131731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9">
            <a:extLst>
              <a:ext uri="{FF2B5EF4-FFF2-40B4-BE49-F238E27FC236}">
                <a16:creationId xmlns:a16="http://schemas.microsoft.com/office/drawing/2014/main" id="{05E68D85-DB54-4D9B-A529-8D071A134161}"/>
              </a:ext>
            </a:extLst>
          </p:cNvPr>
          <p:cNvSpPr/>
          <p:nvPr/>
        </p:nvSpPr>
        <p:spPr>
          <a:xfrm>
            <a:off x="815114" y="12729873"/>
            <a:ext cx="5251898" cy="1018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lnSpc>
                <a:spcPct val="120000"/>
              </a:lnSpc>
              <a:tabLst>
                <a:tab pos="3568700" algn="ctr"/>
              </a:tabLst>
              <a:defRPr sz="1600">
                <a:latin typeface="BrownStd-Light"/>
                <a:ea typeface="BrownStd-Light"/>
                <a:cs typeface="BrownStd-Light"/>
                <a:sym typeface="BrownStd-Light"/>
              </a:defRPr>
            </a:pPr>
            <a:r>
              <a:rPr dirty="0"/>
              <a:t>© </a:t>
            </a:r>
            <a:r>
              <a:rPr dirty="0" err="1"/>
              <a:t>Warba</a:t>
            </a:r>
            <a:r>
              <a:rPr dirty="0"/>
              <a:t> Bank 2018  </a:t>
            </a:r>
            <a:r>
              <a:rPr baseline="9375" dirty="0"/>
              <a:t>| </a:t>
            </a:r>
            <a:r>
              <a:rPr dirty="0"/>
              <a:t> Title of presentation	</a:t>
            </a:r>
          </a:p>
          <a:p>
            <a:pPr algn="r" defTabSz="457200">
              <a:lnSpc>
                <a:spcPct val="1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46412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xfrm>
            <a:off x="2712942" y="362109"/>
            <a:ext cx="19298356" cy="10186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2627">
              <a:lnSpc>
                <a:spcPct val="110000"/>
              </a:lnSpc>
              <a:defRPr sz="594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lvl1pPr>
          </a:lstStyle>
          <a:p>
            <a:pPr algn="ctr"/>
            <a:r>
              <a:rPr lang="en-US" sz="7200" dirty="0"/>
              <a:t>Methodology</a:t>
            </a:r>
            <a:endParaRPr sz="7200" dirty="0"/>
          </a:p>
        </p:txBody>
      </p:sp>
      <p:sp>
        <p:nvSpPr>
          <p:cNvPr id="135" name="Shape 135"/>
          <p:cNvSpPr/>
          <p:nvPr/>
        </p:nvSpPr>
        <p:spPr>
          <a:xfrm>
            <a:off x="459496" y="5180289"/>
            <a:ext cx="24369915" cy="214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/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Collecting the dataset from different departments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Data preprocessing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Data training with compatible algorithms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Database generation to collect each user query 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Deployment internally with simple UX/UI</a:t>
            </a:r>
            <a:endParaRPr lang="en-GB" sz="3600" dirty="0">
              <a:solidFill>
                <a:schemeClr val="bg1"/>
              </a:solidFill>
              <a:latin typeface="BrownStd-Bold"/>
            </a:endParaRPr>
          </a:p>
        </p:txBody>
      </p:sp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915AB3F1-CCE7-4D1B-A4D0-4FF65596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" y="12047453"/>
            <a:ext cx="24369916" cy="16731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27">
            <a:extLst>
              <a:ext uri="{FF2B5EF4-FFF2-40B4-BE49-F238E27FC236}">
                <a16:creationId xmlns:a16="http://schemas.microsoft.com/office/drawing/2014/main" id="{35EFA1A9-5C1E-47C0-9E6A-DF4D1D9219F1}"/>
              </a:ext>
            </a:extLst>
          </p:cNvPr>
          <p:cNvSpPr/>
          <p:nvPr/>
        </p:nvSpPr>
        <p:spPr>
          <a:xfrm>
            <a:off x="16548430" y="12638394"/>
            <a:ext cx="4351537" cy="120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57200">
              <a:lnSpc>
                <a:spcPct val="10000"/>
              </a:lnSpc>
              <a:defRPr sz="1600">
                <a:latin typeface="BrownStd-Light"/>
                <a:ea typeface="BrownStd-Light"/>
                <a:cs typeface="BrownStd-Light"/>
                <a:sym typeface="BrownStd-Light"/>
              </a:defRPr>
            </a:pPr>
            <a:r>
              <a:t>24th January 2018  |  Page Number #</a:t>
            </a:r>
          </a:p>
          <a:p>
            <a:pPr algn="r" defTabSz="457200">
              <a:lnSpc>
                <a:spcPct val="1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/>
          </a:p>
        </p:txBody>
      </p:sp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7CC96804-0479-47CB-8774-F6F960579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5825" y="12168341"/>
            <a:ext cx="2475683" cy="131731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9">
            <a:extLst>
              <a:ext uri="{FF2B5EF4-FFF2-40B4-BE49-F238E27FC236}">
                <a16:creationId xmlns:a16="http://schemas.microsoft.com/office/drawing/2014/main" id="{05E68D85-DB54-4D9B-A529-8D071A134161}"/>
              </a:ext>
            </a:extLst>
          </p:cNvPr>
          <p:cNvSpPr/>
          <p:nvPr/>
        </p:nvSpPr>
        <p:spPr>
          <a:xfrm>
            <a:off x="815114" y="12729873"/>
            <a:ext cx="5251898" cy="1018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lnSpc>
                <a:spcPct val="120000"/>
              </a:lnSpc>
              <a:tabLst>
                <a:tab pos="3568700" algn="ctr"/>
              </a:tabLst>
              <a:defRPr sz="1600">
                <a:latin typeface="BrownStd-Light"/>
                <a:ea typeface="BrownStd-Light"/>
                <a:cs typeface="BrownStd-Light"/>
                <a:sym typeface="BrownStd-Light"/>
              </a:defRPr>
            </a:pPr>
            <a:r>
              <a:rPr dirty="0"/>
              <a:t>© </a:t>
            </a:r>
            <a:r>
              <a:rPr dirty="0" err="1"/>
              <a:t>Warba</a:t>
            </a:r>
            <a:r>
              <a:rPr dirty="0"/>
              <a:t> Bank 2018  </a:t>
            </a:r>
            <a:r>
              <a:rPr baseline="9375" dirty="0"/>
              <a:t>| </a:t>
            </a:r>
            <a:r>
              <a:rPr dirty="0"/>
              <a:t> Title of presentation	</a:t>
            </a:r>
          </a:p>
          <a:p>
            <a:pPr algn="r" defTabSz="457200">
              <a:lnSpc>
                <a:spcPct val="1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902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xfrm>
            <a:off x="2712942" y="362109"/>
            <a:ext cx="19298356" cy="10186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2627">
              <a:lnSpc>
                <a:spcPct val="110000"/>
              </a:lnSpc>
              <a:defRPr sz="594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lvl1pPr>
          </a:lstStyle>
          <a:p>
            <a:pPr algn="ctr"/>
            <a:r>
              <a:rPr lang="en-US" sz="7200" dirty="0"/>
              <a:t>Dataset Scope</a:t>
            </a:r>
            <a:endParaRPr sz="7200" dirty="0"/>
          </a:p>
        </p:txBody>
      </p:sp>
      <p:sp>
        <p:nvSpPr>
          <p:cNvPr id="135" name="Shape 135"/>
          <p:cNvSpPr/>
          <p:nvPr/>
        </p:nvSpPr>
        <p:spPr>
          <a:xfrm>
            <a:off x="347283" y="9966909"/>
            <a:ext cx="24369915" cy="214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/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Managing Directors (100%) with lines( progress bar).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Products and segments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WARBA Bank Services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Cashback program and calculations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 err="1">
                <a:solidFill>
                  <a:schemeClr val="bg1"/>
                </a:solidFill>
                <a:latin typeface="BrownStd-Bold"/>
              </a:rPr>
              <a:t>Warba</a:t>
            </a:r>
            <a:r>
              <a:rPr lang="en-US" sz="3600" dirty="0">
                <a:solidFill>
                  <a:schemeClr val="bg1"/>
                </a:solidFill>
                <a:latin typeface="BrownStd-Bold"/>
              </a:rPr>
              <a:t> Bank Accounts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Cards 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Draws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 err="1">
                <a:solidFill>
                  <a:schemeClr val="bg1"/>
                </a:solidFill>
                <a:latin typeface="BrownStd-Bold"/>
              </a:rPr>
              <a:t>SiDi</a:t>
            </a:r>
            <a:r>
              <a:rPr lang="en-US" sz="3600" dirty="0">
                <a:solidFill>
                  <a:schemeClr val="bg1"/>
                </a:solidFill>
                <a:latin typeface="BrownStd-Bold"/>
              </a:rPr>
              <a:t> customers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endParaRPr lang="en-US" sz="3600" dirty="0">
              <a:solidFill>
                <a:schemeClr val="bg1"/>
              </a:solidFill>
              <a:latin typeface="BrownStd-Bold"/>
            </a:endParaRPr>
          </a:p>
        </p:txBody>
      </p:sp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915AB3F1-CCE7-4D1B-A4D0-4FF65596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" y="12047453"/>
            <a:ext cx="24369916" cy="16731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27">
            <a:extLst>
              <a:ext uri="{FF2B5EF4-FFF2-40B4-BE49-F238E27FC236}">
                <a16:creationId xmlns:a16="http://schemas.microsoft.com/office/drawing/2014/main" id="{35EFA1A9-5C1E-47C0-9E6A-DF4D1D9219F1}"/>
              </a:ext>
            </a:extLst>
          </p:cNvPr>
          <p:cNvSpPr/>
          <p:nvPr/>
        </p:nvSpPr>
        <p:spPr>
          <a:xfrm>
            <a:off x="16548430" y="12638394"/>
            <a:ext cx="4351537" cy="120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57200">
              <a:lnSpc>
                <a:spcPct val="10000"/>
              </a:lnSpc>
              <a:defRPr sz="1600">
                <a:latin typeface="BrownStd-Light"/>
                <a:ea typeface="BrownStd-Light"/>
                <a:cs typeface="BrownStd-Light"/>
                <a:sym typeface="BrownStd-Light"/>
              </a:defRPr>
            </a:pPr>
            <a:r>
              <a:t>24th January 2018  |  Page Number #</a:t>
            </a:r>
          </a:p>
          <a:p>
            <a:pPr algn="r" defTabSz="457200">
              <a:lnSpc>
                <a:spcPct val="1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/>
          </a:p>
        </p:txBody>
      </p:sp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7CC96804-0479-47CB-8774-F6F960579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5825" y="12168341"/>
            <a:ext cx="2475683" cy="131731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9">
            <a:extLst>
              <a:ext uri="{FF2B5EF4-FFF2-40B4-BE49-F238E27FC236}">
                <a16:creationId xmlns:a16="http://schemas.microsoft.com/office/drawing/2014/main" id="{05E68D85-DB54-4D9B-A529-8D071A134161}"/>
              </a:ext>
            </a:extLst>
          </p:cNvPr>
          <p:cNvSpPr/>
          <p:nvPr/>
        </p:nvSpPr>
        <p:spPr>
          <a:xfrm>
            <a:off x="815114" y="12729873"/>
            <a:ext cx="5251898" cy="1018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lnSpc>
                <a:spcPct val="120000"/>
              </a:lnSpc>
              <a:tabLst>
                <a:tab pos="3568700" algn="ctr"/>
              </a:tabLst>
              <a:defRPr sz="1600">
                <a:latin typeface="BrownStd-Light"/>
                <a:ea typeface="BrownStd-Light"/>
                <a:cs typeface="BrownStd-Light"/>
                <a:sym typeface="BrownStd-Light"/>
              </a:defRPr>
            </a:pPr>
            <a:r>
              <a:rPr dirty="0"/>
              <a:t>© </a:t>
            </a:r>
            <a:r>
              <a:rPr dirty="0" err="1"/>
              <a:t>Warba</a:t>
            </a:r>
            <a:r>
              <a:rPr dirty="0"/>
              <a:t> Bank 2018  </a:t>
            </a:r>
            <a:r>
              <a:rPr baseline="9375" dirty="0"/>
              <a:t>| </a:t>
            </a:r>
            <a:r>
              <a:rPr dirty="0"/>
              <a:t> Title of presentation	</a:t>
            </a:r>
          </a:p>
          <a:p>
            <a:pPr algn="r" defTabSz="457200">
              <a:lnSpc>
                <a:spcPct val="1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9890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xfrm>
            <a:off x="2712942" y="362109"/>
            <a:ext cx="19298356" cy="10186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2627">
              <a:lnSpc>
                <a:spcPct val="110000"/>
              </a:lnSpc>
              <a:defRPr sz="594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lvl1pPr>
          </a:lstStyle>
          <a:p>
            <a:pPr algn="ctr"/>
            <a:r>
              <a:rPr lang="en-US" sz="7200" dirty="0"/>
              <a:t>Examples</a:t>
            </a:r>
            <a:endParaRPr sz="7200" dirty="0"/>
          </a:p>
        </p:txBody>
      </p:sp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915AB3F1-CCE7-4D1B-A4D0-4FF655964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" y="12047453"/>
            <a:ext cx="24369916" cy="16731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27">
            <a:extLst>
              <a:ext uri="{FF2B5EF4-FFF2-40B4-BE49-F238E27FC236}">
                <a16:creationId xmlns:a16="http://schemas.microsoft.com/office/drawing/2014/main" id="{35EFA1A9-5C1E-47C0-9E6A-DF4D1D9219F1}"/>
              </a:ext>
            </a:extLst>
          </p:cNvPr>
          <p:cNvSpPr/>
          <p:nvPr/>
        </p:nvSpPr>
        <p:spPr>
          <a:xfrm>
            <a:off x="16548430" y="12638394"/>
            <a:ext cx="4351537" cy="120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57200">
              <a:lnSpc>
                <a:spcPct val="10000"/>
              </a:lnSpc>
              <a:defRPr sz="1600">
                <a:latin typeface="BrownStd-Light"/>
                <a:ea typeface="BrownStd-Light"/>
                <a:cs typeface="BrownStd-Light"/>
                <a:sym typeface="BrownStd-Light"/>
              </a:defRPr>
            </a:pPr>
            <a:r>
              <a:t>24th January 2018  |  Page Number #</a:t>
            </a:r>
          </a:p>
          <a:p>
            <a:pPr algn="r" defTabSz="457200">
              <a:lnSpc>
                <a:spcPct val="1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/>
          </a:p>
        </p:txBody>
      </p:sp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7CC96804-0479-47CB-8774-F6F960579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5825" y="12168341"/>
            <a:ext cx="2475683" cy="131731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9">
            <a:extLst>
              <a:ext uri="{FF2B5EF4-FFF2-40B4-BE49-F238E27FC236}">
                <a16:creationId xmlns:a16="http://schemas.microsoft.com/office/drawing/2014/main" id="{05E68D85-DB54-4D9B-A529-8D071A134161}"/>
              </a:ext>
            </a:extLst>
          </p:cNvPr>
          <p:cNvSpPr/>
          <p:nvPr/>
        </p:nvSpPr>
        <p:spPr>
          <a:xfrm>
            <a:off x="815114" y="12729873"/>
            <a:ext cx="5251898" cy="1018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lnSpc>
                <a:spcPct val="120000"/>
              </a:lnSpc>
              <a:tabLst>
                <a:tab pos="3568700" algn="ctr"/>
              </a:tabLst>
              <a:defRPr sz="1600">
                <a:latin typeface="BrownStd-Light"/>
                <a:ea typeface="BrownStd-Light"/>
                <a:cs typeface="BrownStd-Light"/>
                <a:sym typeface="BrownStd-Light"/>
              </a:defRPr>
            </a:pPr>
            <a:r>
              <a:rPr dirty="0"/>
              <a:t>© </a:t>
            </a:r>
            <a:r>
              <a:rPr dirty="0" err="1"/>
              <a:t>Warba</a:t>
            </a:r>
            <a:r>
              <a:rPr dirty="0"/>
              <a:t> Bank 2018  </a:t>
            </a:r>
            <a:r>
              <a:rPr baseline="9375" dirty="0"/>
              <a:t>| </a:t>
            </a:r>
            <a:r>
              <a:rPr dirty="0"/>
              <a:t> Title of presentation	</a:t>
            </a:r>
          </a:p>
          <a:p>
            <a:pPr algn="r" defTabSz="457200">
              <a:lnSpc>
                <a:spcPct val="1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F5B64-B564-0F7F-6897-652731C7E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915" y="2876329"/>
            <a:ext cx="19719281" cy="6629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2A565-13BD-5BA8-EE72-CFCB8E2C3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4742" y="2756914"/>
            <a:ext cx="19719281" cy="7531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1DD2D-21A0-2AD9-1DBC-F7466BE46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942" y="2876329"/>
            <a:ext cx="20658284" cy="7160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3E261-2EEA-0C15-EC88-9BEBBF58A6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1142" y="1889997"/>
            <a:ext cx="20658284" cy="9133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EF37F0-DBD4-8A54-B75F-3BD301FAB3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1419" y="1670427"/>
            <a:ext cx="19283657" cy="100815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C2E168-16EA-2B57-175B-E061B96363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6978" y="1928697"/>
            <a:ext cx="23229980" cy="96482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3CCF35-0732-C9E0-F3C2-930D98D976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689" y="2078264"/>
            <a:ext cx="23414861" cy="94544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F34AAE-876A-73B4-E355-DF5EA166DC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337" y="2139068"/>
            <a:ext cx="23110436" cy="9103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955D87-F9A9-17C8-C1FA-18A8447B66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8418" y="1739514"/>
            <a:ext cx="22753090" cy="98982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572536-7F2E-FCAA-2767-2EBBB0DCCD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2774" y="1739514"/>
            <a:ext cx="22754731" cy="95035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3E4E53-B532-8F8E-CE8F-F54018F41F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1788" y="1380777"/>
            <a:ext cx="21859438" cy="104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96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xfrm>
            <a:off x="2712942" y="362109"/>
            <a:ext cx="19298356" cy="10186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2627">
              <a:lnSpc>
                <a:spcPct val="110000"/>
              </a:lnSpc>
              <a:defRPr sz="594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lvl1pPr>
          </a:lstStyle>
          <a:p>
            <a:pPr algn="ctr"/>
            <a:r>
              <a:rPr lang="en-US" sz="7200" dirty="0"/>
              <a:t>Current Situation</a:t>
            </a:r>
            <a:endParaRPr sz="7200" dirty="0"/>
          </a:p>
        </p:txBody>
      </p:sp>
      <p:sp>
        <p:nvSpPr>
          <p:cNvPr id="135" name="Shape 135"/>
          <p:cNvSpPr/>
          <p:nvPr/>
        </p:nvSpPr>
        <p:spPr>
          <a:xfrm>
            <a:off x="177162" y="5267318"/>
            <a:ext cx="24369915" cy="214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Autofit/>
          </a:bodyPr>
          <a:lstStyle/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The chatbot currently works as a Q &amp; A (Questions and Answers).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English text to text language model.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Deployed internally using local environments and tested by different STAFF members.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Demo: </a:t>
            </a:r>
            <a:r>
              <a:rPr lang="en-US" sz="3600" dirty="0">
                <a:solidFill>
                  <a:schemeClr val="bg1"/>
                </a:solidFill>
                <a:latin typeface="BrownStd-Bold"/>
                <a:hlinkClick r:id="rId2"/>
              </a:rPr>
              <a:t>https://ahmedewis-shegardi-chatbot-app-70rttq.streamlit.app/</a:t>
            </a:r>
            <a:endParaRPr lang="en-US" sz="3600" dirty="0">
              <a:solidFill>
                <a:schemeClr val="bg1"/>
              </a:solidFill>
              <a:latin typeface="BrownStd-Bold"/>
            </a:endParaRP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endParaRPr lang="en-US" sz="3600" dirty="0">
              <a:solidFill>
                <a:schemeClr val="bg1"/>
              </a:solidFill>
              <a:latin typeface="BrownStd-Bold"/>
            </a:endParaRPr>
          </a:p>
        </p:txBody>
      </p:sp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915AB3F1-CCE7-4D1B-A4D0-4FF655964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" y="12047453"/>
            <a:ext cx="24369916" cy="16731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27">
            <a:extLst>
              <a:ext uri="{FF2B5EF4-FFF2-40B4-BE49-F238E27FC236}">
                <a16:creationId xmlns:a16="http://schemas.microsoft.com/office/drawing/2014/main" id="{35EFA1A9-5C1E-47C0-9E6A-DF4D1D9219F1}"/>
              </a:ext>
            </a:extLst>
          </p:cNvPr>
          <p:cNvSpPr/>
          <p:nvPr/>
        </p:nvSpPr>
        <p:spPr>
          <a:xfrm>
            <a:off x="16548430" y="12638394"/>
            <a:ext cx="4351537" cy="120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57200">
              <a:lnSpc>
                <a:spcPct val="10000"/>
              </a:lnSpc>
              <a:defRPr sz="1600">
                <a:latin typeface="BrownStd-Light"/>
                <a:ea typeface="BrownStd-Light"/>
                <a:cs typeface="BrownStd-Light"/>
                <a:sym typeface="BrownStd-Light"/>
              </a:defRPr>
            </a:pPr>
            <a:r>
              <a:t>24th January 2018  |  Page Number #</a:t>
            </a:r>
          </a:p>
          <a:p>
            <a:pPr algn="r" defTabSz="457200">
              <a:lnSpc>
                <a:spcPct val="1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/>
          </a:p>
        </p:txBody>
      </p:sp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7CC96804-0479-47CB-8774-F6F960579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5825" y="12168341"/>
            <a:ext cx="2475683" cy="131731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9">
            <a:extLst>
              <a:ext uri="{FF2B5EF4-FFF2-40B4-BE49-F238E27FC236}">
                <a16:creationId xmlns:a16="http://schemas.microsoft.com/office/drawing/2014/main" id="{05E68D85-DB54-4D9B-A529-8D071A134161}"/>
              </a:ext>
            </a:extLst>
          </p:cNvPr>
          <p:cNvSpPr/>
          <p:nvPr/>
        </p:nvSpPr>
        <p:spPr>
          <a:xfrm>
            <a:off x="815114" y="12729873"/>
            <a:ext cx="5251898" cy="1018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lnSpc>
                <a:spcPct val="120000"/>
              </a:lnSpc>
              <a:tabLst>
                <a:tab pos="3568700" algn="ctr"/>
              </a:tabLst>
              <a:defRPr sz="1600">
                <a:latin typeface="BrownStd-Light"/>
                <a:ea typeface="BrownStd-Light"/>
                <a:cs typeface="BrownStd-Light"/>
                <a:sym typeface="BrownStd-Light"/>
              </a:defRPr>
            </a:pPr>
            <a:r>
              <a:rPr dirty="0"/>
              <a:t>© </a:t>
            </a:r>
            <a:r>
              <a:rPr dirty="0" err="1"/>
              <a:t>Warba</a:t>
            </a:r>
            <a:r>
              <a:rPr dirty="0"/>
              <a:t> Bank 2018  </a:t>
            </a:r>
            <a:r>
              <a:rPr baseline="9375" dirty="0"/>
              <a:t>| </a:t>
            </a:r>
            <a:r>
              <a:rPr dirty="0"/>
              <a:t> Title of presentation	</a:t>
            </a:r>
          </a:p>
          <a:p>
            <a:pPr algn="r" defTabSz="457200">
              <a:lnSpc>
                <a:spcPct val="1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56595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xfrm>
            <a:off x="2712942" y="362109"/>
            <a:ext cx="19298356" cy="10186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2627">
              <a:lnSpc>
                <a:spcPct val="110000"/>
              </a:lnSpc>
              <a:defRPr sz="594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lvl1pPr>
          </a:lstStyle>
          <a:p>
            <a:pPr algn="ctr"/>
            <a:r>
              <a:rPr lang="en-US" sz="7200" dirty="0"/>
              <a:t>Upcoming plans</a:t>
            </a:r>
            <a:endParaRPr sz="7200" dirty="0"/>
          </a:p>
        </p:txBody>
      </p:sp>
      <p:sp>
        <p:nvSpPr>
          <p:cNvPr id="135" name="Shape 135"/>
          <p:cNvSpPr/>
          <p:nvPr/>
        </p:nvSpPr>
        <p:spPr>
          <a:xfrm>
            <a:off x="177162" y="4905811"/>
            <a:ext cx="24369915" cy="214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/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Enhance the developed chatbot by adding conversational memory to  the language model to maintain the context of conversation.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This will change the phase from Q &amp; A to a conversation between the user and the chatbot.</a:t>
            </a:r>
          </a:p>
          <a:p>
            <a:pPr marL="457200" indent="-457200" algn="l" defTabSz="457200">
              <a:lnSpc>
                <a:spcPct val="200000"/>
              </a:lnSpc>
              <a:buFont typeface="Wingdings" panose="05000000000000000000" pitchFamily="2" charset="2"/>
              <a:buChar char="§"/>
              <a:defRPr sz="4050">
                <a:solidFill>
                  <a:schemeClr val="accent1">
                    <a:hueOff val="300932"/>
                    <a:lumOff val="-21745"/>
                  </a:schemeClr>
                </a:solidFill>
                <a:latin typeface="BrownStd-Bold"/>
                <a:ea typeface="BrownStd-Bold"/>
                <a:cs typeface="BrownStd-Bold"/>
                <a:sym typeface="BrownStd-Bold"/>
              </a:defRPr>
            </a:pPr>
            <a:r>
              <a:rPr lang="en-US" sz="3600" dirty="0">
                <a:solidFill>
                  <a:schemeClr val="bg1"/>
                </a:solidFill>
                <a:latin typeface="BrownStd-Bold"/>
              </a:rPr>
              <a:t>Adding different languages, so that the chatbot will answer with the language entered by the user. (Arabic, Hindi, Filipino, Chinese, </a:t>
            </a:r>
            <a:r>
              <a:rPr lang="en-US" sz="3600" dirty="0" err="1">
                <a:solidFill>
                  <a:schemeClr val="bg1"/>
                </a:solidFill>
                <a:latin typeface="BrownStd-Bold"/>
              </a:rPr>
              <a:t>etc</a:t>
            </a:r>
            <a:r>
              <a:rPr lang="en-US" sz="3600" dirty="0">
                <a:solidFill>
                  <a:schemeClr val="bg1"/>
                </a:solidFill>
                <a:latin typeface="BrownStd-Bold"/>
              </a:rPr>
              <a:t>).  </a:t>
            </a:r>
          </a:p>
        </p:txBody>
      </p:sp>
      <p:pic>
        <p:nvPicPr>
          <p:cNvPr id="10" name="pasted-image.pdf">
            <a:extLst>
              <a:ext uri="{FF2B5EF4-FFF2-40B4-BE49-F238E27FC236}">
                <a16:creationId xmlns:a16="http://schemas.microsoft.com/office/drawing/2014/main" id="{915AB3F1-CCE7-4D1B-A4D0-4FF65596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" y="12047453"/>
            <a:ext cx="24369916" cy="16731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27">
            <a:extLst>
              <a:ext uri="{FF2B5EF4-FFF2-40B4-BE49-F238E27FC236}">
                <a16:creationId xmlns:a16="http://schemas.microsoft.com/office/drawing/2014/main" id="{35EFA1A9-5C1E-47C0-9E6A-DF4D1D9219F1}"/>
              </a:ext>
            </a:extLst>
          </p:cNvPr>
          <p:cNvSpPr/>
          <p:nvPr/>
        </p:nvSpPr>
        <p:spPr>
          <a:xfrm>
            <a:off x="16548430" y="12638394"/>
            <a:ext cx="4351537" cy="120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57200">
              <a:lnSpc>
                <a:spcPct val="10000"/>
              </a:lnSpc>
              <a:defRPr sz="1600">
                <a:latin typeface="BrownStd-Light"/>
                <a:ea typeface="BrownStd-Light"/>
                <a:cs typeface="BrownStd-Light"/>
                <a:sym typeface="BrownStd-Light"/>
              </a:defRPr>
            </a:pPr>
            <a:r>
              <a:t>24th January 2018  |  Page Number #</a:t>
            </a:r>
          </a:p>
          <a:p>
            <a:pPr algn="r" defTabSz="457200">
              <a:lnSpc>
                <a:spcPct val="1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/>
          </a:p>
        </p:txBody>
      </p:sp>
      <p:pic>
        <p:nvPicPr>
          <p:cNvPr id="12" name="pasted-image.pdf">
            <a:extLst>
              <a:ext uri="{FF2B5EF4-FFF2-40B4-BE49-F238E27FC236}">
                <a16:creationId xmlns:a16="http://schemas.microsoft.com/office/drawing/2014/main" id="{7CC96804-0479-47CB-8774-F6F960579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5825" y="12168341"/>
            <a:ext cx="2475683" cy="131731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29">
            <a:extLst>
              <a:ext uri="{FF2B5EF4-FFF2-40B4-BE49-F238E27FC236}">
                <a16:creationId xmlns:a16="http://schemas.microsoft.com/office/drawing/2014/main" id="{05E68D85-DB54-4D9B-A529-8D071A134161}"/>
              </a:ext>
            </a:extLst>
          </p:cNvPr>
          <p:cNvSpPr/>
          <p:nvPr/>
        </p:nvSpPr>
        <p:spPr>
          <a:xfrm>
            <a:off x="815114" y="12729873"/>
            <a:ext cx="5251898" cy="1018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lnSpc>
                <a:spcPct val="120000"/>
              </a:lnSpc>
              <a:tabLst>
                <a:tab pos="3568700" algn="ctr"/>
              </a:tabLst>
              <a:defRPr sz="1600">
                <a:latin typeface="BrownStd-Light"/>
                <a:ea typeface="BrownStd-Light"/>
                <a:cs typeface="BrownStd-Light"/>
                <a:sym typeface="BrownStd-Light"/>
              </a:defRPr>
            </a:pPr>
            <a:r>
              <a:rPr dirty="0"/>
              <a:t>© </a:t>
            </a:r>
            <a:r>
              <a:rPr dirty="0" err="1"/>
              <a:t>Warba</a:t>
            </a:r>
            <a:r>
              <a:rPr dirty="0"/>
              <a:t> Bank 2018  </a:t>
            </a:r>
            <a:r>
              <a:rPr baseline="9375" dirty="0"/>
              <a:t>| </a:t>
            </a:r>
            <a:r>
              <a:rPr dirty="0"/>
              <a:t> Title of presentation	</a:t>
            </a:r>
          </a:p>
          <a:p>
            <a:pPr algn="r" defTabSz="457200">
              <a:lnSpc>
                <a:spcPct val="10000"/>
              </a:lnSpc>
              <a:defRPr sz="3200">
                <a:solidFill>
                  <a:srgbClr val="000000"/>
                </a:solidFill>
                <a:latin typeface="BrownStd-Light"/>
                <a:ea typeface="BrownStd-Light"/>
                <a:cs typeface="BrownStd-Light"/>
                <a:sym typeface="BrownStd-Light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6738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85FF91-21C4-4897-8FDA-7D6E7EEF1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24384000" cy="13714286"/>
          </a:xfrm>
          <a:prstGeom prst="rect">
            <a:avLst/>
          </a:prstGeom>
        </p:spPr>
      </p:pic>
      <p:pic>
        <p:nvPicPr>
          <p:cNvPr id="121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2795" y="1032300"/>
            <a:ext cx="3694042" cy="19656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728135-5961-2B44-4889-B87DC64560DA}"/>
              </a:ext>
            </a:extLst>
          </p:cNvPr>
          <p:cNvSpPr txBox="1"/>
          <p:nvPr/>
        </p:nvSpPr>
        <p:spPr>
          <a:xfrm>
            <a:off x="4166963" y="5176594"/>
            <a:ext cx="15515832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0" b="1" dirty="0">
                <a:latin typeface="BrownStd-Bold"/>
              </a:rPr>
              <a:t>Thank you!</a:t>
            </a:r>
            <a:endParaRPr kumimoji="0" lang="en-GB" sz="20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BrownStd-Bold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6917988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C153E350B78742A8270D5C283497F3" ma:contentTypeVersion="1" ma:contentTypeDescription="Create a new document." ma:contentTypeScope="" ma:versionID="3f32b75c88848d474e689d258572a3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2873021d8c0cf1fb09921515ab28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6AA3A2-1F98-4F1C-9283-7732FABE99A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C86BA2-E862-482D-BF73-500189B1F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6F774D-C715-44B4-94E9-1C83966A74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20279</TotalTime>
  <Words>390</Words>
  <Application>Microsoft Office PowerPoint</Application>
  <PresentationFormat>Custom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BrownStd-Bold</vt:lpstr>
      <vt:lpstr>BrownStd-Light</vt:lpstr>
      <vt:lpstr>BrownStd-Regular</vt:lpstr>
      <vt:lpstr>Helvetica Light</vt:lpstr>
      <vt:lpstr>Helvetica Neue</vt:lpstr>
      <vt:lpstr>Wingdings</vt:lpstr>
      <vt:lpstr>Black</vt:lpstr>
      <vt:lpstr>     Warba Bank Chatbot Powered by ChatGPT   </vt:lpstr>
      <vt:lpstr>Agenda: 1. Introduction 2. Methodology 3. Dataset Scope  4. Cases Examples 5. Current situation 6. Future Directions </vt:lpstr>
      <vt:lpstr>Introduction</vt:lpstr>
      <vt:lpstr>Methodology</vt:lpstr>
      <vt:lpstr>Dataset Scope</vt:lpstr>
      <vt:lpstr>Examples</vt:lpstr>
      <vt:lpstr>Current Situation</vt:lpstr>
      <vt:lpstr>Upcoming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Subtitle</dc:title>
  <dc:creator>Safaa Abdulhamid</dc:creator>
  <cp:lastModifiedBy>Ahmed Ewis</cp:lastModifiedBy>
  <cp:revision>111</cp:revision>
  <dcterms:modified xsi:type="dcterms:W3CDTF">2023-05-31T06:51:01Z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0x01010038C153E350B78742A8270D5C283497F3</vt:lpwstr>
  </property>
  <property fmtid="{D5CDD505-2E9C-101B-9397-08002B2CF9AE}" pid="3" name="_ExtendedDescription">
    <vt:lpwstr/>
  </property>
  <property fmtid="{D5CDD505-2E9C-101B-9397-08002B2CF9AE}" pid="4" name="MSIP_Label_1883bc9e-4176-4e21-a91d-2691d1909a6d_Enabled">
    <vt:lpwstr>true</vt:lpwstr>
  </property>
  <property fmtid="{D5CDD505-2E9C-101B-9397-08002B2CF9AE}" pid="5" name="MSIP_Label_1883bc9e-4176-4e21-a91d-2691d1909a6d_SetDate">
    <vt:lpwstr>2022-06-28T09:39:11Z</vt:lpwstr>
  </property>
  <property fmtid="{D5CDD505-2E9C-101B-9397-08002B2CF9AE}" pid="6" name="MSIP_Label_1883bc9e-4176-4e21-a91d-2691d1909a6d_Method">
    <vt:lpwstr>Privileged</vt:lpwstr>
  </property>
  <property fmtid="{D5CDD505-2E9C-101B-9397-08002B2CF9AE}" pid="7" name="MSIP_Label_1883bc9e-4176-4e21-a91d-2691d1909a6d_Name">
    <vt:lpwstr>1883bc9e-4176-4e21-a91d-2691d1909a6d</vt:lpwstr>
  </property>
  <property fmtid="{D5CDD505-2E9C-101B-9397-08002B2CF9AE}" pid="8" name="MSIP_Label_1883bc9e-4176-4e21-a91d-2691d1909a6d_SiteId">
    <vt:lpwstr>b24c718e-a35f-4654-b2fa-501c8126cb37</vt:lpwstr>
  </property>
  <property fmtid="{D5CDD505-2E9C-101B-9397-08002B2CF9AE}" pid="9" name="MSIP_Label_1883bc9e-4176-4e21-a91d-2691d1909a6d_ActionId">
    <vt:lpwstr>49d9f5cf-6deb-45a4-abcd-87269daf7093</vt:lpwstr>
  </property>
  <property fmtid="{D5CDD505-2E9C-101B-9397-08002B2CF9AE}" pid="10" name="MSIP_Label_1883bc9e-4176-4e21-a91d-2691d1909a6d_ContentBits">
    <vt:lpwstr>2</vt:lpwstr>
  </property>
</Properties>
</file>